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7" r:id="rId12"/>
    <p:sldId id="2146847055" r:id="rId13"/>
    <p:sldId id="268" r:id="rId14"/>
    <p:sldId id="267"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archmicroservices.techtarget.com/definition/class-diagram" TargetMode="External"/><Relationship Id="rId3" Type="http://schemas.openxmlformats.org/officeDocument/2006/relationships/hyperlink" Target="https://www.scribd.com/document/36253350/04-Project-Billing-" TargetMode="External"/><Relationship Id="rId7" Type="http://schemas.openxmlformats.org/officeDocument/2006/relationships/hyperlink" Target="http://whatis.techtarget.com/definition/use-case-diagram" TargetMode="External"/><Relationship Id="rId2" Type="http://schemas.openxmlformats.org/officeDocument/2006/relationships/hyperlink" Target="https://www.scribd.com/doc/283903672/Online-Ordering-System-" TargetMode="External"/><Relationship Id="rId1" Type="http://schemas.openxmlformats.org/officeDocument/2006/relationships/slideLayout" Target="../slideLayouts/slideLayout2.xml"/><Relationship Id="rId6" Type="http://schemas.openxmlformats.org/officeDocument/2006/relationships/hyperlink" Target="https://www.techopedia.com/definition/3243/unified-modeling-language-uml/" TargetMode="External"/><Relationship Id="rId11" Type="http://schemas.openxmlformats.org/officeDocument/2006/relationships/hyperlink" Target="https://www.youtube.com/watch?v=9K5sS7j5wWI" TargetMode="External"/><Relationship Id="rId5" Type="http://schemas.openxmlformats.org/officeDocument/2006/relationships/hyperlink" Target="http://www.slideshare.net/alok104/synopsis-on-billing-system-27487568" TargetMode="External"/><Relationship Id="rId10" Type="http://schemas.openxmlformats.org/officeDocument/2006/relationships/hyperlink" Target="http://searchcrm.techtarget.com/definition/entity-relationship-diagram" TargetMode="External"/><Relationship Id="rId4" Type="http://schemas.openxmlformats.org/officeDocument/2006/relationships/hyperlink" Target="https://kungfumas.files.wordpress.com/2017/09/099.pdf" TargetMode="External"/><Relationship Id="rId9" Type="http://schemas.openxmlformats.org/officeDocument/2006/relationships/hyperlink" Target="https://creately.com/blog/diagrams/sequence-diagram-tutori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Restaurant management system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Rajamahaguru</a:t>
            </a:r>
            <a:r>
              <a:rPr lang="en-US" sz="2000" b="1" dirty="0">
                <a:solidFill>
                  <a:schemeClr val="accent1">
                    <a:lumMod val="75000"/>
                  </a:schemeClr>
                </a:solidFill>
                <a:latin typeface="Arial"/>
                <a:cs typeface="Arial"/>
              </a:rPr>
              <a:t> M – 2021311030</a:t>
            </a:r>
          </a:p>
          <a:p>
            <a:pPr marL="457200" indent="-457200">
              <a:buAutoNum type="arabicPeriod"/>
            </a:pPr>
            <a:r>
              <a:rPr lang="en-US" sz="2000" b="1" dirty="0">
                <a:solidFill>
                  <a:schemeClr val="accent1">
                    <a:lumMod val="75000"/>
                  </a:schemeClr>
                </a:solidFill>
                <a:latin typeface="Arial"/>
                <a:cs typeface="Arial"/>
              </a:rPr>
              <a:t>Department Of Applied Science And Technology</a:t>
            </a:r>
          </a:p>
          <a:p>
            <a:pPr marL="457200" indent="-457200">
              <a:buAutoNum type="arabicPeriod"/>
            </a:pPr>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The documentation gives a comprehensive overview of the Restaurant Management system's structure and coding. Developing this program was a complex process, involving detailed analysis, thorough research, and specialized technical skills. Writing this report has been a rewarding experience, filled with insights gained from the challenging tasks required. Designing a system for a restaurant called for a combination of research and coding expertise, and creating a smooth operational flow demanded considerable time and </a:t>
            </a:r>
            <a:r>
              <a:rPr lang="en-US" sz="2000" dirty="0" err="1">
                <a:latin typeface="Times New Roman" panose="02020603050405020304" pitchFamily="18" charset="0"/>
                <a:cs typeface="Times New Roman" panose="02020603050405020304" pitchFamily="18" charset="0"/>
              </a:rPr>
              <a:t>effort.Despite</a:t>
            </a:r>
            <a:r>
              <a:rPr lang="en-US" sz="2000" dirty="0">
                <a:latin typeface="Times New Roman" panose="02020603050405020304" pitchFamily="18" charset="0"/>
                <a:cs typeface="Times New Roman" panose="02020603050405020304" pitchFamily="18" charset="0"/>
              </a:rPr>
              <a:t> the hurdles, the system was successfully completed with a well-designed structure and efficient workflow. The billing system was the most challenging component. Retrieving data from the database for billing purposes required complex SQL queries and managing multiple changes across various databases, which was time-consuming and required careful </a:t>
            </a:r>
            <a:r>
              <a:rPr lang="en-US" sz="2000" dirty="0" err="1">
                <a:latin typeface="Times New Roman" panose="02020603050405020304" pitchFamily="18" charset="0"/>
                <a:cs typeface="Times New Roman" panose="02020603050405020304" pitchFamily="18" charset="0"/>
              </a:rPr>
              <a:t>planning.Overall</a:t>
            </a:r>
            <a:r>
              <a:rPr lang="en-US" sz="2000" dirty="0">
                <a:latin typeface="Times New Roman" panose="02020603050405020304" pitchFamily="18" charset="0"/>
                <a:cs typeface="Times New Roman" panose="02020603050405020304" pitchFamily="18" charset="0"/>
              </a:rPr>
              <a:t>, this project offered valuable coding experience and highlighted the importance of effective time management and teamwork in software development.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br>
              <a:rPr lang="en-US" sz="2800" b="1" dirty="0">
                <a:solidFill>
                  <a:schemeClr val="accent1"/>
                </a:solidFill>
                <a:latin typeface="Arial"/>
                <a:cs typeface="Arial"/>
              </a:rPr>
            </a:br>
            <a:r>
              <a:rPr lang="en-US" sz="2800" b="1" dirty="0">
                <a:solidFill>
                  <a:schemeClr val="accent1"/>
                </a:solidFill>
                <a:latin typeface="Arial"/>
                <a:cs typeface="Arial"/>
              </a:rPr>
              <a:t>Future scope</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Restaurant management software (RMS) serves as a multifaceted solution for efficiently overseeing restaurant operations. From staff management to order processing, billing, menu administration, reservation handling, and beyond, it covers various essential functions. Looking to the future, the software is poised for enhancements and upgrades. Potential improvements like advanced inventory management, wireless tableside ordering and payment systems, real-time alerts, online ordering integration, and mobile management features hold promise for boosting revenue and optimizing costs</a:t>
            </a:r>
            <a:r>
              <a:rPr lang="en-US" sz="2400" dirty="0"/>
              <a:t>.</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Restaurant Billing System: </a:t>
            </a:r>
            <a:r>
              <a:rPr lang="en-US" sz="2400" dirty="0">
                <a:latin typeface="Times New Roman" panose="02020603050405020304" pitchFamily="18" charset="0"/>
                <a:cs typeface="Times New Roman" panose="02020603050405020304" pitchFamily="18" charset="0"/>
                <a:hlinkClick r:id="rId2"/>
              </a:rPr>
              <a:t>https://www.scribd.com/doc/283903672/Online-Ordering-System-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Project Objective : </a:t>
            </a:r>
            <a:r>
              <a:rPr lang="en-US" sz="2400" dirty="0">
                <a:latin typeface="Times New Roman" panose="02020603050405020304" pitchFamily="18" charset="0"/>
                <a:cs typeface="Times New Roman" panose="02020603050405020304" pitchFamily="18" charset="0"/>
                <a:hlinkClick r:id="rId3"/>
              </a:rPr>
              <a:t>https://www.scribd.com/document/36253350/04-Project-Billing-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System Scopes and Limitation: </a:t>
            </a:r>
            <a:r>
              <a:rPr lang="en-US" sz="2400" dirty="0">
                <a:latin typeface="Times New Roman" panose="02020603050405020304" pitchFamily="18" charset="0"/>
                <a:cs typeface="Times New Roman" panose="02020603050405020304" pitchFamily="18" charset="0"/>
                <a:hlinkClick r:id="rId4"/>
              </a:rPr>
              <a:t>https://kungfumas.files.wordpress.com/2017/09/099.pdf</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Feasibility study: </a:t>
            </a:r>
            <a:r>
              <a:rPr lang="en-US" sz="2400" dirty="0">
                <a:latin typeface="Times New Roman" panose="02020603050405020304" pitchFamily="18" charset="0"/>
                <a:cs typeface="Times New Roman" panose="02020603050405020304" pitchFamily="18" charset="0"/>
                <a:hlinkClick r:id="rId5"/>
              </a:rPr>
              <a:t>http://www.slideshare.net/alok104/synopsis-on-billing-system-27487568</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UML Diagram : </a:t>
            </a:r>
            <a:r>
              <a:rPr lang="en-US" sz="2400" dirty="0">
                <a:latin typeface="Times New Roman" panose="02020603050405020304" pitchFamily="18" charset="0"/>
                <a:cs typeface="Times New Roman" panose="02020603050405020304" pitchFamily="18" charset="0"/>
                <a:hlinkClick r:id="rId6"/>
              </a:rPr>
              <a:t>https://www.techopedia.com/definition/3243/unified-modeling-language-uml/</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 Case Diagram: </a:t>
            </a:r>
            <a:r>
              <a:rPr lang="en-US" sz="2400" dirty="0">
                <a:latin typeface="Times New Roman" panose="02020603050405020304" pitchFamily="18" charset="0"/>
                <a:cs typeface="Times New Roman" panose="02020603050405020304" pitchFamily="18" charset="0"/>
                <a:hlinkClick r:id="rId7"/>
              </a:rPr>
              <a:t>http://whatis.techtarget.com/definition/use-case-diagram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Class Diagram: </a:t>
            </a:r>
            <a:r>
              <a:rPr lang="en-US" sz="2400" dirty="0">
                <a:latin typeface="Times New Roman" panose="02020603050405020304" pitchFamily="18" charset="0"/>
                <a:cs typeface="Times New Roman" panose="02020603050405020304" pitchFamily="18" charset="0"/>
                <a:hlinkClick r:id="rId8"/>
              </a:rPr>
              <a:t>http://searchmicroservices.techtarget.com/definition/class-diagram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Sequence Diagram : </a:t>
            </a:r>
            <a:r>
              <a:rPr lang="en-US" sz="2400" dirty="0">
                <a:latin typeface="Times New Roman" panose="02020603050405020304" pitchFamily="18" charset="0"/>
                <a:cs typeface="Times New Roman" panose="02020603050405020304" pitchFamily="18" charset="0"/>
                <a:hlinkClick r:id="rId9"/>
              </a:rPr>
              <a:t>https://creately.com/blog/diagrams/sequence-diagram-tutorial/</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ER Diagram: </a:t>
            </a:r>
            <a:r>
              <a:rPr lang="en-US" sz="2400" dirty="0">
                <a:latin typeface="Times New Roman" panose="02020603050405020304" pitchFamily="18" charset="0"/>
                <a:cs typeface="Times New Roman" panose="02020603050405020304" pitchFamily="18" charset="0"/>
                <a:hlinkClick r:id="rId10"/>
              </a:rPr>
              <a:t>http://searchcrm.techtarget.com/definition/entity-relationship-diagram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Interfaces : </a:t>
            </a:r>
            <a:r>
              <a:rPr lang="en-US" sz="2400" dirty="0">
                <a:latin typeface="Times New Roman" panose="02020603050405020304" pitchFamily="18" charset="0"/>
                <a:cs typeface="Times New Roman" panose="02020603050405020304" pitchFamily="18" charset="0"/>
                <a:hlinkClick r:id="rId11"/>
              </a:rPr>
              <a:t>https://www.youtube.com/watch?v=9K5sS7j5wWI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latin typeface="Times New Roman" panose="02020603050405020304" pitchFamily="18" charset="0"/>
                <a:cs typeface="Times New Roman" panose="02020603050405020304" pitchFamily="18" charset="0"/>
              </a:rPr>
              <a:t>The existing manual billing system introduces delays for customers and operational inefficiencies within the organization, underscoring the necessity for enhancement. Adopting a computer-based billing system offers an opportunity to optimize resource utilization. This system simplifies data entry for client, employee, and payment information, streamlining record management and meeting organizational data requirements. Key drawbacks of the current approach include:- </a:t>
            </a:r>
          </a:p>
          <a:p>
            <a:r>
              <a:rPr lang="en-US" dirty="0">
                <a:latin typeface="Times New Roman" panose="02020603050405020304" pitchFamily="18" charset="0"/>
                <a:cs typeface="Times New Roman" panose="02020603050405020304" pitchFamily="18" charset="0"/>
              </a:rPr>
              <a:t>Restricted flexibility in data modification-</a:t>
            </a:r>
          </a:p>
          <a:p>
            <a:r>
              <a:rPr lang="en-US" dirty="0">
                <a:latin typeface="Times New Roman" panose="02020603050405020304" pitchFamily="18" charset="0"/>
                <a:cs typeface="Times New Roman" panose="02020603050405020304" pitchFamily="18" charset="0"/>
              </a:rPr>
              <a:t> Dependency on manual operator oversight- </a:t>
            </a:r>
          </a:p>
          <a:p>
            <a:r>
              <a:rPr lang="en-US" dirty="0">
                <a:latin typeface="Times New Roman" panose="02020603050405020304" pitchFamily="18" charset="0"/>
                <a:cs typeface="Times New Roman" panose="02020603050405020304" pitchFamily="18" charset="0"/>
              </a:rPr>
              <a:t>Excessive paper consumption- </a:t>
            </a:r>
          </a:p>
          <a:p>
            <a:r>
              <a:rPr lang="en-US" dirty="0">
                <a:latin typeface="Times New Roman" panose="02020603050405020304" pitchFamily="18" charset="0"/>
                <a:cs typeface="Times New Roman" panose="02020603050405020304" pitchFamily="18" charset="0"/>
              </a:rPr>
              <a:t>Challenges in accessing information promptly- </a:t>
            </a:r>
          </a:p>
          <a:p>
            <a:r>
              <a:rPr lang="en-US" dirty="0">
                <a:latin typeface="Times New Roman" panose="02020603050405020304" pitchFamily="18" charset="0"/>
                <a:cs typeface="Times New Roman" panose="02020603050405020304" pitchFamily="18" charset="0"/>
              </a:rPr>
              <a:t>Difficulties in maintaining systematic records- </a:t>
            </a:r>
          </a:p>
          <a:p>
            <a:r>
              <a:rPr lang="en-US" dirty="0">
                <a:latin typeface="Times New Roman" panose="02020603050405020304" pitchFamily="18" charset="0"/>
                <a:cs typeface="Times New Roman" panose="02020603050405020304" pitchFamily="18" charset="0"/>
              </a:rPr>
              <a:t>Paper waste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dirty="0">
                <a:latin typeface="Times New Roman" panose="02020603050405020304" pitchFamily="18" charset="0"/>
                <a:cs typeface="Times New Roman" panose="02020603050405020304" pitchFamily="18" charset="0"/>
              </a:rPr>
              <a:t>The Restaurant Management System (RMS) is a software solution designed to make restaurant billing faster and easier. With its intuitive interface, staff can quickly process customer bills, reducing wait times. RMS is capable of handling large amounts of data, allowing it to efficiently store and retrieve information such as billing history, reservations, and staff details.</a:t>
            </a:r>
          </a:p>
          <a:p>
            <a:pPr marL="305435" indent="-305435"/>
            <a:r>
              <a:rPr lang="en-US" sz="1800" dirty="0">
                <a:latin typeface="Times New Roman" panose="02020603050405020304" pitchFamily="18" charset="0"/>
                <a:cs typeface="Times New Roman" panose="02020603050405020304" pitchFamily="18" charset="0"/>
              </a:rPr>
              <a:t>This desktop-based system is designed for ease of use and requires minimal paperwork. It automates key tasks like bill calculation and discount application, reducing errors and speeding up the billing process. Because all data is stored digitally in a secure database, there's no risk of losing important information, and the need for manual record-keeping is greatly reduced. RMS helps restaurants operate more efficiently, ensuring a smoother experience for customers by streamlining critical operations like billing and reservations.</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US" sz="1800" dirty="0">
                <a:solidFill>
                  <a:srgbClr val="0F0F0F"/>
                </a:solidFill>
                <a:latin typeface="Times New Roman" panose="02020603050405020304" pitchFamily="18" charset="0"/>
                <a:cs typeface="Times New Roman" panose="02020603050405020304" pitchFamily="18" charset="0"/>
              </a:rPr>
              <a:t>Developing a Python-based restaurant management system involves a systematic progression, meticulously structured into the following phases:</a:t>
            </a:r>
          </a:p>
          <a:p>
            <a:pPr>
              <a:buFont typeface="Wingdings" panose="05000000000000000000" pitchFamily="2" charset="2"/>
              <a:buChar char="q"/>
            </a:pPr>
            <a:r>
              <a:rPr lang="en-US" sz="1800" dirty="0">
                <a:solidFill>
                  <a:srgbClr val="0F0F0F"/>
                </a:solidFill>
                <a:latin typeface="Times New Roman" panose="02020603050405020304" pitchFamily="18" charset="0"/>
                <a:cs typeface="Times New Roman" panose="02020603050405020304" pitchFamily="18" charset="0"/>
              </a:rPr>
              <a:t>*Requirements Analysis*: Conduct a comprehensive analysis to discern the system's needs thoroughly. This entails dissecting requirements related to menu composition, order handling workflows, reservation intricacies, inventory oversight, and comprehensive reporting capabilities.</a:t>
            </a:r>
          </a:p>
          <a:p>
            <a:pPr>
              <a:buFont typeface="Wingdings" panose="05000000000000000000" pitchFamily="2" charset="2"/>
              <a:buChar char="q"/>
            </a:pPr>
            <a:r>
              <a:rPr lang="en-US" sz="1800" dirty="0">
                <a:solidFill>
                  <a:srgbClr val="0F0F0F"/>
                </a:solidFill>
                <a:latin typeface="Times New Roman" panose="02020603050405020304" pitchFamily="18" charset="0"/>
                <a:cs typeface="Times New Roman" panose="02020603050405020304" pitchFamily="18" charset="0"/>
              </a:rPr>
              <a:t>2. *Modular Design*: Architect the system with a focus on modularity, delineating it into finely-grained modules. Each module should be tailored to address specific functions with precision, such as Menu Management, Order Processing, Reservation Handling, Inventory Control, and Advanced Reporting.</a:t>
            </a:r>
          </a:p>
          <a:p>
            <a:pPr>
              <a:buFont typeface="Wingdings" panose="05000000000000000000" pitchFamily="2" charset="2"/>
              <a:buChar char="q"/>
            </a:pPr>
            <a:r>
              <a:rPr lang="en-US" sz="1800" dirty="0">
                <a:solidFill>
                  <a:srgbClr val="0F0F0F"/>
                </a:solidFill>
                <a:latin typeface="Times New Roman" panose="02020603050405020304" pitchFamily="18" charset="0"/>
                <a:cs typeface="Times New Roman" panose="02020603050405020304" pitchFamily="18" charset="0"/>
              </a:rPr>
              <a:t>3. *Class Abstraction*: Employ meticulous class abstraction within each module to encapsulate entities and actions elegantly. Define intricate class hierarchies to represent various system components, including Menu Items, Orders, Reservations, and Inventory Items, fostering flexibility and maintainability.</a:t>
            </a:r>
          </a:p>
          <a:p>
            <a:pPr>
              <a:buFont typeface="Wingdings" panose="05000000000000000000" pitchFamily="2" charset="2"/>
              <a:buChar char="q"/>
            </a:pPr>
            <a:r>
              <a:rPr lang="en-US" sz="1800" dirty="0">
                <a:solidFill>
                  <a:srgbClr val="0F0F0F"/>
                </a:solidFill>
                <a:latin typeface="Times New Roman" panose="02020603050405020304" pitchFamily="18" charset="0"/>
                <a:cs typeface="Times New Roman" panose="02020603050405020304" pitchFamily="18" charset="0"/>
              </a:rPr>
              <a:t>4. *Relationship Mapping*: Thoroughly map relationships between classes/modules, orchestrating seamless interactions and dependencies. Articulate how orders are intricately tied to menu items, how inventory levels dynamically adjust based on orders, and how reservations seamlessly integrate into operational workflows.</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2B2B-112F-E84F-EA66-11429D4E63A3}"/>
              </a:ext>
            </a:extLst>
          </p:cNvPr>
          <p:cNvSpPr>
            <a:spLocks noGrp="1"/>
          </p:cNvSpPr>
          <p:nvPr>
            <p:ph type="title"/>
          </p:nvPr>
        </p:nvSpPr>
        <p:spPr/>
        <p:txBody>
          <a:bodyPr/>
          <a:lstStyle/>
          <a:p>
            <a:r>
              <a:rPr lang="en-US" sz="2800" b="1" dirty="0">
                <a:solidFill>
                  <a:schemeClr val="accent1"/>
                </a:solidFill>
                <a:latin typeface="Arial"/>
                <a:ea typeface="+mj-lt"/>
                <a:cs typeface="Arial"/>
              </a:rPr>
              <a:t>System  Approach</a:t>
            </a:r>
            <a:endParaRPr lang="en-US" dirty="0"/>
          </a:p>
        </p:txBody>
      </p:sp>
      <p:sp>
        <p:nvSpPr>
          <p:cNvPr id="3" name="Content Placeholder 2">
            <a:extLst>
              <a:ext uri="{FF2B5EF4-FFF2-40B4-BE49-F238E27FC236}">
                <a16:creationId xmlns:a16="http://schemas.microsoft.com/office/drawing/2014/main" id="{0DDF8A7B-F16A-F715-CC39-7843CBF125A7}"/>
              </a:ext>
            </a:extLst>
          </p:cNvPr>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*Functional Implementation*: Implement robust methods and functions within each class/module, ensuring the flawless execution of diverse tasks. Develop sophisticated algorithms for menu management, streamlined workflows for order processing, efficient strategies for inventory control, and seamless processes for reservation management.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*User Interface Design*: Craft an intuitive user interface that reflects the sophistication of the underlying system architecture. Whether opting for a sleek command-line interface, an interactive graphical interface leveraging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PyQt</a:t>
            </a:r>
            <a:r>
              <a:rPr lang="en-US" dirty="0">
                <a:latin typeface="Times New Roman" panose="02020603050405020304" pitchFamily="18" charset="0"/>
                <a:cs typeface="Times New Roman" panose="02020603050405020304" pitchFamily="18" charset="0"/>
              </a:rPr>
              <a:t>, or a user-friendly web interface powered by Flask or Django, prioritize user experience and accessibility.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*Thorough Testing and Refinement*: Conduct rigorous testing to validate the system's functionality and reliability comprehensively. Embrace an iterative refinement process, integrating user feedback and testing insights to continually enhance the system's robustness and performance.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*Comprehensive Documentation*: Document the system exhaustively, elucidating its architectural intricacies, functional capabilities, and usage guidelines. Cultivate meticulous documentation to empower future developers and users, facilitating seamless maintenance, and scalability endeavors.</a:t>
            </a:r>
          </a:p>
        </p:txBody>
      </p:sp>
    </p:spTree>
    <p:extLst>
      <p:ext uri="{BB962C8B-B14F-4D97-AF65-F5344CB8AC3E}">
        <p14:creationId xmlns:p14="http://schemas.microsoft.com/office/powerpoint/2010/main" val="153736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Revamped Approach to Restaurant Management:</a:t>
            </a:r>
          </a:p>
          <a:p>
            <a:pPr marL="305435" indent="-305435"/>
            <a:r>
              <a:rPr lang="en-US" dirty="0">
                <a:latin typeface="Times New Roman" panose="02020603050405020304" pitchFamily="18" charset="0"/>
                <a:cs typeface="Times New Roman" panose="02020603050405020304" pitchFamily="18" charset="0"/>
              </a:rPr>
              <a:t> *Efficient Menu Organization:*   - Craft a structured menu item class detailing essential information such as name, price, and description.   - Develop a dedicated system for managing menu items, facilitating easy addition, removal, and display.</a:t>
            </a:r>
          </a:p>
          <a:p>
            <a:pPr marL="305435" indent="-305435"/>
            <a:r>
              <a:rPr lang="en-US" dirty="0">
                <a:latin typeface="Times New Roman" panose="02020603050405020304" pitchFamily="18" charset="0"/>
                <a:cs typeface="Times New Roman" panose="02020603050405020304" pitchFamily="18" charset="0"/>
              </a:rPr>
              <a:t> *Streamlined Order Handling:*   - Establish a robust order framework encompassing vital elements like order ID, selected items, and total price.   - Implement seamless functionalities for adding items, precise price calculation, and efficient order processing.</a:t>
            </a:r>
          </a:p>
          <a:p>
            <a:pPr marL="305435" indent="-305435"/>
            <a:r>
              <a:rPr lang="en-US" dirty="0">
                <a:latin typeface="Times New Roman" panose="02020603050405020304" pitchFamily="18" charset="0"/>
                <a:cs typeface="Times New Roman" panose="02020603050405020304" pitchFamily="18" charset="0"/>
              </a:rPr>
              <a:t> *Smooth Reservation Management:*   - Define a reservation structure incorporating key details like reservation ID, customer name, date, and table assignment.   - Create an intuitive reservation management system allowing for easy reservation creation, availability checks, and cancellations.</a:t>
            </a:r>
          </a:p>
          <a:p>
            <a:pPr marL="305435" indent="-305435"/>
            <a:r>
              <a:rPr lang="en-US" dirty="0">
                <a:latin typeface="Times New Roman" panose="02020603050405020304" pitchFamily="18" charset="0"/>
                <a:cs typeface="Times New Roman" panose="02020603050405020304" pitchFamily="18" charset="0"/>
              </a:rPr>
              <a:t> *Effective Inventory Oversight:*   - Introduce an inventory framework featuring crucial attributes such as item name, quantity, and price.   - Develop comprehensive inventory management tools for effortless stock addition, quantity updates, and timely low stock notifications.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1263-E29D-C9FF-094A-98E341D5FFD8}"/>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3BA277-EEE6-6C8A-29FA-F369862C68F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*Insightful Reporting Mechanisms:*   - Incorporate reporting functionalities to generate tailored reports such as sales and inventory reports, meeting diverse user needs.</a:t>
            </a:r>
          </a:p>
          <a:p>
            <a:r>
              <a:rPr lang="en-US" dirty="0">
                <a:latin typeface="Times New Roman" panose="02020603050405020304" pitchFamily="18" charset="0"/>
                <a:cs typeface="Times New Roman" panose="02020603050405020304" pitchFamily="18" charset="0"/>
              </a:rPr>
              <a:t> *User-Friendly Interface Design:*   - Design an intuitive interface enabling seamless interaction, offering options like command-line, web-based, or GUI interfaces to cater to user preferences.</a:t>
            </a:r>
          </a:p>
          <a:p>
            <a:r>
              <a:rPr lang="en-US" dirty="0">
                <a:latin typeface="Times New Roman" panose="02020603050405020304" pitchFamily="18" charset="0"/>
                <a:cs typeface="Times New Roman" panose="02020603050405020304" pitchFamily="18" charset="0"/>
              </a:rPr>
              <a:t> *Flexible Deployment Strategies:*   - Explore diverse deployment avenues including local deployment via </a:t>
            </a:r>
            <a:r>
              <a:rPr lang="en-US" dirty="0" err="1">
                <a:latin typeface="Times New Roman" panose="02020603050405020304" pitchFamily="18" charset="0"/>
                <a:cs typeface="Times New Roman" panose="02020603050405020304" pitchFamily="18" charset="0"/>
              </a:rPr>
              <a:t>PyInstaller</a:t>
            </a:r>
            <a:r>
              <a:rPr lang="en-US" dirty="0">
                <a:latin typeface="Times New Roman" panose="02020603050405020304" pitchFamily="18" charset="0"/>
                <a:cs typeface="Times New Roman" panose="02020603050405020304" pitchFamily="18" charset="0"/>
              </a:rPr>
              <a:t>, web-based deployment with Flask or Django, mobile app deployment using </a:t>
            </a:r>
            <a:r>
              <a:rPr lang="en-US" dirty="0" err="1">
                <a:latin typeface="Times New Roman" panose="02020603050405020304" pitchFamily="18" charset="0"/>
                <a:cs typeface="Times New Roman" panose="02020603050405020304" pitchFamily="18" charset="0"/>
              </a:rPr>
              <a:t>Kivy</a:t>
            </a:r>
            <a:r>
              <a:rPr lang="en-US" dirty="0">
                <a:latin typeface="Times New Roman" panose="02020603050405020304" pitchFamily="18" charset="0"/>
                <a:cs typeface="Times New Roman" panose="02020603050405020304" pitchFamily="18" charset="0"/>
              </a:rPr>
              <a:t> or React Native, containerization with Docker, and hybrid deployment for comprehensive operational coverage.</a:t>
            </a:r>
          </a:p>
        </p:txBody>
      </p:sp>
    </p:spTree>
    <p:extLst>
      <p:ext uri="{BB962C8B-B14F-4D97-AF65-F5344CB8AC3E}">
        <p14:creationId xmlns:p14="http://schemas.microsoft.com/office/powerpoint/2010/main" val="203718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Regarding the outcomes of the Restaurant Billing System, it effectively manages staff information, facilitates customer reservations, handles billing tasks, and more. Analyzing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RESULT</a:t>
            </a:r>
          </a:p>
        </p:txBody>
      </p:sp>
      <p:pic>
        <p:nvPicPr>
          <p:cNvPr id="4" name="Picture 3">
            <a:extLst>
              <a:ext uri="{FF2B5EF4-FFF2-40B4-BE49-F238E27FC236}">
                <a16:creationId xmlns:a16="http://schemas.microsoft.com/office/drawing/2014/main" id="{211B2D0E-9A73-5F30-AE9D-EFFC6E8CA905}"/>
              </a:ext>
            </a:extLst>
          </p:cNvPr>
          <p:cNvPicPr>
            <a:picLocks noChangeAspect="1"/>
          </p:cNvPicPr>
          <p:nvPr/>
        </p:nvPicPr>
        <p:blipFill>
          <a:blip r:embed="rId2"/>
          <a:stretch>
            <a:fillRect/>
          </a:stretch>
        </p:blipFill>
        <p:spPr>
          <a:xfrm>
            <a:off x="902970" y="4131034"/>
            <a:ext cx="2647950" cy="1424940"/>
          </a:xfrm>
          <a:prstGeom prst="rect">
            <a:avLst/>
          </a:prstGeom>
        </p:spPr>
      </p:pic>
      <p:pic>
        <p:nvPicPr>
          <p:cNvPr id="7" name="Picture 6">
            <a:extLst>
              <a:ext uri="{FF2B5EF4-FFF2-40B4-BE49-F238E27FC236}">
                <a16:creationId xmlns:a16="http://schemas.microsoft.com/office/drawing/2014/main" id="{7969C382-E350-A85C-7269-52A13B542A4E}"/>
              </a:ext>
            </a:extLst>
          </p:cNvPr>
          <p:cNvPicPr>
            <a:picLocks noChangeAspect="1"/>
          </p:cNvPicPr>
          <p:nvPr/>
        </p:nvPicPr>
        <p:blipFill>
          <a:blip r:embed="rId3"/>
          <a:stretch>
            <a:fillRect/>
          </a:stretch>
        </p:blipFill>
        <p:spPr>
          <a:xfrm>
            <a:off x="3932705" y="4131034"/>
            <a:ext cx="3382495" cy="1424940"/>
          </a:xfrm>
          <a:prstGeom prst="rect">
            <a:avLst/>
          </a:prstGeom>
        </p:spPr>
      </p:pic>
      <p:pic>
        <p:nvPicPr>
          <p:cNvPr id="9" name="Picture 8">
            <a:extLst>
              <a:ext uri="{FF2B5EF4-FFF2-40B4-BE49-F238E27FC236}">
                <a16:creationId xmlns:a16="http://schemas.microsoft.com/office/drawing/2014/main" id="{1A74456D-AEF4-6EC0-D99F-37E99DC771B2}"/>
              </a:ext>
            </a:extLst>
          </p:cNvPr>
          <p:cNvPicPr>
            <a:picLocks noChangeAspect="1"/>
          </p:cNvPicPr>
          <p:nvPr/>
        </p:nvPicPr>
        <p:blipFill>
          <a:blip r:embed="rId4"/>
          <a:stretch>
            <a:fillRect/>
          </a:stretch>
        </p:blipFill>
        <p:spPr>
          <a:xfrm>
            <a:off x="7696985" y="4131034"/>
            <a:ext cx="3454924" cy="1424940"/>
          </a:xfrm>
          <a:prstGeom prst="rect">
            <a:avLst/>
          </a:prstGeom>
        </p:spPr>
      </p:pic>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1454</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Restaurant management system</vt:lpstr>
      <vt:lpstr>OUTLINE</vt:lpstr>
      <vt:lpstr>Problem Statement</vt:lpstr>
      <vt:lpstr>Proposed Solution</vt:lpstr>
      <vt:lpstr>System  Approach</vt:lpstr>
      <vt:lpstr>System  Approach</vt:lpstr>
      <vt:lpstr>Algorithm &amp; Deployment</vt:lpstr>
      <vt:lpstr>Algorithm &amp; Deployment</vt:lpstr>
      <vt:lpstr>PowerPoint Presentation</vt:lpstr>
      <vt:lpstr>Conclusion</vt:lpstr>
      <vt:lpstr>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vel</cp:lastModifiedBy>
  <cp:revision>27</cp:revision>
  <dcterms:created xsi:type="dcterms:W3CDTF">2021-05-26T16:50:10Z</dcterms:created>
  <dcterms:modified xsi:type="dcterms:W3CDTF">2024-04-29T18:37:29Z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