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Lato"/>
      <p:regular r:id="rId22"/>
      <p:bold r:id="rId23"/>
      <p:italic r:id="rId24"/>
      <p:boldItalic r:id="rId25"/>
    </p:embeddedFont>
    <p:embeddedFont>
      <p:font typeface="Lato Black"/>
      <p:bold r:id="rId26"/>
      <p:boldItalic r:id="rId27"/>
    </p:embeddedFont>
    <p:embeddedFont>
      <p:font typeface="Libre Baskerville"/>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lack-bold.fntdata"/><Relationship Id="rId25" Type="http://schemas.openxmlformats.org/officeDocument/2006/relationships/font" Target="fonts/Lato-boldItalic.fntdata"/><Relationship Id="rId28" Type="http://schemas.openxmlformats.org/officeDocument/2006/relationships/font" Target="fonts/LibreBaskerville-regular.fntdata"/><Relationship Id="rId27" Type="http://schemas.openxmlformats.org/officeDocument/2006/relationships/font" Target="fonts/Lato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Baskerville-bold.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ibreBaskervill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66680fcf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ba66680fc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a66680fcf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ba66680fc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a66680fc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a66680fc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ba66680fc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3" name="Google Shape;1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a66680fc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ba66680f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a66680fc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ba66680fc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a66680fcf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ba66680fc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a66680fcf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ba66680fc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66680fcf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a66680fc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a66680fcf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ba66680fcf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a66680fcf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ba66680fc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183188" y="987425"/>
            <a:ext cx="6172200" cy="4873625"/>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linkedin.com/in/rajamaheshwarreddy" TargetMode="External"/><Relationship Id="rId4" Type="http://schemas.openxmlformats.org/officeDocument/2006/relationships/hyperlink" Target="https://github.com/RajamaheshwarRed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3"/>
          <p:cNvSpPr txBox="1"/>
          <p:nvPr/>
        </p:nvSpPr>
        <p:spPr>
          <a:xfrm>
            <a:off x="2472904" y="3717986"/>
            <a:ext cx="72462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b="1" i="0" lang="en-IN" sz="3600" u="none" cap="none" strike="noStrike">
                <a:solidFill>
                  <a:schemeClr val="dk1"/>
                </a:solidFill>
                <a:latin typeface="Calibri"/>
                <a:ea typeface="Calibri"/>
                <a:cs typeface="Calibri"/>
                <a:sym typeface="Calibri"/>
              </a:rPr>
              <a:t>Analysis of Amcat Data</a:t>
            </a:r>
            <a:endParaRPr b="1" i="0" sz="3600" u="none" cap="none" strike="noStrike">
              <a:solidFill>
                <a:srgbClr val="000000"/>
              </a:solidFill>
            </a:endParaRPr>
          </a:p>
        </p:txBody>
      </p:sp>
      <p:sp>
        <p:nvSpPr>
          <p:cNvPr id="100" name="Google Shape;100;p13"/>
          <p:cNvSpPr txBox="1"/>
          <p:nvPr/>
        </p:nvSpPr>
        <p:spPr>
          <a:xfrm>
            <a:off x="7026325" y="5178025"/>
            <a:ext cx="43509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Borra Rajamaheshwar  Reddy</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IN1240188</a:t>
            </a:r>
            <a:endParaRPr b="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71" name="Google Shape;171;p22"/>
          <p:cNvSpPr txBox="1"/>
          <p:nvPr/>
        </p:nvSpPr>
        <p:spPr>
          <a:xfrm>
            <a:off x="427650" y="465075"/>
            <a:ext cx="5870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t/>
            </a:r>
            <a:endParaRPr b="0" i="0" sz="1800" u="none" cap="none" strike="noStrike">
              <a:solidFill>
                <a:srgbClr val="FF0000"/>
              </a:solidFill>
              <a:latin typeface="Calibri"/>
              <a:ea typeface="Calibri"/>
              <a:cs typeface="Calibri"/>
              <a:sym typeface="Calibri"/>
            </a:endParaRPr>
          </a:p>
        </p:txBody>
      </p:sp>
      <p:sp>
        <p:nvSpPr>
          <p:cNvPr id="172" name="Google Shape;172;p22"/>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73" name="Google Shape;173;p22"/>
          <p:cNvSpPr txBox="1"/>
          <p:nvPr/>
        </p:nvSpPr>
        <p:spPr>
          <a:xfrm>
            <a:off x="540325" y="1026925"/>
            <a:ext cx="11265600" cy="5418600"/>
          </a:xfrm>
          <a:prstGeom prst="rect">
            <a:avLst/>
          </a:prstGeom>
          <a:noFill/>
          <a:ln>
            <a:noFill/>
          </a:ln>
        </p:spPr>
        <p:txBody>
          <a:bodyPr anchorCtr="0" anchor="t" bIns="91425" lIns="91425" spcFirstLastPara="1" rIns="91425" wrap="square" tIns="91425">
            <a:noAutofit/>
          </a:bodyPr>
          <a:lstStyle/>
          <a:p>
            <a:pPr indent="0" lvl="0" marL="0" rtl="0" algn="l">
              <a:lnSpc>
                <a:spcPct val="113492"/>
              </a:lnSpc>
              <a:spcBef>
                <a:spcPts val="0"/>
              </a:spcBef>
              <a:spcAft>
                <a:spcPts val="0"/>
              </a:spcAft>
              <a:buClr>
                <a:schemeClr val="dk1"/>
              </a:buClr>
              <a:buSzPts val="1100"/>
              <a:buFont typeface="Arial"/>
              <a:buNone/>
            </a:pPr>
            <a:r>
              <a:rPr b="1" lang="en-IN" sz="3000">
                <a:solidFill>
                  <a:srgbClr val="FF0000"/>
                </a:solidFill>
                <a:latin typeface="Times New Roman"/>
                <a:ea typeface="Times New Roman"/>
                <a:cs typeface="Times New Roman"/>
                <a:sym typeface="Times New Roman"/>
              </a:rPr>
              <a:t>BIVARIATE ANALYSIS:</a:t>
            </a:r>
            <a:endParaRPr b="1" sz="3000">
              <a:solidFill>
                <a:srgbClr val="FF0000"/>
              </a:solidFill>
              <a:latin typeface="Times New Roman"/>
              <a:ea typeface="Times New Roman"/>
              <a:cs typeface="Times New Roman"/>
              <a:sym typeface="Times New Roman"/>
            </a:endParaRPr>
          </a:p>
          <a:p>
            <a:pPr indent="0" lvl="0" marL="0" rtl="0" algn="l">
              <a:lnSpc>
                <a:spcPct val="113492"/>
              </a:lnSpc>
              <a:spcBef>
                <a:spcPts val="0"/>
              </a:spcBef>
              <a:spcAft>
                <a:spcPts val="0"/>
              </a:spcAft>
              <a:buClr>
                <a:schemeClr val="dk1"/>
              </a:buClr>
              <a:buSzPts val="1100"/>
              <a:buFont typeface="Arial"/>
              <a:buNone/>
            </a:pPr>
            <a:r>
              <a:rPr lang="en-IN" sz="3000">
                <a:solidFill>
                  <a:schemeClr val="dk1"/>
                </a:solidFill>
                <a:latin typeface="Times New Roman"/>
                <a:ea typeface="Times New Roman"/>
                <a:cs typeface="Times New Roman"/>
                <a:sym typeface="Times New Roman"/>
              </a:rPr>
              <a:t>Bivariate data involves two different variables. The analysis of this type of data deals with  causes and relationships and the analysis is done to find out the relationship among the two  variables.</a:t>
            </a:r>
            <a:endParaRPr sz="3000">
              <a:solidFill>
                <a:schemeClr val="dk1"/>
              </a:solidFill>
              <a:latin typeface="Times New Roman"/>
              <a:ea typeface="Times New Roman"/>
              <a:cs typeface="Times New Roman"/>
              <a:sym typeface="Times New Roman"/>
            </a:endParaRPr>
          </a:p>
          <a:p>
            <a:pPr indent="-419100" lvl="0" marL="457200" rtl="0" algn="l">
              <a:lnSpc>
                <a:spcPct val="113492"/>
              </a:lnSpc>
              <a:spcBef>
                <a:spcPts val="0"/>
              </a:spcBef>
              <a:spcAft>
                <a:spcPts val="0"/>
              </a:spcAft>
              <a:buClr>
                <a:schemeClr val="dk1"/>
              </a:buClr>
              <a:buSzPts val="3000"/>
              <a:buFont typeface="Times New Roman"/>
              <a:buChar char="●"/>
            </a:pPr>
            <a:r>
              <a:rPr lang="en-IN" sz="3000">
                <a:solidFill>
                  <a:schemeClr val="dk1"/>
                </a:solidFill>
                <a:latin typeface="Times New Roman"/>
                <a:ea typeface="Times New Roman"/>
                <a:cs typeface="Times New Roman"/>
                <a:sym typeface="Times New Roman"/>
              </a:rPr>
              <a:t>Categorical and Categorical:</a:t>
            </a:r>
            <a:endParaRPr sz="3000">
              <a:solidFill>
                <a:schemeClr val="dk1"/>
              </a:solidFill>
              <a:latin typeface="Times New Roman"/>
              <a:ea typeface="Times New Roman"/>
              <a:cs typeface="Times New Roman"/>
              <a:sym typeface="Times New Roman"/>
            </a:endParaRPr>
          </a:p>
          <a:p>
            <a:pPr indent="0" lvl="0" marL="457200" rtl="0" algn="l">
              <a:lnSpc>
                <a:spcPct val="113492"/>
              </a:lnSpc>
              <a:spcBef>
                <a:spcPts val="0"/>
              </a:spcBef>
              <a:spcAft>
                <a:spcPts val="0"/>
              </a:spcAft>
              <a:buNone/>
            </a:pPr>
            <a:r>
              <a:rPr lang="en-IN" sz="3000">
                <a:solidFill>
                  <a:schemeClr val="dk1"/>
                </a:solidFill>
                <a:latin typeface="Times New Roman"/>
                <a:ea typeface="Times New Roman"/>
                <a:cs typeface="Times New Roman"/>
                <a:sym typeface="Times New Roman"/>
              </a:rPr>
              <a:t>Stacked bar plot</a:t>
            </a:r>
            <a:endParaRPr sz="3000">
              <a:solidFill>
                <a:schemeClr val="dk1"/>
              </a:solidFill>
              <a:latin typeface="Times New Roman"/>
              <a:ea typeface="Times New Roman"/>
              <a:cs typeface="Times New Roman"/>
              <a:sym typeface="Times New Roman"/>
            </a:endParaRPr>
          </a:p>
          <a:p>
            <a:pPr indent="-419100" lvl="0" marL="457200" rtl="0" algn="l">
              <a:lnSpc>
                <a:spcPct val="113492"/>
              </a:lnSpc>
              <a:spcBef>
                <a:spcPts val="0"/>
              </a:spcBef>
              <a:spcAft>
                <a:spcPts val="0"/>
              </a:spcAft>
              <a:buClr>
                <a:schemeClr val="dk1"/>
              </a:buClr>
              <a:buSzPts val="3000"/>
              <a:buFont typeface="Times New Roman"/>
              <a:buChar char="●"/>
            </a:pPr>
            <a:r>
              <a:rPr lang="en-IN" sz="3000">
                <a:solidFill>
                  <a:schemeClr val="dk1"/>
                </a:solidFill>
                <a:latin typeface="Times New Roman"/>
                <a:ea typeface="Times New Roman"/>
                <a:cs typeface="Times New Roman"/>
                <a:sym typeface="Times New Roman"/>
              </a:rPr>
              <a:t>Categorical and Numerical  </a:t>
            </a:r>
            <a:endParaRPr sz="3000">
              <a:solidFill>
                <a:schemeClr val="dk1"/>
              </a:solidFill>
              <a:latin typeface="Times New Roman"/>
              <a:ea typeface="Times New Roman"/>
              <a:cs typeface="Times New Roman"/>
              <a:sym typeface="Times New Roman"/>
            </a:endParaRPr>
          </a:p>
          <a:p>
            <a:pPr indent="0" lvl="0" marL="457200" rtl="0" algn="l">
              <a:lnSpc>
                <a:spcPct val="113492"/>
              </a:lnSpc>
              <a:spcBef>
                <a:spcPts val="0"/>
              </a:spcBef>
              <a:spcAft>
                <a:spcPts val="0"/>
              </a:spcAft>
              <a:buNone/>
            </a:pPr>
            <a:r>
              <a:rPr lang="en-IN" sz="3000">
                <a:solidFill>
                  <a:schemeClr val="dk1"/>
                </a:solidFill>
                <a:latin typeface="Times New Roman"/>
                <a:ea typeface="Times New Roman"/>
                <a:cs typeface="Times New Roman"/>
                <a:sym typeface="Times New Roman"/>
              </a:rPr>
              <a:t>Box plot</a:t>
            </a:r>
            <a:endParaRPr sz="3000">
              <a:solidFill>
                <a:schemeClr val="dk1"/>
              </a:solidFill>
              <a:latin typeface="Times New Roman"/>
              <a:ea typeface="Times New Roman"/>
              <a:cs typeface="Times New Roman"/>
              <a:sym typeface="Times New Roman"/>
            </a:endParaRPr>
          </a:p>
          <a:p>
            <a:pPr indent="-419100" lvl="0" marL="457200" rtl="0" algn="l">
              <a:lnSpc>
                <a:spcPct val="113492"/>
              </a:lnSpc>
              <a:spcBef>
                <a:spcPts val="0"/>
              </a:spcBef>
              <a:spcAft>
                <a:spcPts val="0"/>
              </a:spcAft>
              <a:buClr>
                <a:schemeClr val="dk1"/>
              </a:buClr>
              <a:buSzPts val="3000"/>
              <a:buFont typeface="Times New Roman"/>
              <a:buChar char="●"/>
            </a:pPr>
            <a:r>
              <a:rPr lang="en-IN" sz="3000">
                <a:solidFill>
                  <a:schemeClr val="dk1"/>
                </a:solidFill>
                <a:latin typeface="Times New Roman"/>
                <a:ea typeface="Times New Roman"/>
                <a:cs typeface="Times New Roman"/>
                <a:sym typeface="Times New Roman"/>
              </a:rPr>
              <a:t>Numerical and Numerical</a:t>
            </a:r>
            <a:endParaRPr sz="3000">
              <a:solidFill>
                <a:schemeClr val="dk1"/>
              </a:solidFill>
              <a:latin typeface="Times New Roman"/>
              <a:ea typeface="Times New Roman"/>
              <a:cs typeface="Times New Roman"/>
              <a:sym typeface="Times New Roman"/>
            </a:endParaRPr>
          </a:p>
          <a:p>
            <a:pPr indent="0" lvl="0" marL="457200" rtl="0" algn="l">
              <a:lnSpc>
                <a:spcPct val="113492"/>
              </a:lnSpc>
              <a:spcBef>
                <a:spcPts val="0"/>
              </a:spcBef>
              <a:spcAft>
                <a:spcPts val="0"/>
              </a:spcAft>
              <a:buNone/>
            </a:pPr>
            <a:r>
              <a:rPr lang="en-IN" sz="3000">
                <a:solidFill>
                  <a:schemeClr val="dk1"/>
                </a:solidFill>
                <a:latin typeface="Times New Roman"/>
                <a:ea typeface="Times New Roman"/>
                <a:cs typeface="Times New Roman"/>
                <a:sym typeface="Times New Roman"/>
              </a:rPr>
              <a:t>Scatter plot</a:t>
            </a:r>
            <a:endParaRPr sz="3000">
              <a:solidFill>
                <a:schemeClr val="dk1"/>
              </a:solidFill>
              <a:latin typeface="Times New Roman"/>
              <a:ea typeface="Times New Roman"/>
              <a:cs typeface="Times New Roman"/>
              <a:sym typeface="Times New Roman"/>
            </a:endParaRPr>
          </a:p>
          <a:p>
            <a:pPr indent="-292100" lvl="0" marL="457200" rtl="0" algn="l">
              <a:lnSpc>
                <a:spcPct val="113492"/>
              </a:lnSpc>
              <a:spcBef>
                <a:spcPts val="0"/>
              </a:spcBef>
              <a:spcAft>
                <a:spcPts val="0"/>
              </a:spcAft>
              <a:buClr>
                <a:schemeClr val="dk1"/>
              </a:buClr>
              <a:buSzPts val="1000"/>
              <a:buFont typeface="Times New Roman"/>
              <a:buChar char="●"/>
            </a:pPr>
            <a:r>
              <a:t/>
            </a:r>
            <a:endParaRPr sz="1000">
              <a:solidFill>
                <a:schemeClr val="dk1"/>
              </a:solidFill>
              <a:latin typeface="Times New Roman"/>
              <a:ea typeface="Times New Roman"/>
              <a:cs typeface="Times New Roman"/>
              <a:sym typeface="Times New Roman"/>
            </a:endParaRPr>
          </a:p>
          <a:p>
            <a:pPr indent="-292100" lvl="0" marL="457200" rtl="0" algn="l">
              <a:lnSpc>
                <a:spcPct val="113492"/>
              </a:lnSpc>
              <a:spcBef>
                <a:spcPts val="0"/>
              </a:spcBef>
              <a:spcAft>
                <a:spcPts val="0"/>
              </a:spcAft>
              <a:buClr>
                <a:schemeClr val="dk1"/>
              </a:buClr>
              <a:buSzPts val="1000"/>
              <a:buFont typeface="Times New Roman"/>
              <a:buChar char="●"/>
            </a:pPr>
            <a:r>
              <a:t/>
            </a:r>
            <a:endParaRPr sz="1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79" name="Google Shape;179;p23"/>
          <p:cNvSpPr txBox="1"/>
          <p:nvPr/>
        </p:nvSpPr>
        <p:spPr>
          <a:xfrm>
            <a:off x="160775" y="125400"/>
            <a:ext cx="107070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chemeClr val="dk1"/>
                </a:solidFill>
                <a:latin typeface="Lato"/>
                <a:ea typeface="Lato"/>
                <a:cs typeface="Lato"/>
                <a:sym typeface="Lato"/>
              </a:rPr>
              <a:t>Who is more interested in  Specialization ?</a:t>
            </a:r>
            <a:endParaRPr b="0" i="0" sz="1800" u="none" cap="none" strike="noStrike">
              <a:solidFill>
                <a:schemeClr val="dk1"/>
              </a:solidFill>
              <a:latin typeface="Calibri"/>
              <a:ea typeface="Calibri"/>
              <a:cs typeface="Calibri"/>
              <a:sym typeface="Calibri"/>
            </a:endParaRPr>
          </a:p>
        </p:txBody>
      </p:sp>
      <p:sp>
        <p:nvSpPr>
          <p:cNvPr id="180" name="Google Shape;180;p23"/>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81" name="Google Shape;181;p23"/>
          <p:cNvSpPr txBox="1"/>
          <p:nvPr/>
        </p:nvSpPr>
        <p:spPr>
          <a:xfrm>
            <a:off x="540325" y="722125"/>
            <a:ext cx="11265600" cy="5032500"/>
          </a:xfrm>
          <a:prstGeom prst="rect">
            <a:avLst/>
          </a:prstGeom>
          <a:noFill/>
          <a:ln>
            <a:noFill/>
          </a:ln>
        </p:spPr>
        <p:txBody>
          <a:bodyPr anchorCtr="0" anchor="t" bIns="91425" lIns="91425" spcFirstLastPara="1" rIns="91425" wrap="square" tIns="91425">
            <a:noAutofit/>
          </a:bodyPr>
          <a:lstStyle/>
          <a:p>
            <a:pPr indent="0" lvl="0" marL="457200" marR="3873500" rtl="0" algn="l">
              <a:lnSpc>
                <a:spcPct val="108196"/>
              </a:lnSpc>
              <a:spcBef>
                <a:spcPts val="245"/>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82" name="Google Shape;182;p23"/>
          <p:cNvPicPr preferRelativeResize="0"/>
          <p:nvPr/>
        </p:nvPicPr>
        <p:blipFill>
          <a:blip r:embed="rId3">
            <a:alphaModFix/>
          </a:blip>
          <a:stretch>
            <a:fillRect/>
          </a:stretch>
        </p:blipFill>
        <p:spPr>
          <a:xfrm>
            <a:off x="442900" y="721950"/>
            <a:ext cx="8669749" cy="495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nvSpPr>
        <p:spPr>
          <a:xfrm>
            <a:off x="135975" y="228625"/>
            <a:ext cx="71007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rgbClr val="FF0000"/>
                </a:solidFill>
                <a:latin typeface="Calibri"/>
                <a:ea typeface="Calibri"/>
                <a:cs typeface="Calibri"/>
                <a:sym typeface="Calibri"/>
              </a:rPr>
              <a:t>Conclusion:</a:t>
            </a:r>
            <a:endParaRPr b="1" sz="2800">
              <a:solidFill>
                <a:srgbClr val="FF0000"/>
              </a:solidFill>
              <a:latin typeface="Calibri"/>
              <a:ea typeface="Calibri"/>
              <a:cs typeface="Calibri"/>
              <a:sym typeface="Calibri"/>
            </a:endParaRPr>
          </a:p>
        </p:txBody>
      </p:sp>
      <p:sp>
        <p:nvSpPr>
          <p:cNvPr id="189" name="Google Shape;189;p24"/>
          <p:cNvSpPr txBox="1"/>
          <p:nvPr/>
        </p:nvSpPr>
        <p:spPr>
          <a:xfrm>
            <a:off x="1235850" y="827075"/>
            <a:ext cx="465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0" name="Google Shape;190;p24"/>
          <p:cNvSpPr txBox="1"/>
          <p:nvPr/>
        </p:nvSpPr>
        <p:spPr>
          <a:xfrm>
            <a:off x="313875" y="964550"/>
            <a:ext cx="11047200" cy="50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800">
                <a:solidFill>
                  <a:srgbClr val="0D0D0D"/>
                </a:solidFill>
                <a:highlight>
                  <a:srgbClr val="FFFFFF"/>
                </a:highlight>
                <a:latin typeface="Roboto"/>
                <a:ea typeface="Roboto"/>
                <a:cs typeface="Roboto"/>
                <a:sym typeface="Roboto"/>
              </a:rPr>
              <a:t>Skill Proficiency and Employment Success:</a:t>
            </a:r>
            <a:endParaRPr b="1"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IN" sz="1800">
                <a:solidFill>
                  <a:srgbClr val="0D0D0D"/>
                </a:solidFill>
                <a:highlight>
                  <a:srgbClr val="FFFFFF"/>
                </a:highlight>
                <a:latin typeface="Roboto"/>
                <a:ea typeface="Roboto"/>
                <a:cs typeface="Roboto"/>
                <a:sym typeface="Roboto"/>
              </a:rPr>
              <a:t>The dataset highlights the importance of cognitive, technical, and personality skills in determining employment outcomes. Higher standardized scores in these areas correlate with better job prospects and potentially higher salaries for engineering graduates.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IN" sz="1800">
                <a:solidFill>
                  <a:srgbClr val="0D0D0D"/>
                </a:solidFill>
                <a:highlight>
                  <a:srgbClr val="FFFFFF"/>
                </a:highlight>
                <a:latin typeface="Roboto"/>
                <a:ea typeface="Roboto"/>
                <a:cs typeface="Roboto"/>
                <a:sym typeface="Roboto"/>
              </a:rPr>
              <a:t>Demographic Influences:</a:t>
            </a:r>
            <a:endParaRPr b="1"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IN" sz="1800">
                <a:solidFill>
                  <a:srgbClr val="0D0D0D"/>
                </a:solidFill>
                <a:highlight>
                  <a:srgbClr val="FFFFFF"/>
                </a:highlight>
                <a:latin typeface="Roboto"/>
                <a:ea typeface="Roboto"/>
                <a:cs typeface="Roboto"/>
                <a:sym typeface="Roboto"/>
              </a:rPr>
              <a:t>Demographic features such as gender, age, and educational background also play a role in shaping employment outcomes. Gender disparities may</a:t>
            </a:r>
            <a:r>
              <a:rPr lang="en-IN" sz="1800">
                <a:solidFill>
                  <a:srgbClr val="0D0D0D"/>
                </a:solidFill>
                <a:highlight>
                  <a:srgbClr val="FFFFFF"/>
                </a:highlight>
                <a:latin typeface="Roboto"/>
                <a:ea typeface="Roboto"/>
                <a:cs typeface="Roboto"/>
                <a:sym typeface="Roboto"/>
              </a:rPr>
              <a:t> </a:t>
            </a:r>
            <a:r>
              <a:rPr lang="en-IN" sz="1800">
                <a:solidFill>
                  <a:srgbClr val="0D0D0D"/>
                </a:solidFill>
                <a:highlight>
                  <a:srgbClr val="FFFFFF"/>
                </a:highlight>
                <a:latin typeface="Roboto"/>
                <a:ea typeface="Roboto"/>
                <a:cs typeface="Roboto"/>
                <a:sym typeface="Roboto"/>
              </a:rPr>
              <a:t>exist in terms of job opportunities, salary offers, and specialization preferences, warranting further investigation and potential interventions to promote gender equity in the engineering workforce.</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IN" sz="1800">
                <a:solidFill>
                  <a:srgbClr val="0D0D0D"/>
                </a:solidFill>
                <a:highlight>
                  <a:srgbClr val="FFFFFF"/>
                </a:highlight>
                <a:latin typeface="Roboto"/>
                <a:ea typeface="Roboto"/>
                <a:cs typeface="Roboto"/>
                <a:sym typeface="Roboto"/>
              </a:rPr>
              <a:t>Salary Expectations and Job Roles:</a:t>
            </a:r>
            <a:endParaRPr b="1"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IN" sz="1800">
                <a:solidFill>
                  <a:srgbClr val="0D0D0D"/>
                </a:solidFill>
                <a:highlight>
                  <a:srgbClr val="FFFFFF"/>
                </a:highlight>
                <a:latin typeface="Roboto"/>
                <a:ea typeface="Roboto"/>
                <a:cs typeface="Roboto"/>
                <a:sym typeface="Roboto"/>
              </a:rPr>
              <a:t>The analysis supports the claim that certain job roles, such as Programming Analyst, Software Engineer, Hardware Engineer, and Associate Engineer, offer competitive salary prospects for fresh graduates with a Computer Science Engineering background. However, further analysis may be needed to assess the variability in salary offers across different job titles and locations.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96" name="Google Shape;196;p2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6" name="Google Shape;106;p14"/>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81000" lvl="0" marL="457200" rtl="0" algn="l">
              <a:spcBef>
                <a:spcPts val="0"/>
              </a:spcBef>
              <a:spcAft>
                <a:spcPts val="0"/>
              </a:spcAft>
              <a:buClr>
                <a:schemeClr val="dk1"/>
              </a:buClr>
              <a:buSzPts val="2400"/>
              <a:buFont typeface="Calibri"/>
              <a:buChar char="●"/>
            </a:pPr>
            <a:r>
              <a:rPr lang="en-IN" sz="2400">
                <a:solidFill>
                  <a:schemeClr val="dk1"/>
                </a:solidFill>
                <a:highlight>
                  <a:srgbClr val="FFFFFF"/>
                </a:highlight>
                <a:latin typeface="Roboto"/>
                <a:ea typeface="Roboto"/>
                <a:cs typeface="Roboto"/>
                <a:sym typeface="Roboto"/>
              </a:rPr>
              <a:t>LINKEDIN URL: </a:t>
            </a:r>
            <a:r>
              <a:rPr lang="en-IN" sz="2400" u="sng">
                <a:solidFill>
                  <a:schemeClr val="hlink"/>
                </a:solidFill>
                <a:highlight>
                  <a:srgbClr val="FFFFFF"/>
                </a:highlight>
                <a:latin typeface="Roboto"/>
                <a:ea typeface="Roboto"/>
                <a:cs typeface="Roboto"/>
                <a:sym typeface="Roboto"/>
                <a:hlinkClick r:id="rId3"/>
              </a:rPr>
              <a:t>www.linkedin.com/in/rajamaheshwarreddy</a:t>
            </a:r>
            <a:endParaRPr sz="2400">
              <a:solidFill>
                <a:schemeClr val="dk1"/>
              </a:solidFill>
              <a:highlight>
                <a:srgbClr val="FFFFFF"/>
              </a:highlight>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IN" sz="2400">
                <a:solidFill>
                  <a:schemeClr val="dk1"/>
                </a:solidFill>
                <a:highlight>
                  <a:srgbClr val="FFFFFF"/>
                </a:highlight>
                <a:latin typeface="Roboto"/>
                <a:ea typeface="Roboto"/>
                <a:cs typeface="Roboto"/>
                <a:sym typeface="Roboto"/>
              </a:rPr>
              <a:t>GITHUB URL:</a:t>
            </a:r>
            <a:endParaRPr sz="24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IN" sz="2400" u="sng">
                <a:solidFill>
                  <a:schemeClr val="hlink"/>
                </a:solidFill>
                <a:highlight>
                  <a:srgbClr val="FFFFFF"/>
                </a:highlight>
                <a:latin typeface="Roboto"/>
                <a:ea typeface="Roboto"/>
                <a:cs typeface="Roboto"/>
                <a:sym typeface="Roboto"/>
                <a:hlinkClick r:id="rId4"/>
              </a:rPr>
              <a:t>https://github.com/RajamaheshwarReddy</a:t>
            </a:r>
            <a:endParaRPr sz="24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p:txBody>
      </p:sp>
      <p:sp>
        <p:nvSpPr>
          <p:cNvPr id="107" name="Google Shape;107;p14"/>
          <p:cNvSpPr txBox="1"/>
          <p:nvPr/>
        </p:nvSpPr>
        <p:spPr>
          <a:xfrm>
            <a:off x="601675" y="932450"/>
            <a:ext cx="10650600" cy="162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800">
                <a:solidFill>
                  <a:schemeClr val="dk1"/>
                </a:solidFill>
              </a:rPr>
              <a:t>•</a:t>
            </a:r>
            <a:r>
              <a:rPr b="1" lang="en-IN" sz="1800">
                <a:solidFill>
                  <a:schemeClr val="dk1"/>
                </a:solidFill>
                <a:latin typeface="Calibri"/>
                <a:ea typeface="Calibri"/>
                <a:cs typeface="Calibri"/>
                <a:sym typeface="Calibri"/>
              </a:rPr>
              <a:t>This is Borra Rajamaheshwar Reddy and I completed my B.Tech CSEprogram at GNA UNIVERSITY</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rPr>
              <a:t>•</a:t>
            </a:r>
            <a:r>
              <a:rPr b="1" lang="en-IN" sz="1800">
                <a:solidFill>
                  <a:schemeClr val="dk1"/>
                </a:solidFill>
                <a:latin typeface="Calibri"/>
                <a:ea typeface="Calibri"/>
                <a:cs typeface="Calibri"/>
                <a:sym typeface="Calibri"/>
              </a:rPr>
              <a:t>I am passionate about Data Science as it enables me to confidently analyze data and provide valuable insights.</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13" name="Google Shape;113;p15"/>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a:t>
            </a:r>
            <a:endParaRPr b="0" i="0" sz="1800" u="none" cap="none" strike="noStrike">
              <a:solidFill>
                <a:srgbClr val="FF0000"/>
              </a:solidFill>
              <a:latin typeface="Calibri"/>
              <a:ea typeface="Calibri"/>
              <a:cs typeface="Calibri"/>
              <a:sym typeface="Calibri"/>
            </a:endParaRPr>
          </a:p>
        </p:txBody>
      </p:sp>
      <p:sp>
        <p:nvSpPr>
          <p:cNvPr id="114" name="Google Shape;114;p15"/>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15" name="Google Shape;115;p15"/>
          <p:cNvSpPr txBox="1"/>
          <p:nvPr/>
        </p:nvSpPr>
        <p:spPr>
          <a:xfrm>
            <a:off x="540325" y="1021175"/>
            <a:ext cx="11265600" cy="54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800">
                <a:solidFill>
                  <a:srgbClr val="0D0D0D"/>
                </a:solidFill>
                <a:highlight>
                  <a:srgbClr val="FFFFFF"/>
                </a:highlight>
                <a:latin typeface="Roboto"/>
                <a:ea typeface="Roboto"/>
                <a:cs typeface="Roboto"/>
                <a:sym typeface="Roboto"/>
              </a:rPr>
              <a:t>Problem Statement:</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IN" sz="1800">
                <a:solidFill>
                  <a:srgbClr val="0D0D0D"/>
                </a:solidFill>
                <a:highlight>
                  <a:srgbClr val="FFFFFF"/>
                </a:highlight>
                <a:latin typeface="Roboto"/>
                <a:ea typeface="Roboto"/>
                <a:cs typeface="Roboto"/>
                <a:sym typeface="Roboto"/>
              </a:rPr>
              <a:t>The Aspiring Mind Employment Outcome 2015 (AMEO) dataset, provided by Aspiring Minds, focuses on the employment outcomes of engineering graduates. This dataset encompasses various aspects, including demographic features, standardized scores reflecting cognitive, technical, and personality skills, as well as employment-related variables such as salary, job titles, and job locations. With around 4000 data points and approximately 40 independent variables, this dataset offers a comprehensive insight into the factors influencing the employment outcomes of engineering graduates.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IN" sz="1800">
                <a:solidFill>
                  <a:srgbClr val="0D0D0D"/>
                </a:solidFill>
                <a:highlight>
                  <a:srgbClr val="FFFFFF"/>
                </a:highlight>
                <a:latin typeface="Roboto"/>
                <a:ea typeface="Roboto"/>
                <a:cs typeface="Roboto"/>
                <a:sym typeface="Roboto"/>
              </a:rPr>
              <a:t>Objective:</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IN" sz="1800">
                <a:solidFill>
                  <a:srgbClr val="0D0D0D"/>
                </a:solidFill>
                <a:highlight>
                  <a:srgbClr val="FFFFFF"/>
                </a:highlight>
                <a:latin typeface="Roboto"/>
                <a:ea typeface="Roboto"/>
                <a:cs typeface="Roboto"/>
                <a:sym typeface="Roboto"/>
              </a:rPr>
              <a:t>The primary objective of this study is to analyze the factors affecting the employment outcomes of engineering graduates. This includes exploring the relationships between demographic features, standardized skill scores, and employment-related variables such as salary, job titles, and job locations. By conducting thorough data analysis and statistical modeling, the aim is to identify significant predictors of employment success among engineering graduates.</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21" name="Google Shape;121;p16"/>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Web Scrapping Details</a:t>
            </a:r>
            <a:endParaRPr b="0" i="0" sz="1800" u="none" cap="none" strike="noStrike">
              <a:solidFill>
                <a:srgbClr val="FF0000"/>
              </a:solidFill>
              <a:latin typeface="Calibri"/>
              <a:ea typeface="Calibri"/>
              <a:cs typeface="Calibri"/>
              <a:sym typeface="Calibri"/>
            </a:endParaRPr>
          </a:p>
        </p:txBody>
      </p:sp>
      <p:sp>
        <p:nvSpPr>
          <p:cNvPr id="122" name="Google Shape;122;p16"/>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23" name="Google Shape;123;p16"/>
          <p:cNvSpPr txBox="1"/>
          <p:nvPr/>
        </p:nvSpPr>
        <p:spPr>
          <a:xfrm>
            <a:off x="540325" y="1021175"/>
            <a:ext cx="11265600" cy="54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IN" sz="1800">
                <a:solidFill>
                  <a:srgbClr val="0D0D0D"/>
                </a:solidFill>
                <a:highlight>
                  <a:srgbClr val="FFFFFF"/>
                </a:highlight>
                <a:latin typeface="Roboto"/>
                <a:ea typeface="Roboto"/>
                <a:cs typeface="Roboto"/>
                <a:sym typeface="Roboto"/>
              </a:rPr>
              <a:t>Web Site Scrapped :</a:t>
            </a:r>
            <a:r>
              <a:rPr lang="en-IN" sz="1800">
                <a:solidFill>
                  <a:srgbClr val="0D0D0D"/>
                </a:solidFill>
                <a:highlight>
                  <a:srgbClr val="FFFFFF"/>
                </a:highlight>
                <a:latin typeface="Roboto"/>
                <a:ea typeface="Roboto"/>
                <a:cs typeface="Roboto"/>
                <a:sym typeface="Roboto"/>
              </a:rPr>
              <a:t>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IN" sz="1800">
                <a:solidFill>
                  <a:srgbClr val="0D0D0D"/>
                </a:solidFill>
                <a:highlight>
                  <a:srgbClr val="FFFFFF"/>
                </a:highlight>
                <a:latin typeface="Roboto"/>
                <a:ea typeface="Roboto"/>
                <a:cs typeface="Roboto"/>
                <a:sym typeface="Roboto"/>
              </a:rPr>
              <a:t>data provided by Innomatics Research labs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IN" sz="1800">
                <a:solidFill>
                  <a:srgbClr val="0D0D0D"/>
                </a:solidFill>
                <a:highlight>
                  <a:srgbClr val="FFFFFF"/>
                </a:highlight>
                <a:latin typeface="Roboto"/>
                <a:ea typeface="Roboto"/>
                <a:cs typeface="Roboto"/>
                <a:sym typeface="Roboto"/>
              </a:rPr>
              <a:t>Libraries/Techniques :</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IN" sz="1800">
                <a:solidFill>
                  <a:srgbClr val="0D0D0D"/>
                </a:solidFill>
                <a:highlight>
                  <a:srgbClr val="FFFFFF"/>
                </a:highlight>
                <a:latin typeface="Roboto"/>
                <a:ea typeface="Roboto"/>
                <a:cs typeface="Roboto"/>
                <a:sym typeface="Roboto"/>
              </a:rPr>
              <a:t>Data Collection : </a:t>
            </a:r>
            <a:r>
              <a:rPr lang="en-IN" sz="1800">
                <a:solidFill>
                  <a:srgbClr val="0D0D0D"/>
                </a:solidFill>
                <a:highlight>
                  <a:srgbClr val="FFFFFF"/>
                </a:highlight>
                <a:latin typeface="Roboto"/>
                <a:ea typeface="Roboto"/>
                <a:cs typeface="Roboto"/>
                <a:sym typeface="Roboto"/>
              </a:rPr>
              <a:t>data provided by innomatics research labs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IN" sz="1800">
                <a:solidFill>
                  <a:srgbClr val="0D0D0D"/>
                </a:solidFill>
                <a:highlight>
                  <a:srgbClr val="FFFFFF"/>
                </a:highlight>
                <a:latin typeface="Roboto"/>
                <a:ea typeface="Roboto"/>
                <a:cs typeface="Roboto"/>
                <a:sym typeface="Roboto"/>
              </a:rPr>
              <a:t>Data Cleaning : </a:t>
            </a:r>
            <a:r>
              <a:rPr lang="en-IN" sz="1800">
                <a:solidFill>
                  <a:srgbClr val="0D0D0D"/>
                </a:solidFill>
                <a:highlight>
                  <a:srgbClr val="FFFFFF"/>
                </a:highlight>
                <a:latin typeface="Roboto"/>
                <a:ea typeface="Roboto"/>
                <a:cs typeface="Roboto"/>
                <a:sym typeface="Roboto"/>
              </a:rPr>
              <a:t>Pandas , numpy</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IN" sz="1800">
                <a:solidFill>
                  <a:srgbClr val="0D0D0D"/>
                </a:solidFill>
                <a:highlight>
                  <a:srgbClr val="FFFFFF"/>
                </a:highlight>
                <a:latin typeface="Roboto"/>
                <a:ea typeface="Roboto"/>
                <a:cs typeface="Roboto"/>
                <a:sym typeface="Roboto"/>
              </a:rPr>
              <a:t>Data Visualization: </a:t>
            </a:r>
            <a:r>
              <a:rPr lang="en-IN" sz="1800">
                <a:solidFill>
                  <a:srgbClr val="0D0D0D"/>
                </a:solidFill>
                <a:highlight>
                  <a:srgbClr val="FFFFFF"/>
                </a:highlight>
                <a:latin typeface="Roboto"/>
                <a:ea typeface="Roboto"/>
                <a:cs typeface="Roboto"/>
                <a:sym typeface="Roboto"/>
              </a:rPr>
              <a:t>Matplotlib, Seaborn</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29" name="Google Shape;129;p17"/>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Data Cleaning</a:t>
            </a:r>
            <a:endParaRPr b="0" i="0" sz="1800" u="none" cap="none" strike="noStrike">
              <a:solidFill>
                <a:srgbClr val="FF0000"/>
              </a:solidFill>
              <a:latin typeface="Calibri"/>
              <a:ea typeface="Calibri"/>
              <a:cs typeface="Calibri"/>
              <a:sym typeface="Calibri"/>
            </a:endParaRPr>
          </a:p>
        </p:txBody>
      </p:sp>
      <p:sp>
        <p:nvSpPr>
          <p:cNvPr id="130" name="Google Shape;130;p17"/>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31" name="Google Shape;131;p17"/>
          <p:cNvSpPr txBox="1"/>
          <p:nvPr/>
        </p:nvSpPr>
        <p:spPr>
          <a:xfrm>
            <a:off x="540325" y="1021175"/>
            <a:ext cx="11265600" cy="5418600"/>
          </a:xfrm>
          <a:prstGeom prst="rect">
            <a:avLst/>
          </a:prstGeom>
          <a:noFill/>
          <a:ln>
            <a:noFill/>
          </a:ln>
        </p:spPr>
        <p:txBody>
          <a:bodyPr anchorCtr="0" anchor="t" bIns="91425" lIns="91425" spcFirstLastPara="1" rIns="91425" wrap="square" tIns="91425">
            <a:noAutofit/>
          </a:bodyPr>
          <a:lstStyle/>
          <a:p>
            <a:pPr indent="0" lvl="0" marL="643255" rtl="0" algn="l">
              <a:spcBef>
                <a:spcPts val="685"/>
              </a:spcBef>
              <a:spcAft>
                <a:spcPts val="0"/>
              </a:spcAft>
              <a:buClr>
                <a:schemeClr val="dk1"/>
              </a:buClr>
              <a:buFont typeface="Arial"/>
              <a:buNone/>
            </a:pPr>
            <a:r>
              <a:rPr b="1" lang="en-IN">
                <a:solidFill>
                  <a:schemeClr val="dk1"/>
                </a:solidFill>
                <a:latin typeface="Times New Roman"/>
                <a:ea typeface="Times New Roman"/>
                <a:cs typeface="Times New Roman"/>
                <a:sym typeface="Times New Roman"/>
              </a:rPr>
              <a:t>Step 1: Check for Duplicates:</a:t>
            </a:r>
            <a:endParaRPr>
              <a:solidFill>
                <a:schemeClr val="dk1"/>
              </a:solidFill>
              <a:latin typeface="Times New Roman"/>
              <a:ea typeface="Times New Roman"/>
              <a:cs typeface="Times New Roman"/>
              <a:sym typeface="Times New Roman"/>
            </a:endParaRPr>
          </a:p>
          <a:p>
            <a:pPr indent="0" lvl="0" marL="1277620" rtl="0" algn="l">
              <a:spcBef>
                <a:spcPts val="455"/>
              </a:spcBef>
              <a:spcAft>
                <a:spcPts val="0"/>
              </a:spcAft>
              <a:buNone/>
            </a:pPr>
            <a:r>
              <a:rPr lang="en-IN">
                <a:solidFill>
                  <a:schemeClr val="dk1"/>
                </a:solidFill>
                <a:latin typeface="Times New Roman"/>
                <a:ea typeface="Times New Roman"/>
                <a:cs typeface="Times New Roman"/>
                <a:sym typeface="Times New Roman"/>
              </a:rPr>
              <a:t>Find the Duplicates and drop them, keep preference as first.</a:t>
            </a:r>
            <a:endParaRPr>
              <a:solidFill>
                <a:schemeClr val="dk1"/>
              </a:solidFill>
              <a:latin typeface="Times New Roman"/>
              <a:ea typeface="Times New Roman"/>
              <a:cs typeface="Times New Roman"/>
              <a:sym typeface="Times New Roman"/>
            </a:endParaRPr>
          </a:p>
          <a:p>
            <a:pPr indent="0" lvl="0" marL="643255" rtl="0" algn="l">
              <a:spcBef>
                <a:spcPts val="455"/>
              </a:spcBef>
              <a:spcAft>
                <a:spcPts val="0"/>
              </a:spcAft>
              <a:buNone/>
            </a:pPr>
            <a:r>
              <a:rPr b="1" lang="en-IN">
                <a:solidFill>
                  <a:schemeClr val="dk1"/>
                </a:solidFill>
                <a:latin typeface="Times New Roman"/>
                <a:ea typeface="Times New Roman"/>
                <a:cs typeface="Times New Roman"/>
                <a:sym typeface="Times New Roman"/>
              </a:rPr>
              <a:t>Step 2: Identify the Corrupted Data:</a:t>
            </a:r>
            <a:endParaRPr>
              <a:solidFill>
                <a:schemeClr val="dk1"/>
              </a:solidFill>
              <a:latin typeface="Times New Roman"/>
              <a:ea typeface="Times New Roman"/>
              <a:cs typeface="Times New Roman"/>
              <a:sym typeface="Times New Roman"/>
            </a:endParaRPr>
          </a:p>
          <a:p>
            <a:pPr indent="0" lvl="0" marL="1277620" rtl="0" algn="l">
              <a:spcBef>
                <a:spcPts val="455"/>
              </a:spcBef>
              <a:spcAft>
                <a:spcPts val="0"/>
              </a:spcAft>
              <a:buNone/>
            </a:pPr>
            <a:r>
              <a:rPr lang="en-IN">
                <a:solidFill>
                  <a:schemeClr val="dk1"/>
                </a:solidFill>
                <a:latin typeface="Times New Roman"/>
                <a:ea typeface="Times New Roman"/>
                <a:cs typeface="Times New Roman"/>
                <a:sym typeface="Times New Roman"/>
              </a:rPr>
              <a:t>Remove the Corrupted values, symbols or text etc..,</a:t>
            </a:r>
            <a:endParaRPr>
              <a:solidFill>
                <a:schemeClr val="dk1"/>
              </a:solidFill>
              <a:latin typeface="Times New Roman"/>
              <a:ea typeface="Times New Roman"/>
              <a:cs typeface="Times New Roman"/>
              <a:sym typeface="Times New Roman"/>
            </a:endParaRPr>
          </a:p>
          <a:p>
            <a:pPr indent="0" lvl="0" marL="643255" rtl="0" algn="l">
              <a:spcBef>
                <a:spcPts val="455"/>
              </a:spcBef>
              <a:spcAft>
                <a:spcPts val="0"/>
              </a:spcAft>
              <a:buNone/>
            </a:pPr>
            <a:r>
              <a:rPr b="1" lang="en-IN">
                <a:solidFill>
                  <a:schemeClr val="dk1"/>
                </a:solidFill>
                <a:latin typeface="Times New Roman"/>
                <a:ea typeface="Times New Roman"/>
                <a:cs typeface="Times New Roman"/>
                <a:sym typeface="Times New Roman"/>
              </a:rPr>
              <a:t>Step 3 : Handling missing values:</a:t>
            </a:r>
            <a:endParaRPr>
              <a:solidFill>
                <a:schemeClr val="dk1"/>
              </a:solidFill>
              <a:latin typeface="Times New Roman"/>
              <a:ea typeface="Times New Roman"/>
              <a:cs typeface="Times New Roman"/>
              <a:sym typeface="Times New Roman"/>
            </a:endParaRPr>
          </a:p>
          <a:p>
            <a:pPr indent="0" lvl="0" marL="1277620" marR="7405369" rtl="0" algn="l">
              <a:lnSpc>
                <a:spcPct val="138000"/>
              </a:lnSpc>
              <a:spcBef>
                <a:spcPts val="195"/>
              </a:spcBef>
              <a:spcAft>
                <a:spcPts val="0"/>
              </a:spcAft>
              <a:buNone/>
            </a:pPr>
            <a:r>
              <a:rPr lang="en-IN">
                <a:solidFill>
                  <a:schemeClr val="dk1"/>
                </a:solidFill>
                <a:latin typeface="Times New Roman"/>
                <a:ea typeface="Times New Roman"/>
                <a:cs typeface="Times New Roman"/>
                <a:sym typeface="Times New Roman"/>
              </a:rPr>
              <a:t>Identify missing values using `isna()` or `isnull()`  View the missing values</a:t>
            </a:r>
            <a:endParaRPr>
              <a:solidFill>
                <a:schemeClr val="dk1"/>
              </a:solidFill>
              <a:latin typeface="Times New Roman"/>
              <a:ea typeface="Times New Roman"/>
              <a:cs typeface="Times New Roman"/>
              <a:sym typeface="Times New Roman"/>
            </a:endParaRPr>
          </a:p>
          <a:p>
            <a:pPr indent="634364" lvl="0" marL="643255" marR="366395" rtl="0" algn="l">
              <a:lnSpc>
                <a:spcPct val="138000"/>
              </a:lnSpc>
              <a:spcBef>
                <a:spcPts val="10"/>
              </a:spcBef>
              <a:spcAft>
                <a:spcPts val="0"/>
              </a:spcAft>
              <a:buClr>
                <a:schemeClr val="dk1"/>
              </a:buClr>
              <a:buFont typeface="Arial"/>
              <a:buNone/>
            </a:pPr>
            <a:r>
              <a:rPr lang="en-IN">
                <a:solidFill>
                  <a:schemeClr val="dk1"/>
                </a:solidFill>
                <a:latin typeface="Times New Roman"/>
                <a:ea typeface="Times New Roman"/>
                <a:cs typeface="Times New Roman"/>
                <a:sym typeface="Times New Roman"/>
              </a:rPr>
              <a:t>Replace the missing values after changing the dtypes of the columns with respective Mean(), Median(),</a:t>
            </a:r>
            <a:endParaRPr>
              <a:solidFill>
                <a:schemeClr val="dk1"/>
              </a:solidFill>
              <a:latin typeface="Times New Roman"/>
              <a:ea typeface="Times New Roman"/>
              <a:cs typeface="Times New Roman"/>
              <a:sym typeface="Times New Roman"/>
            </a:endParaRPr>
          </a:p>
          <a:p>
            <a:pPr indent="0" lvl="0" marL="643255" rtl="0" algn="l">
              <a:spcBef>
                <a:spcPts val="270"/>
              </a:spcBef>
              <a:spcAft>
                <a:spcPts val="0"/>
              </a:spcAft>
              <a:buClr>
                <a:schemeClr val="dk1"/>
              </a:buClr>
              <a:buFont typeface="Arial"/>
              <a:buNone/>
            </a:pPr>
            <a:r>
              <a:rPr b="1" lang="en-IN">
                <a:solidFill>
                  <a:schemeClr val="dk1"/>
                </a:solidFill>
                <a:latin typeface="Times New Roman"/>
                <a:ea typeface="Times New Roman"/>
                <a:cs typeface="Times New Roman"/>
                <a:sym typeface="Times New Roman"/>
              </a:rPr>
              <a:t>Step 4 : Handling Outliers:</a:t>
            </a:r>
            <a:endParaRPr>
              <a:solidFill>
                <a:schemeClr val="dk1"/>
              </a:solidFill>
              <a:latin typeface="Times New Roman"/>
              <a:ea typeface="Times New Roman"/>
              <a:cs typeface="Times New Roman"/>
              <a:sym typeface="Times New Roman"/>
            </a:endParaRPr>
          </a:p>
          <a:p>
            <a:pPr indent="0" lvl="0" marL="1277620" marR="3991609" rtl="0" algn="l">
              <a:lnSpc>
                <a:spcPct val="138000"/>
              </a:lnSpc>
              <a:spcBef>
                <a:spcPts val="195"/>
              </a:spcBef>
              <a:spcAft>
                <a:spcPts val="0"/>
              </a:spcAft>
              <a:buNone/>
            </a:pPr>
            <a:r>
              <a:rPr lang="en-IN">
                <a:solidFill>
                  <a:schemeClr val="dk1"/>
                </a:solidFill>
                <a:latin typeface="Times New Roman"/>
                <a:ea typeface="Times New Roman"/>
                <a:cs typeface="Times New Roman"/>
                <a:sym typeface="Times New Roman"/>
              </a:rPr>
              <a:t>Find the skewness for each column and based on the value move forward.  Identify the Outliers using IQR method or Z-score method and view them.</a:t>
            </a:r>
            <a:endParaRPr>
              <a:solidFill>
                <a:schemeClr val="dk1"/>
              </a:solidFill>
              <a:latin typeface="Times New Roman"/>
              <a:ea typeface="Times New Roman"/>
              <a:cs typeface="Times New Roman"/>
              <a:sym typeface="Times New Roman"/>
            </a:endParaRPr>
          </a:p>
          <a:p>
            <a:pPr indent="0" lvl="0" marL="643255" rtl="0" algn="l">
              <a:spcBef>
                <a:spcPts val="270"/>
              </a:spcBef>
              <a:spcAft>
                <a:spcPts val="0"/>
              </a:spcAft>
              <a:buNone/>
            </a:pPr>
            <a:r>
              <a:rPr b="1" lang="en-IN">
                <a:solidFill>
                  <a:schemeClr val="dk1"/>
                </a:solidFill>
                <a:latin typeface="Times New Roman"/>
                <a:ea typeface="Times New Roman"/>
                <a:cs typeface="Times New Roman"/>
                <a:sym typeface="Times New Roman"/>
              </a:rPr>
              <a:t>Step 5: Treating Outliers:</a:t>
            </a:r>
            <a:endParaRPr>
              <a:solidFill>
                <a:schemeClr val="dk1"/>
              </a:solidFill>
              <a:latin typeface="Times New Roman"/>
              <a:ea typeface="Times New Roman"/>
              <a:cs typeface="Times New Roman"/>
              <a:sym typeface="Times New Roman"/>
            </a:endParaRPr>
          </a:p>
          <a:p>
            <a:pPr indent="0" lvl="0" marL="1277620" rtl="0" algn="l">
              <a:spcBef>
                <a:spcPts val="455"/>
              </a:spcBef>
              <a:spcAft>
                <a:spcPts val="0"/>
              </a:spcAft>
              <a:buNone/>
            </a:pPr>
            <a:r>
              <a:rPr lang="en-IN">
                <a:solidFill>
                  <a:schemeClr val="dk1"/>
                </a:solidFill>
                <a:latin typeface="Times New Roman"/>
                <a:ea typeface="Times New Roman"/>
                <a:cs typeface="Times New Roman"/>
                <a:sym typeface="Times New Roman"/>
              </a:rPr>
              <a:t>Either Drop the Outliers if they have no effect on your Data Frame.</a:t>
            </a:r>
            <a:endParaRPr>
              <a:solidFill>
                <a:schemeClr val="dk1"/>
              </a:solidFill>
              <a:latin typeface="Times New Roman"/>
              <a:ea typeface="Times New Roman"/>
              <a:cs typeface="Times New Roman"/>
              <a:sym typeface="Times New Roman"/>
            </a:endParaRPr>
          </a:p>
          <a:p>
            <a:pPr indent="634364" lvl="0" marL="643255" marR="5080" rtl="0" algn="l">
              <a:lnSpc>
                <a:spcPct val="138000"/>
              </a:lnSpc>
              <a:spcBef>
                <a:spcPts val="110"/>
              </a:spcBef>
              <a:spcAft>
                <a:spcPts val="0"/>
              </a:spcAft>
              <a:buClr>
                <a:schemeClr val="dk1"/>
              </a:buClr>
              <a:buFont typeface="Arial"/>
              <a:buNone/>
            </a:pPr>
            <a:r>
              <a:rPr lang="en-IN">
                <a:solidFill>
                  <a:schemeClr val="dk1"/>
                </a:solidFill>
                <a:latin typeface="Times New Roman"/>
                <a:ea typeface="Times New Roman"/>
                <a:cs typeface="Times New Roman"/>
                <a:sym typeface="Times New Roman"/>
              </a:rPr>
              <a:t>Do the 4 Transformation techniques that are available to reduce the outliers to use it as a new column for  better visualization.</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37" name="Google Shape;137;p18"/>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chemeClr val="dk1"/>
                </a:solidFill>
                <a:latin typeface="Lato Black"/>
                <a:ea typeface="Lato Black"/>
                <a:cs typeface="Lato Black"/>
                <a:sym typeface="Lato Black"/>
              </a:rPr>
              <a:t>Data Frame</a:t>
            </a:r>
            <a:endParaRPr b="0" i="0" sz="1800" u="none" cap="none" strike="noStrike">
              <a:solidFill>
                <a:schemeClr val="dk1"/>
              </a:solidFill>
              <a:latin typeface="Calibri"/>
              <a:ea typeface="Calibri"/>
              <a:cs typeface="Calibri"/>
              <a:sym typeface="Calibri"/>
            </a:endParaRPr>
          </a:p>
        </p:txBody>
      </p:sp>
      <p:sp>
        <p:nvSpPr>
          <p:cNvPr id="138" name="Google Shape;138;p18"/>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39" name="Google Shape;139;p18"/>
          <p:cNvSpPr txBox="1"/>
          <p:nvPr/>
        </p:nvSpPr>
        <p:spPr>
          <a:xfrm>
            <a:off x="540325" y="1021175"/>
            <a:ext cx="11265600" cy="5418600"/>
          </a:xfrm>
          <a:prstGeom prst="rect">
            <a:avLst/>
          </a:prstGeom>
          <a:noFill/>
          <a:ln>
            <a:noFill/>
          </a:ln>
        </p:spPr>
        <p:txBody>
          <a:bodyPr anchorCtr="0" anchor="t" bIns="91425" lIns="91425" spcFirstLastPara="1" rIns="91425" wrap="square" tIns="91425">
            <a:noAutofit/>
          </a:bodyPr>
          <a:lstStyle/>
          <a:p>
            <a:pPr indent="0" lvl="0" marL="643255" rtl="0" algn="l">
              <a:spcBef>
                <a:spcPts val="685"/>
              </a:spcBef>
              <a:spcAft>
                <a:spcPts val="0"/>
              </a:spcAft>
              <a:buNone/>
            </a:pPr>
            <a:r>
              <a:t/>
            </a:r>
            <a:endParaRPr>
              <a:solidFill>
                <a:schemeClr val="dk1"/>
              </a:solidFill>
              <a:latin typeface="Times New Roman"/>
              <a:ea typeface="Times New Roman"/>
              <a:cs typeface="Times New Roman"/>
              <a:sym typeface="Times New Roman"/>
            </a:endParaRPr>
          </a:p>
          <a:p>
            <a:pPr indent="634364" lvl="0" marL="643255" marR="5080" rtl="0" algn="l">
              <a:lnSpc>
                <a:spcPct val="138000"/>
              </a:lnSpc>
              <a:spcBef>
                <a:spcPts val="11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40" name="Google Shape;140;p18"/>
          <p:cNvPicPr preferRelativeResize="0"/>
          <p:nvPr/>
        </p:nvPicPr>
        <p:blipFill>
          <a:blip r:embed="rId3">
            <a:alphaModFix/>
          </a:blip>
          <a:stretch>
            <a:fillRect/>
          </a:stretch>
        </p:blipFill>
        <p:spPr>
          <a:xfrm>
            <a:off x="0" y="1078340"/>
            <a:ext cx="12191999" cy="47013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46" name="Google Shape;146;p19"/>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chemeClr val="dk1"/>
                </a:solidFill>
                <a:latin typeface="Lato Black"/>
                <a:ea typeface="Lato Black"/>
                <a:cs typeface="Lato Black"/>
                <a:sym typeface="Lato Black"/>
              </a:rPr>
              <a:t>Data After cleaning</a:t>
            </a:r>
            <a:endParaRPr b="0" i="0" sz="1800" u="none" cap="none" strike="noStrike">
              <a:solidFill>
                <a:schemeClr val="dk1"/>
              </a:solidFill>
              <a:latin typeface="Calibri"/>
              <a:ea typeface="Calibri"/>
              <a:cs typeface="Calibri"/>
              <a:sym typeface="Calibri"/>
            </a:endParaRPr>
          </a:p>
        </p:txBody>
      </p:sp>
      <p:sp>
        <p:nvSpPr>
          <p:cNvPr id="147" name="Google Shape;147;p19"/>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48" name="Google Shape;148;p19"/>
          <p:cNvSpPr txBox="1"/>
          <p:nvPr/>
        </p:nvSpPr>
        <p:spPr>
          <a:xfrm>
            <a:off x="540325" y="1021175"/>
            <a:ext cx="11265600" cy="5418600"/>
          </a:xfrm>
          <a:prstGeom prst="rect">
            <a:avLst/>
          </a:prstGeom>
          <a:noFill/>
          <a:ln>
            <a:noFill/>
          </a:ln>
        </p:spPr>
        <p:txBody>
          <a:bodyPr anchorCtr="0" anchor="t" bIns="91425" lIns="91425" spcFirstLastPara="1" rIns="91425" wrap="square" tIns="91425">
            <a:noAutofit/>
          </a:bodyPr>
          <a:lstStyle/>
          <a:p>
            <a:pPr indent="0" lvl="0" marL="0" rtl="0" algn="l">
              <a:spcBef>
                <a:spcPts val="685"/>
              </a:spcBef>
              <a:spcAft>
                <a:spcPts val="0"/>
              </a:spcAft>
              <a:buNone/>
            </a:pPr>
            <a:r>
              <a:t/>
            </a:r>
            <a:endParaRPr>
              <a:solidFill>
                <a:schemeClr val="dk1"/>
              </a:solidFill>
              <a:latin typeface="Times New Roman"/>
              <a:ea typeface="Times New Roman"/>
              <a:cs typeface="Times New Roman"/>
              <a:sym typeface="Times New Roman"/>
            </a:endParaRPr>
          </a:p>
        </p:txBody>
      </p:sp>
      <p:pic>
        <p:nvPicPr>
          <p:cNvPr id="149" name="Google Shape;149;p19"/>
          <p:cNvPicPr preferRelativeResize="0"/>
          <p:nvPr/>
        </p:nvPicPr>
        <p:blipFill>
          <a:blip r:embed="rId3">
            <a:alphaModFix/>
          </a:blip>
          <a:stretch>
            <a:fillRect/>
          </a:stretch>
        </p:blipFill>
        <p:spPr>
          <a:xfrm>
            <a:off x="4113535" y="0"/>
            <a:ext cx="396493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55" name="Google Shape;155;p20"/>
          <p:cNvSpPr txBox="1"/>
          <p:nvPr/>
        </p:nvSpPr>
        <p:spPr>
          <a:xfrm>
            <a:off x="427650" y="465075"/>
            <a:ext cx="58707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Data Manipulation</a:t>
            </a:r>
            <a:endParaRPr b="0" i="0" sz="1800" u="none" cap="none" strike="noStrike">
              <a:solidFill>
                <a:srgbClr val="FF0000"/>
              </a:solidFill>
              <a:latin typeface="Calibri"/>
              <a:ea typeface="Calibri"/>
              <a:cs typeface="Calibri"/>
              <a:sym typeface="Calibri"/>
            </a:endParaRPr>
          </a:p>
        </p:txBody>
      </p:sp>
      <p:sp>
        <p:nvSpPr>
          <p:cNvPr id="156" name="Google Shape;156;p20"/>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57" name="Google Shape;157;p20"/>
          <p:cNvSpPr txBox="1"/>
          <p:nvPr/>
        </p:nvSpPr>
        <p:spPr>
          <a:xfrm>
            <a:off x="540325" y="1026925"/>
            <a:ext cx="11265600" cy="5418600"/>
          </a:xfrm>
          <a:prstGeom prst="rect">
            <a:avLst/>
          </a:prstGeom>
          <a:noFill/>
          <a:ln>
            <a:noFill/>
          </a:ln>
        </p:spPr>
        <p:txBody>
          <a:bodyPr anchorCtr="0" anchor="t" bIns="91425" lIns="91425" spcFirstLastPara="1" rIns="91425" wrap="square" tIns="91425">
            <a:noAutofit/>
          </a:bodyPr>
          <a:lstStyle/>
          <a:p>
            <a:pPr indent="0" lvl="0" marL="0" rtl="0" algn="l">
              <a:lnSpc>
                <a:spcPct val="117083"/>
              </a:lnSpc>
              <a:spcBef>
                <a:spcPts val="0"/>
              </a:spcBef>
              <a:spcAft>
                <a:spcPts val="0"/>
              </a:spcAft>
              <a:buNone/>
            </a:pPr>
            <a:r>
              <a:rPr b="1" lang="en-IN" sz="2400">
                <a:solidFill>
                  <a:srgbClr val="0D0D0D"/>
                </a:solidFill>
                <a:latin typeface="Times New Roman"/>
                <a:ea typeface="Times New Roman"/>
                <a:cs typeface="Times New Roman"/>
                <a:sym typeface="Times New Roman"/>
              </a:rPr>
              <a:t>Data Manipulation contains the following steps:</a:t>
            </a:r>
            <a:endParaRPr b="1" sz="2400">
              <a:solidFill>
                <a:srgbClr val="0D0D0D"/>
              </a:solidFill>
              <a:latin typeface="Times New Roman"/>
              <a:ea typeface="Times New Roman"/>
              <a:cs typeface="Times New Roman"/>
              <a:sym typeface="Times New Roman"/>
            </a:endParaRPr>
          </a:p>
          <a:p>
            <a:pPr indent="-381000" lvl="0" marL="457200" marR="3873500" rtl="0" algn="l">
              <a:lnSpc>
                <a:spcPct val="108196"/>
              </a:lnSpc>
              <a:spcBef>
                <a:spcPts val="245"/>
              </a:spcBef>
              <a:spcAft>
                <a:spcPts val="0"/>
              </a:spcAft>
              <a:buClr>
                <a:srgbClr val="0D0D0D"/>
              </a:buClr>
              <a:buSzPts val="2400"/>
              <a:buFont typeface="Times New Roman"/>
              <a:buChar char="●"/>
            </a:pPr>
            <a:r>
              <a:rPr lang="en-IN" sz="2400">
                <a:solidFill>
                  <a:srgbClr val="0D0D0D"/>
                </a:solidFill>
                <a:latin typeface="Times New Roman"/>
                <a:ea typeface="Times New Roman"/>
                <a:cs typeface="Times New Roman"/>
                <a:sym typeface="Times New Roman"/>
              </a:rPr>
              <a:t>Type Casting of Data Frame columns to the respective dtypes. </a:t>
            </a:r>
            <a:endParaRPr sz="2400">
              <a:solidFill>
                <a:srgbClr val="0D0D0D"/>
              </a:solidFill>
              <a:latin typeface="Times New Roman"/>
              <a:ea typeface="Times New Roman"/>
              <a:cs typeface="Times New Roman"/>
              <a:sym typeface="Times New Roman"/>
            </a:endParaRPr>
          </a:p>
          <a:p>
            <a:pPr indent="-381000" lvl="0" marL="457200" marR="3873500" rtl="0" algn="l">
              <a:lnSpc>
                <a:spcPct val="108196"/>
              </a:lnSpc>
              <a:spcBef>
                <a:spcPts val="0"/>
              </a:spcBef>
              <a:spcAft>
                <a:spcPts val="0"/>
              </a:spcAft>
              <a:buClr>
                <a:srgbClr val="0D0D0D"/>
              </a:buClr>
              <a:buSzPts val="2400"/>
              <a:buFont typeface="Times New Roman"/>
              <a:buChar char="●"/>
            </a:pPr>
            <a:r>
              <a:rPr lang="en-IN" sz="2400">
                <a:solidFill>
                  <a:srgbClr val="0D0D0D"/>
                </a:solidFill>
                <a:latin typeface="Times New Roman"/>
                <a:ea typeface="Times New Roman"/>
                <a:cs typeface="Times New Roman"/>
                <a:sym typeface="Times New Roman"/>
              </a:rPr>
              <a:t> Filtering the Dataset according to the need for better understanding.</a:t>
            </a:r>
            <a:endParaRPr sz="2400">
              <a:solidFill>
                <a:srgbClr val="0D0D0D"/>
              </a:solidFill>
              <a:latin typeface="Times New Roman"/>
              <a:ea typeface="Times New Roman"/>
              <a:cs typeface="Times New Roman"/>
              <a:sym typeface="Times New Roman"/>
            </a:endParaRPr>
          </a:p>
          <a:p>
            <a:pPr indent="-381000" lvl="0" marL="457200" marR="3873500" rtl="0" algn="l">
              <a:lnSpc>
                <a:spcPct val="108196"/>
              </a:lnSpc>
              <a:spcBef>
                <a:spcPts val="0"/>
              </a:spcBef>
              <a:spcAft>
                <a:spcPts val="0"/>
              </a:spcAft>
              <a:buClr>
                <a:srgbClr val="0D0D0D"/>
              </a:buClr>
              <a:buSzPts val="2400"/>
              <a:buFont typeface="Times New Roman"/>
              <a:buChar char="●"/>
            </a:pPr>
            <a:r>
              <a:rPr lang="en-IN" sz="2400">
                <a:solidFill>
                  <a:srgbClr val="0D0D0D"/>
                </a:solidFill>
                <a:latin typeface="Times New Roman"/>
                <a:ea typeface="Times New Roman"/>
                <a:cs typeface="Times New Roman"/>
                <a:sym typeface="Times New Roman"/>
              </a:rPr>
              <a:t>Data Frame operations like `Column Renaming`, `Dropping rows and columns`, `Resettingndex` etc..,</a:t>
            </a:r>
            <a:endParaRPr b="1" sz="2400">
              <a:solidFill>
                <a:srgbClr val="0D0D0D"/>
              </a:solidFill>
              <a:latin typeface="Times New Roman"/>
              <a:ea typeface="Times New Roman"/>
              <a:cs typeface="Times New Roman"/>
              <a:sym typeface="Times New Roman"/>
            </a:endParaRPr>
          </a:p>
          <a:p>
            <a:pPr indent="-381000" lvl="0" marL="457200" marR="3873500" rtl="0" algn="l">
              <a:lnSpc>
                <a:spcPct val="108196"/>
              </a:lnSpc>
              <a:spcBef>
                <a:spcPts val="0"/>
              </a:spcBef>
              <a:spcAft>
                <a:spcPts val="0"/>
              </a:spcAft>
              <a:buClr>
                <a:srgbClr val="0D0D0D"/>
              </a:buClr>
              <a:buSzPts val="2400"/>
              <a:buFont typeface="Times New Roman"/>
              <a:buChar char="●"/>
            </a:pPr>
            <a:r>
              <a:rPr lang="en-IN" sz="2400">
                <a:solidFill>
                  <a:srgbClr val="0D0D0D"/>
                </a:solidFill>
                <a:latin typeface="Times New Roman"/>
                <a:ea typeface="Times New Roman"/>
                <a:cs typeface="Times New Roman"/>
                <a:sym typeface="Times New Roman"/>
              </a:rPr>
              <a:t>Sorting the data in a data frame.</a:t>
            </a:r>
            <a:endParaRPr b="1" sz="2400">
              <a:solidFill>
                <a:srgbClr val="0D0D0D"/>
              </a:solidFill>
              <a:latin typeface="Times New Roman"/>
              <a:ea typeface="Times New Roman"/>
              <a:cs typeface="Times New Roman"/>
              <a:sym typeface="Times New Roman"/>
            </a:endParaRPr>
          </a:p>
          <a:p>
            <a:pPr indent="-381000" lvl="0" marL="457200" marR="3873500" rtl="0" algn="l">
              <a:lnSpc>
                <a:spcPct val="108196"/>
              </a:lnSpc>
              <a:spcBef>
                <a:spcPts val="0"/>
              </a:spcBef>
              <a:spcAft>
                <a:spcPts val="0"/>
              </a:spcAft>
              <a:buClr>
                <a:srgbClr val="0D0D0D"/>
              </a:buClr>
              <a:buSzPts val="2400"/>
              <a:buFont typeface="Times New Roman"/>
              <a:buChar char="●"/>
            </a:pPr>
            <a:r>
              <a:rPr lang="en-IN" sz="2400">
                <a:solidFill>
                  <a:srgbClr val="0D0D0D"/>
                </a:solidFill>
                <a:latin typeface="Times New Roman"/>
                <a:ea typeface="Times New Roman"/>
                <a:cs typeface="Times New Roman"/>
                <a:sym typeface="Times New Roman"/>
              </a:rPr>
              <a:t>pplying string operations, Array operations , list operations etc.., on the data.</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737800" y="1299178"/>
            <a:ext cx="70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63" name="Google Shape;163;p21"/>
          <p:cNvSpPr txBox="1"/>
          <p:nvPr/>
        </p:nvSpPr>
        <p:spPr>
          <a:xfrm>
            <a:off x="427650" y="465075"/>
            <a:ext cx="5870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t/>
            </a:r>
            <a:endParaRPr b="0" i="0" sz="1800" u="none" cap="none" strike="noStrike">
              <a:solidFill>
                <a:srgbClr val="FF0000"/>
              </a:solidFill>
              <a:latin typeface="Calibri"/>
              <a:ea typeface="Calibri"/>
              <a:cs typeface="Calibri"/>
              <a:sym typeface="Calibri"/>
            </a:endParaRPr>
          </a:p>
        </p:txBody>
      </p:sp>
      <p:sp>
        <p:nvSpPr>
          <p:cNvPr id="164" name="Google Shape;164;p21"/>
          <p:cNvSpPr txBox="1"/>
          <p:nvPr/>
        </p:nvSpPr>
        <p:spPr>
          <a:xfrm>
            <a:off x="799650" y="2560075"/>
            <a:ext cx="6858000" cy="2352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Font typeface="Roboto"/>
              <a:buChar char="●"/>
            </a:pPr>
            <a:r>
              <a:t/>
            </a:r>
            <a:endParaRPr sz="1050">
              <a:solidFill>
                <a:schemeClr val="dk1"/>
              </a:solidFill>
              <a:highlight>
                <a:srgbClr val="FFFFFF"/>
              </a:highlight>
              <a:latin typeface="Roboto"/>
              <a:ea typeface="Roboto"/>
              <a:cs typeface="Roboto"/>
              <a:sym typeface="Roboto"/>
            </a:endParaRPr>
          </a:p>
        </p:txBody>
      </p:sp>
      <p:sp>
        <p:nvSpPr>
          <p:cNvPr id="165" name="Google Shape;165;p21"/>
          <p:cNvSpPr txBox="1"/>
          <p:nvPr/>
        </p:nvSpPr>
        <p:spPr>
          <a:xfrm>
            <a:off x="540325" y="1026925"/>
            <a:ext cx="11265600" cy="5418600"/>
          </a:xfrm>
          <a:prstGeom prst="rect">
            <a:avLst/>
          </a:prstGeom>
          <a:noFill/>
          <a:ln>
            <a:noFill/>
          </a:ln>
        </p:spPr>
        <p:txBody>
          <a:bodyPr anchorCtr="0" anchor="t" bIns="91425" lIns="91425" spcFirstLastPara="1" rIns="91425" wrap="square" tIns="91425">
            <a:noAutofit/>
          </a:bodyPr>
          <a:lstStyle/>
          <a:p>
            <a:pPr indent="0" lvl="0" marL="12700" rtl="0" algn="l">
              <a:lnSpc>
                <a:spcPct val="113492"/>
              </a:lnSpc>
              <a:spcBef>
                <a:spcPts val="0"/>
              </a:spcBef>
              <a:spcAft>
                <a:spcPts val="0"/>
              </a:spcAft>
              <a:buClr>
                <a:schemeClr val="dk1"/>
              </a:buClr>
              <a:buFont typeface="Arial"/>
              <a:buNone/>
            </a:pPr>
            <a:r>
              <a:rPr b="1" lang="en-IN" sz="3150">
                <a:solidFill>
                  <a:srgbClr val="FF0000"/>
                </a:solidFill>
                <a:latin typeface="Times New Roman"/>
                <a:ea typeface="Times New Roman"/>
                <a:cs typeface="Times New Roman"/>
                <a:sym typeface="Times New Roman"/>
              </a:rPr>
              <a:t>UNIVARIATE ANAYLYSIS:</a:t>
            </a:r>
            <a:endParaRPr sz="3150">
              <a:solidFill>
                <a:srgbClr val="FF0000"/>
              </a:solidFill>
              <a:latin typeface="Times New Roman"/>
              <a:ea typeface="Times New Roman"/>
              <a:cs typeface="Times New Roman"/>
              <a:sym typeface="Times New Roman"/>
            </a:endParaRPr>
          </a:p>
          <a:p>
            <a:pPr indent="-200025" lvl="0" marL="12700" marR="393700" rtl="0" algn="l">
              <a:lnSpc>
                <a:spcPct val="107269"/>
              </a:lnSpc>
              <a:spcBef>
                <a:spcPts val="244"/>
              </a:spcBef>
              <a:spcAft>
                <a:spcPts val="0"/>
              </a:spcAft>
              <a:buClr>
                <a:schemeClr val="dk1"/>
              </a:buClr>
              <a:buSzPts val="3150"/>
              <a:buFont typeface="Times New Roman"/>
              <a:buChar char="•"/>
            </a:pPr>
            <a:r>
              <a:rPr lang="en-IN" sz="3150">
                <a:solidFill>
                  <a:schemeClr val="dk1"/>
                </a:solidFill>
                <a:latin typeface="Times New Roman"/>
                <a:ea typeface="Times New Roman"/>
                <a:cs typeface="Times New Roman"/>
                <a:sym typeface="Times New Roman"/>
              </a:rPr>
              <a:t>Univariate	data	consists	of	only	one	variable.	The	analysis	of		univariate	data	is		thus	the  simplest	form of	analysis	since	the	information deals	with only	one	quantity	that	changes.</a:t>
            </a:r>
            <a:endParaRPr sz="3150">
              <a:solidFill>
                <a:schemeClr val="dk1"/>
              </a:solidFill>
              <a:latin typeface="Times New Roman"/>
              <a:ea typeface="Times New Roman"/>
              <a:cs typeface="Times New Roman"/>
              <a:sym typeface="Times New Roman"/>
            </a:endParaRPr>
          </a:p>
          <a:p>
            <a:pPr indent="-485775" lvl="0" marL="497840" rtl="0" algn="l">
              <a:lnSpc>
                <a:spcPct val="99047"/>
              </a:lnSpc>
              <a:spcBef>
                <a:spcPts val="0"/>
              </a:spcBef>
              <a:spcAft>
                <a:spcPts val="0"/>
              </a:spcAft>
              <a:buClr>
                <a:schemeClr val="dk1"/>
              </a:buClr>
              <a:buSzPts val="3150"/>
              <a:buFont typeface="Times New Roman"/>
              <a:buAutoNum type="arabicPeriod"/>
            </a:pPr>
            <a:r>
              <a:rPr b="1" lang="en-IN" sz="3150">
                <a:solidFill>
                  <a:schemeClr val="dk1"/>
                </a:solidFill>
                <a:latin typeface="Times New Roman"/>
                <a:ea typeface="Times New Roman"/>
                <a:cs typeface="Times New Roman"/>
                <a:sym typeface="Times New Roman"/>
              </a:rPr>
              <a:t>Categorical </a:t>
            </a:r>
            <a:endParaRPr b="1" sz="3150">
              <a:solidFill>
                <a:schemeClr val="dk1"/>
              </a:solidFill>
              <a:latin typeface="Times New Roman"/>
              <a:ea typeface="Times New Roman"/>
              <a:cs typeface="Times New Roman"/>
              <a:sym typeface="Times New Roman"/>
            </a:endParaRPr>
          </a:p>
          <a:p>
            <a:pPr indent="0" lvl="0" marL="457200" rtl="0" algn="l">
              <a:lnSpc>
                <a:spcPct val="99047"/>
              </a:lnSpc>
              <a:spcBef>
                <a:spcPts val="0"/>
              </a:spcBef>
              <a:spcAft>
                <a:spcPts val="0"/>
              </a:spcAft>
              <a:buNone/>
            </a:pPr>
            <a:r>
              <a:rPr lang="en-IN" sz="2400">
                <a:solidFill>
                  <a:schemeClr val="dk1"/>
                </a:solidFill>
                <a:latin typeface="Times New Roman"/>
                <a:ea typeface="Times New Roman"/>
                <a:cs typeface="Times New Roman"/>
                <a:sym typeface="Times New Roman"/>
              </a:rPr>
              <a:t>Countplot used</a:t>
            </a:r>
            <a:endParaRPr sz="2400">
              <a:solidFill>
                <a:schemeClr val="dk1"/>
              </a:solidFill>
              <a:latin typeface="Times New Roman"/>
              <a:ea typeface="Times New Roman"/>
              <a:cs typeface="Times New Roman"/>
              <a:sym typeface="Times New Roman"/>
            </a:endParaRPr>
          </a:p>
          <a:p>
            <a:pPr indent="-485775" lvl="0" marL="497840" rtl="0" algn="l">
              <a:lnSpc>
                <a:spcPct val="113492"/>
              </a:lnSpc>
              <a:spcBef>
                <a:spcPts val="0"/>
              </a:spcBef>
              <a:spcAft>
                <a:spcPts val="0"/>
              </a:spcAft>
              <a:buClr>
                <a:schemeClr val="dk1"/>
              </a:buClr>
              <a:buSzPts val="3150"/>
              <a:buFont typeface="Times New Roman"/>
              <a:buAutoNum type="arabicPeriod"/>
            </a:pPr>
            <a:r>
              <a:rPr b="1" lang="en-IN" sz="3150">
                <a:solidFill>
                  <a:schemeClr val="dk1"/>
                </a:solidFill>
                <a:latin typeface="Times New Roman"/>
                <a:ea typeface="Times New Roman"/>
                <a:cs typeface="Times New Roman"/>
                <a:sym typeface="Times New Roman"/>
              </a:rPr>
              <a:t>Numerical </a:t>
            </a:r>
            <a:endParaRPr b="1" sz="3150">
              <a:solidFill>
                <a:schemeClr val="dk1"/>
              </a:solidFill>
              <a:latin typeface="Times New Roman"/>
              <a:ea typeface="Times New Roman"/>
              <a:cs typeface="Times New Roman"/>
              <a:sym typeface="Times New Roman"/>
            </a:endParaRPr>
          </a:p>
          <a:p>
            <a:pPr indent="0" lvl="0" marL="457200" rtl="0" algn="l">
              <a:lnSpc>
                <a:spcPct val="113492"/>
              </a:lnSpc>
              <a:spcBef>
                <a:spcPts val="0"/>
              </a:spcBef>
              <a:spcAft>
                <a:spcPts val="0"/>
              </a:spcAft>
              <a:buNone/>
            </a:pPr>
            <a:r>
              <a:rPr lang="en-IN" sz="3150">
                <a:solidFill>
                  <a:schemeClr val="dk1"/>
                </a:solidFill>
                <a:latin typeface="Times New Roman"/>
                <a:ea typeface="Times New Roman"/>
                <a:cs typeface="Times New Roman"/>
                <a:sym typeface="Times New Roman"/>
              </a:rPr>
              <a:t>Bar plot, box plot</a:t>
            </a:r>
            <a:endParaRPr sz="315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