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318" r:id="rId2"/>
    <p:sldId id="257" r:id="rId3"/>
    <p:sldId id="258" r:id="rId4"/>
    <p:sldId id="259" r:id="rId5"/>
    <p:sldId id="260" r:id="rId6"/>
    <p:sldId id="319" r:id="rId7"/>
    <p:sldId id="320" r:id="rId8"/>
    <p:sldId id="321" r:id="rId9"/>
    <p:sldId id="322" r:id="rId10"/>
    <p:sldId id="324" r:id="rId11"/>
    <p:sldId id="323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297" r:id="rId33"/>
    <p:sldId id="298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jyDp/TXpgp/6mAk5w+Yx3MTd0S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2a763626f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g262a76362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256a5521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256a5521d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7256a5521d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256a5521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256a5521d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One way to think of an image is as a record of a set of light rays that bounce through space and hit a piece of light-sensitive film or a digital sensor.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Another way is to think of an image as just a grid of pixel values.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Another way is to think of an image as a response of our retinas to a light stimulus. In this class, we’ll focus on digital images. Later, we’ll come back to talk about how images are formed via the transmission of light through a scene.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g27256a5521d_1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256a5521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256a5521d_1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27256a5521d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https://raghul-719.medium.com/basics-of-computer-vision-1-image-resizing-97fca504cd63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28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2" name="Google Shape;52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4320ba2c0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9" name="Google Shape;529;g24320ba2c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e19ac2a355_0_16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6" name="Google Shape;16;g2e19ac2a355_0_16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7" name="Google Shape;17;g2e19ac2a355_0_16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19ac2a355_0_20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2e19ac2a355_0_20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2e19ac2a355_0_2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e19ac2a355_0_2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g2e19ac2a355_0_207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g2e19ac2a355_0_215" descr="BITS Pila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175" y="288928"/>
            <a:ext cx="3338739" cy="86590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2e19ac2a355_0_215"/>
          <p:cNvSpPr txBox="1">
            <a:spLocks noGrp="1"/>
          </p:cNvSpPr>
          <p:nvPr>
            <p:ph type="title"/>
          </p:nvPr>
        </p:nvSpPr>
        <p:spPr>
          <a:xfrm>
            <a:off x="468449" y="1671639"/>
            <a:ext cx="60054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2e19ac2a355_0_215"/>
          <p:cNvSpPr txBox="1">
            <a:spLocks noGrp="1"/>
          </p:cNvSpPr>
          <p:nvPr>
            <p:ph type="body" idx="1"/>
          </p:nvPr>
        </p:nvSpPr>
        <p:spPr>
          <a:xfrm>
            <a:off x="1362075" y="2586447"/>
            <a:ext cx="6005400" cy="3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g2e19ac2a355_0_215"/>
          <p:cNvSpPr txBox="1">
            <a:spLocks noGrp="1"/>
          </p:cNvSpPr>
          <p:nvPr>
            <p:ph type="ftr" idx="11"/>
          </p:nvPr>
        </p:nvSpPr>
        <p:spPr>
          <a:xfrm>
            <a:off x="2463800" y="6356350"/>
            <a:ext cx="3479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2e19ac2a355_0_2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g2e19ac2a355_0_215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bg>
      <p:bgPr>
        <a:solidFill>
          <a:schemeClr val="dk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2e19ac2a355_0_221"/>
          <p:cNvPicPr preferRelativeResize="0"/>
          <p:nvPr/>
        </p:nvPicPr>
        <p:blipFill rotWithShape="1">
          <a:blip r:embed="rId2">
            <a:alphaModFix/>
          </a:blip>
          <a:srcRect t="18298" r="28341" b="23071"/>
          <a:stretch/>
        </p:blipFill>
        <p:spPr>
          <a:xfrm>
            <a:off x="5488815" y="0"/>
            <a:ext cx="6703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2e19ac2a355_0_221"/>
          <p:cNvSpPr txBox="1">
            <a:spLocks noGrp="1"/>
          </p:cNvSpPr>
          <p:nvPr>
            <p:ph type="title"/>
          </p:nvPr>
        </p:nvSpPr>
        <p:spPr>
          <a:xfrm>
            <a:off x="1333500" y="1020445"/>
            <a:ext cx="289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2e19ac2a355_0_221"/>
          <p:cNvSpPr txBox="1">
            <a:spLocks noGrp="1"/>
          </p:cNvSpPr>
          <p:nvPr>
            <p:ph type="body" idx="1"/>
          </p:nvPr>
        </p:nvSpPr>
        <p:spPr>
          <a:xfrm>
            <a:off x="1333500" y="2924175"/>
            <a:ext cx="2895600" cy="25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g2e19ac2a355_0_221"/>
          <p:cNvSpPr txBox="1">
            <a:spLocks noGrp="1"/>
          </p:cNvSpPr>
          <p:nvPr>
            <p:ph type="ftr" idx="11"/>
          </p:nvPr>
        </p:nvSpPr>
        <p:spPr>
          <a:xfrm>
            <a:off x="2669886" y="6356349"/>
            <a:ext cx="248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2e19ac2a355_0_221"/>
          <p:cNvSpPr txBox="1">
            <a:spLocks noGrp="1"/>
          </p:cNvSpPr>
          <p:nvPr>
            <p:ph type="sldNum" idx="12"/>
          </p:nvPr>
        </p:nvSpPr>
        <p:spPr>
          <a:xfrm>
            <a:off x="5536305" y="6356350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 Art">
  <p:cSld name="Smart Art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19ac2a355_0_22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2000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2e19ac2a355_0_2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2e19ac2a355_0_2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0" name="Google Shape;80;g2e19ac2a355_0_227" descr="Birla Institute of Technology and Science, Pilani | Logopedia | Fando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8575"/>
            <a:ext cx="7048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2e19ac2a355_0_227"/>
          <p:cNvSpPr txBox="1">
            <a:spLocks noGrp="1"/>
          </p:cNvSpPr>
          <p:nvPr>
            <p:ph type="body" idx="1"/>
          </p:nvPr>
        </p:nvSpPr>
        <p:spPr>
          <a:xfrm>
            <a:off x="838200" y="1632858"/>
            <a:ext cx="10515600" cy="44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g2e19ac2a355_0_227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1: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19ac2a355_0_2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2e19ac2a355_0_2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2e19ac2a355_0_2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7" name="Google Shape;87;g2e19ac2a355_0_233" descr="Birla Institute of Technology and Science, Pilani | Logopedia | Fando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8575"/>
            <a:ext cx="70485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e19ac2a355_0_233"/>
          <p:cNvSpPr txBox="1">
            <a:spLocks noGrp="1"/>
          </p:cNvSpPr>
          <p:nvPr>
            <p:ph type="body" idx="1"/>
          </p:nvPr>
        </p:nvSpPr>
        <p:spPr>
          <a:xfrm>
            <a:off x="838200" y="1894114"/>
            <a:ext cx="10515600" cy="41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e19ac2a355_0_2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5816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e19ac2a355_0_239"/>
          <p:cNvSpPr txBox="1">
            <a:spLocks noGrp="1"/>
          </p:cNvSpPr>
          <p:nvPr>
            <p:ph type="title"/>
          </p:nvPr>
        </p:nvSpPr>
        <p:spPr>
          <a:xfrm>
            <a:off x="4657724" y="2809875"/>
            <a:ext cx="66960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2e19ac2a355_0_239"/>
          <p:cNvSpPr txBox="1">
            <a:spLocks noGrp="1"/>
          </p:cNvSpPr>
          <p:nvPr>
            <p:ph type="subTitle" idx="1"/>
          </p:nvPr>
        </p:nvSpPr>
        <p:spPr>
          <a:xfrm>
            <a:off x="4657725" y="5028803"/>
            <a:ext cx="669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g2e19ac2a355_0_239"/>
          <p:cNvSpPr txBox="1">
            <a:spLocks noGrp="1"/>
          </p:cNvSpPr>
          <p:nvPr>
            <p:ph type="ftr" idx="11"/>
          </p:nvPr>
        </p:nvSpPr>
        <p:spPr>
          <a:xfrm>
            <a:off x="6743699" y="6356350"/>
            <a:ext cx="254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2e19ac2a355_0_239"/>
          <p:cNvSpPr txBox="1">
            <a:spLocks noGrp="1"/>
          </p:cNvSpPr>
          <p:nvPr>
            <p:ph type="sldNum" idx="12"/>
          </p:nvPr>
        </p:nvSpPr>
        <p:spPr>
          <a:xfrm>
            <a:off x="9658350" y="6356350"/>
            <a:ext cx="16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g2e19ac2a355_0_239" descr="BITS Pilani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6705" y="192510"/>
            <a:ext cx="3338739" cy="865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e19ac2a355_0_172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g2e19ac2a355_0_17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2e19ac2a355_0_17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2e19ac2a355_0_17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g2e19ac2a355_0_17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e19ac2a355_0_17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e19ac2a355_0_17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2e19ac2a355_0_17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2e19ac2a355_0_17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e19ac2a355_0_18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2e19ac2a355_0_18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e19ac2a355_0_18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2e19ac2a355_0_18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2e19ac2a355_0_18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e19ac2a355_0_191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2e19ac2a355_0_19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e19ac2a355_0_19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g2e19ac2a355_0_194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2e19ac2a355_0_194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2e19ac2a355_0_194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2e19ac2a355_0_19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e19ac2a355_0_20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2e19ac2a355_0_2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g2e19ac2a355_0_200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1: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19ac2a355_0_1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2e19ac2a355_0_1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2e19ac2a355_0_1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g2e19ac2a355_0_164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goelaakash123/" TargetMode="Externa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gauravduttakiit/image-processing-noteboo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0C69-C9ED-17AF-8127-828113E1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Aakash Goel</a:t>
            </a: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https://www.linkedin.com/in/goelaakash123/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DECD3-7272-A66B-D05A-F5C716C54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688825"/>
          </a:xfrm>
        </p:spPr>
        <p:txBody>
          <a:bodyPr>
            <a:noAutofit/>
          </a:bodyPr>
          <a:lstStyle/>
          <a:p>
            <a:r>
              <a:rPr lang="en-US" sz="1200" dirty="0"/>
              <a:t>Acknowledgement: </a:t>
            </a:r>
            <a:r>
              <a:rPr lang="en-US" sz="1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Slide Materials adopted from  - Intro to Computer Vision (Cornell Tech); Noah Snavely, </a:t>
            </a:r>
            <a:r>
              <a:rPr lang="en-US" sz="1200" dirty="0">
                <a:solidFill>
                  <a:srgbClr val="FF0000"/>
                </a:solidFill>
              </a:rPr>
              <a:t>prepared by the lead instructor Prof S P Vimal , modified (added some content) by Aakash Goel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7BA-7C01-3743-F6C5-F75895750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6B0C6-F660-E59C-6C87-5A6540BC8E38}"/>
              </a:ext>
            </a:extLst>
          </p:cNvPr>
          <p:cNvSpPr txBox="1"/>
          <p:nvPr/>
        </p:nvSpPr>
        <p:spPr>
          <a:xfrm>
            <a:off x="777765" y="190753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u="sng" dirty="0"/>
              <a:t>Session 2: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dirty="0"/>
              <a:t>Digital Image Fundamentals</a:t>
            </a:r>
          </a:p>
        </p:txBody>
      </p:sp>
    </p:spTree>
    <p:extLst>
      <p:ext uri="{BB962C8B-B14F-4D97-AF65-F5344CB8AC3E}">
        <p14:creationId xmlns:p14="http://schemas.microsoft.com/office/powerpoint/2010/main" val="59953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40AA-6DD5-DEA8-CC64-77E380BF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Explanation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02935-BADB-C907-EB61-B521FC9F77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FA268C-9015-A200-4054-58DA8C69D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5600" y="2036824"/>
            <a:ext cx="102387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🔸 Line 1: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img_small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cv2.resize(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(32, 32), interpolation=cv2.INTER_NEAREST)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="1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are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downsampling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image to just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32x32 pixels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extremely low spatial resolution.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cv2.resize()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function that resizes an image to the specified size.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interpolation=cv2.INTER_NEAREST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tells OpenCV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fill in pixel values during resizing.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🔸 Line 2: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img_large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cv2.resize(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img_small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img.shape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[1::-1], interpolation=cv2.INTER_NEAREST)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Here, we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resize the small image back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its original dimensions so we can visually compare it with the original.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img.shape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[1::-1]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gives us the original image's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 and height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correct format (OpenCV needs width × height).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Again, we use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INTER_NEAREST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retain the blocky nature and not blend pixels during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upsampling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0A8F659-B4A7-0CF6-1557-1729A3DB0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0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8B87-39FB-BE23-697F-EBB6C1071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Interpolation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C362A-AB91-C130-C902-D14CFCBDA9C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2DE0D3-89D3-F28D-4FE3-FEF8DEF54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241290"/>
              </p:ext>
            </p:extLst>
          </p:nvPr>
        </p:nvGraphicFramePr>
        <p:xfrm>
          <a:off x="1545020" y="2375338"/>
          <a:ext cx="9538535" cy="3524575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4311523">
                  <a:extLst>
                    <a:ext uri="{9D8B030D-6E8A-4147-A177-3AD203B41FA5}">
                      <a16:colId xmlns:a16="http://schemas.microsoft.com/office/drawing/2014/main" val="353811457"/>
                    </a:ext>
                  </a:extLst>
                </a:gridCol>
                <a:gridCol w="5227012">
                  <a:extLst>
                    <a:ext uri="{9D8B030D-6E8A-4147-A177-3AD203B41FA5}">
                      <a16:colId xmlns:a16="http://schemas.microsoft.com/office/drawing/2014/main" val="1857254936"/>
                    </a:ext>
                  </a:extLst>
                </a:gridCol>
              </a:tblGrid>
              <a:tr h="349283">
                <a:tc>
                  <a:txBody>
                    <a:bodyPr/>
                    <a:lstStyle/>
                    <a:p>
                      <a:r>
                        <a:rPr lang="en-US" sz="1500"/>
                        <a:t>Interpolation Method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Description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1825470711"/>
                  </a:ext>
                </a:extLst>
              </a:tr>
              <a:tr h="825576">
                <a:tc>
                  <a:txBody>
                    <a:bodyPr/>
                    <a:lstStyle/>
                    <a:p>
                      <a:r>
                        <a:rPr lang="en-US" sz="1500" dirty="0"/>
                        <a:t>cv2.INTER_NEAREST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Picks the </a:t>
                      </a:r>
                      <a:r>
                        <a:rPr lang="en-US" sz="1500" b="1"/>
                        <a:t>nearest</a:t>
                      </a:r>
                      <a:r>
                        <a:rPr lang="en-US" sz="1500"/>
                        <a:t> pixel value. Fastest, but can look blocky. Great for preserving sharp edges or simulating digital pixelation.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2324782530"/>
                  </a:ext>
                </a:extLst>
              </a:tr>
              <a:tr h="587429">
                <a:tc>
                  <a:txBody>
                    <a:bodyPr/>
                    <a:lstStyle/>
                    <a:p>
                      <a:r>
                        <a:rPr lang="en-US" sz="1500" dirty="0"/>
                        <a:t>cv2.INTER_LINEAR (default)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Bilinear interpolation (weighted average of 4 neighbors). Smoother than nearest.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4187000204"/>
                  </a:ext>
                </a:extLst>
              </a:tr>
              <a:tr h="587429">
                <a:tc>
                  <a:txBody>
                    <a:bodyPr/>
                    <a:lstStyle/>
                    <a:p>
                      <a:r>
                        <a:rPr lang="en-US" sz="1500"/>
                        <a:t>cv2.INTER_AREA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Preferred for </a:t>
                      </a:r>
                      <a:r>
                        <a:rPr lang="en-US" sz="1500" b="1"/>
                        <a:t>shrinking</a:t>
                      </a:r>
                      <a:r>
                        <a:rPr lang="en-US" sz="1500"/>
                        <a:t> images. Computes the pixel area relation. Preserves details better.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389014439"/>
                  </a:ext>
                </a:extLst>
              </a:tr>
              <a:tr h="587429">
                <a:tc>
                  <a:txBody>
                    <a:bodyPr/>
                    <a:lstStyle/>
                    <a:p>
                      <a:r>
                        <a:rPr lang="en-US" sz="1500"/>
                        <a:t>cv2.INTER_CUBIC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Bicubic interpolation over 4×4 pixel area. Smoother but slower.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2439567825"/>
                  </a:ext>
                </a:extLst>
              </a:tr>
              <a:tr h="587429">
                <a:tc>
                  <a:txBody>
                    <a:bodyPr/>
                    <a:lstStyle/>
                    <a:p>
                      <a:r>
                        <a:rPr lang="en-US" sz="1500"/>
                        <a:t>cv2.INTER_LANCZOS4</a:t>
                      </a:r>
                    </a:p>
                  </a:txBody>
                  <a:tcPr marL="98030" marR="98030" marT="49015" marB="49015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Very high-quality interpolation over 8×8 pixel neighborhood.</a:t>
                      </a:r>
                    </a:p>
                  </a:txBody>
                  <a:tcPr marL="98030" marR="98030" marT="49015" marB="49015" anchor="ctr"/>
                </a:tc>
                <a:extLst>
                  <a:ext uri="{0D108BD9-81ED-4DB2-BD59-A6C34878D82A}">
                    <a16:rowId xmlns:a16="http://schemas.microsoft.com/office/drawing/2014/main" val="27937862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F769B98-2CD4-1187-802E-B92BBFE98A8D}"/>
              </a:ext>
            </a:extLst>
          </p:cNvPr>
          <p:cNvSpPr txBox="1"/>
          <p:nvPr/>
        </p:nvSpPr>
        <p:spPr>
          <a:xfrm>
            <a:off x="1545020" y="1497256"/>
            <a:ext cx="9538534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When resizing an image, especially during enlargement or reduction, OpenCV needs to estimate the new pixel values. Interpolation methods determine how these estimates are made.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5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D61ABB-111E-198E-407D-B30CA20DB7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E5BCB9-7948-9AAA-B8F0-E99AC606D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71" y="471323"/>
            <a:ext cx="802957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42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E70EC8-C4D3-2BCA-F302-F7F76FB7EB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BD788-A8B6-AD3F-9A71-09D6915D84A5}"/>
              </a:ext>
            </a:extLst>
          </p:cNvPr>
          <p:cNvSpPr txBox="1"/>
          <p:nvPr/>
        </p:nvSpPr>
        <p:spPr>
          <a:xfrm>
            <a:off x="641130" y="548355"/>
            <a:ext cx="10655479" cy="3140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Consider an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input matrix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of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size 3x3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with each cell containing some pixel values in the range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0–255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. row, col indices starts from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0 to n-1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where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n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is the row/col length.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Now let’s create a new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6x6 output(upscaled) empty matrix.</a:t>
            </a:r>
            <a:endParaRPr lang="en-US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Inorder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to start filling the pixel values for the new matrix, we first have to represent the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output coordinate space </a:t>
            </a:r>
            <a:r>
              <a:rPr lang="en-US" b="0" i="1" dirty="0" err="1">
                <a:solidFill>
                  <a:srgbClr val="242424"/>
                </a:solidFill>
                <a:effectLst/>
                <a:latin typeface="+mj-lt"/>
              </a:rPr>
              <a:t>interms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 of the input coordinate space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i.e. for every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(row, col)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in the output matrix, what is the corresponding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(row, col)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in the input matrix? This is just the scaling factor which is 1/2 in our case.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To make it more clearer, the row scaling factor is 1/2 and column scaling factor is 1/2(row and col will have separate scaling factors but since our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eg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considers a square matrix, both are same here).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row 0, col 0 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in output is mapped to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 row 0, col 0 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in input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, 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whereas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 row 1, col 1 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in output is mapped to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 row 0.5, col 0.5 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in input and so on.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7CC07B-F407-A101-1A0C-BC6223EB4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831" y="3296582"/>
            <a:ext cx="6891479" cy="344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9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7CAEDE-2BCC-37CE-AF4E-38FFDB4ACB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61467E-5D09-9708-521C-9AB13694F3D0}"/>
              </a:ext>
            </a:extLst>
          </p:cNvPr>
          <p:cNvSpPr txBox="1"/>
          <p:nvPr/>
        </p:nvSpPr>
        <p:spPr>
          <a:xfrm>
            <a:off x="746234" y="11415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One can see that there are known cells such as 0, 0 or 2, 2(in integers) and there are also unknown cells such as 1.5, 2 or 0, 2.5(in floating point).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96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FB3C-C21A-B488-C355-D4FC0E24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Nearest </a:t>
            </a:r>
            <a:r>
              <a:rPr lang="en-US" b="1" dirty="0" err="1"/>
              <a:t>Neighbour</a:t>
            </a:r>
            <a:r>
              <a:rPr lang="en-US" b="1" dirty="0"/>
              <a:t> Interpolation: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B95C5-C211-FF33-90D0-AAF2C31605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5B699C6-B1DB-132C-2C51-637C122A0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88" y="1356867"/>
            <a:ext cx="6945039" cy="347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EEA91C-24B0-4067-82E8-9C1EA7E5E1C5}"/>
              </a:ext>
            </a:extLst>
          </p:cNvPr>
          <p:cNvSpPr txBox="1"/>
          <p:nvPr/>
        </p:nvSpPr>
        <p:spPr>
          <a:xfrm>
            <a:off x="7519372" y="1751035"/>
            <a:ext cx="450893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Here in the above image, a simple way to find the values for unknown cells such as </a:t>
            </a:r>
            <a:r>
              <a:rPr lang="en-US" b="0" i="1" dirty="0">
                <a:solidFill>
                  <a:srgbClr val="6B6B6B"/>
                </a:solidFill>
                <a:effectLst/>
                <a:latin typeface="sohne"/>
              </a:rPr>
              <a:t>(0.5, 0.5)</a:t>
            </a:r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 or </a:t>
            </a:r>
            <a:r>
              <a:rPr lang="en-US" b="0" i="1" dirty="0">
                <a:solidFill>
                  <a:srgbClr val="6B6B6B"/>
                </a:solidFill>
                <a:effectLst/>
                <a:latin typeface="sohne"/>
              </a:rPr>
              <a:t>(2, 2.5)</a:t>
            </a:r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 is to simply round them off to nearest integer. for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sohne"/>
              </a:rPr>
              <a:t>eg</a:t>
            </a:r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: </a:t>
            </a:r>
            <a:r>
              <a:rPr lang="en-US" b="0" i="1" dirty="0">
                <a:solidFill>
                  <a:srgbClr val="6B6B6B"/>
                </a:solidFill>
                <a:effectLst/>
                <a:latin typeface="sohne"/>
              </a:rPr>
              <a:t>(2, 2.5)</a:t>
            </a:r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 to </a:t>
            </a:r>
            <a:r>
              <a:rPr lang="en-US" b="0" i="1" dirty="0">
                <a:solidFill>
                  <a:srgbClr val="6B6B6B"/>
                </a:solidFill>
                <a:effectLst/>
                <a:latin typeface="sohne"/>
              </a:rPr>
              <a:t>(2, 2)</a:t>
            </a:r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 or </a:t>
            </a:r>
            <a:r>
              <a:rPr lang="en-US" b="0" i="1" dirty="0">
                <a:solidFill>
                  <a:srgbClr val="6B6B6B"/>
                </a:solidFill>
                <a:effectLst/>
                <a:latin typeface="sohne"/>
              </a:rPr>
              <a:t>(1.5, 2.5)</a:t>
            </a:r>
            <a:r>
              <a:rPr lang="en-US" b="0" i="0" dirty="0">
                <a:solidFill>
                  <a:srgbClr val="6B6B6B"/>
                </a:solidFill>
                <a:effectLst/>
                <a:latin typeface="sohne"/>
              </a:rPr>
              <a:t> to </a:t>
            </a:r>
            <a:r>
              <a:rPr lang="en-US" b="0" i="1" dirty="0">
                <a:solidFill>
                  <a:srgbClr val="6B6B6B"/>
                </a:solidFill>
                <a:effectLst/>
                <a:latin typeface="sohne"/>
              </a:rPr>
              <a:t>(1, 2). This is called nearest </a:t>
            </a:r>
            <a:r>
              <a:rPr lang="en-US" b="0" i="1" dirty="0" err="1">
                <a:solidFill>
                  <a:srgbClr val="6B6B6B"/>
                </a:solidFill>
                <a:effectLst/>
                <a:latin typeface="sohne"/>
              </a:rPr>
              <a:t>neighbour</a:t>
            </a:r>
            <a:r>
              <a:rPr lang="en-US" b="0" i="1" dirty="0">
                <a:solidFill>
                  <a:srgbClr val="6B6B6B"/>
                </a:solidFill>
                <a:effectLst/>
                <a:latin typeface="sohne"/>
              </a:rPr>
              <a:t> interpolation.</a:t>
            </a:r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C3FEBD8-25A1-C278-E796-81845904B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913" y="4162097"/>
            <a:ext cx="4968547" cy="244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33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F510-4E8B-36EE-2FC6-8815D3DD1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Bilinear Interpolation – Teaching Method 1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F53D5-1103-0375-1992-E571CBEF14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9863F6-AC73-A28E-AE72-46C07764E81B}"/>
              </a:ext>
            </a:extLst>
          </p:cNvPr>
          <p:cNvSpPr txBox="1"/>
          <p:nvPr/>
        </p:nvSpPr>
        <p:spPr>
          <a:xfrm>
            <a:off x="493987" y="1515695"/>
            <a:ext cx="10678510" cy="2832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Bilinear interpolation makes use of linear interpolation method to compute the pixel values for a new image.</a:t>
            </a:r>
          </a:p>
          <a:p>
            <a:pPr algn="l">
              <a:lnSpc>
                <a:spcPts val="2400"/>
              </a:lnSpc>
              <a:buNone/>
            </a:pPr>
            <a:r>
              <a:rPr lang="en-US" b="1" i="1" dirty="0">
                <a:solidFill>
                  <a:srgbClr val="242424"/>
                </a:solidFill>
                <a:effectLst/>
                <a:latin typeface="+mj-lt"/>
              </a:rPr>
              <a:t>The method works as follows:</a:t>
            </a:r>
            <a:endParaRPr lang="en-US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For any unknown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(row, col)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 cell in the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+mj-lt"/>
              </a:rPr>
              <a:t>upsampled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 matrix, pick the 4 nearest pixels. These nearest pixels can be obtained by doing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int(row), int(col), int(row) + 1 and int(col) + 1. 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Let’s call it row1, col1, row2 and col2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Perform linear interpolation at (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row1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,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col</a:t>
            </a: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) using (row1, col1) and (row1, col2) and similarly linear interpolation at (row2, col) using (row2, col1) and (row2, col2). Both are along x-directions.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Do one final linear interpolation at </a:t>
            </a:r>
            <a:r>
              <a:rPr lang="en-US" b="0" i="1" dirty="0">
                <a:solidFill>
                  <a:srgbClr val="242424"/>
                </a:solidFill>
                <a:effectLst/>
                <a:latin typeface="+mj-lt"/>
              </a:rPr>
              <a:t>(row, col) using (row1, col) and (row2, col).</a:t>
            </a:r>
            <a:endParaRPr lang="en-US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The above steps are repeated for every unknown (row, col) cell in the new matrix.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+mj-lt"/>
              </a:rPr>
              <a:t>Note that the same pixel value can be obtained by doing two linear interpolation along y-directions first and then along x-direction.</a:t>
            </a:r>
          </a:p>
        </p:txBody>
      </p:sp>
    </p:spTree>
    <p:extLst>
      <p:ext uri="{BB962C8B-B14F-4D97-AF65-F5344CB8AC3E}">
        <p14:creationId xmlns:p14="http://schemas.microsoft.com/office/powerpoint/2010/main" val="91111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4AE513-7505-51A2-BCA7-001D114CA5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5A50C-9BFC-5A48-DB03-95DD5D36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77" y="310512"/>
            <a:ext cx="6504132" cy="5693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F0811E-C387-9EC5-2BC4-5379C7B9F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090" y="854326"/>
            <a:ext cx="5689430" cy="330401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21A3CF4-0319-540A-5664-17E8B4555BBE}"/>
              </a:ext>
            </a:extLst>
          </p:cNvPr>
          <p:cNvSpPr txBox="1">
            <a:spLocks/>
          </p:cNvSpPr>
          <p:nvPr/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Bilinear Interpolation – Teaching Method 2 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1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80EE-5F7C-8201-8D39-B5C94EFE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it to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969A9-457B-4974-2289-CC43A65A29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2D549E-5060-F544-E847-668F46F6C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8" y="1356867"/>
            <a:ext cx="6318313" cy="5027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6A675-FAE9-5BEE-EACE-864A0186C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030" y="1458451"/>
            <a:ext cx="7116168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93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62EF-0AB1-AC79-36E1-48BAA4C6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Quantization (Color Resolution)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5235D-213F-3DB2-0BD0-F8DF48FD96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F4FFBF-0B82-133C-4E57-242E1CC28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8693" y="1502004"/>
            <a:ext cx="10777917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Quantization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decides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many shades or levels of brightness/colors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store for each pixel.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8-bit grayscale → 256 levels (0 to 255)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we reduce it to 2 or 4 levels, we get poor image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🎨 Analogy: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"Think of drawing with crayons. If I give you 256 crayons, you can match any shade. But if I give you only 2 — say black and white — the result looks like an old cartoon.“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SHOW CODE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8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2a763626f_0_6"/>
          <p:cNvSpPr txBox="1">
            <a:spLocks noGrp="1"/>
          </p:cNvSpPr>
          <p:nvPr>
            <p:ph type="title"/>
          </p:nvPr>
        </p:nvSpPr>
        <p:spPr>
          <a:xfrm>
            <a:off x="468449" y="1671639"/>
            <a:ext cx="6005400" cy="6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u="sng"/>
              <a:t>Topics</a:t>
            </a:r>
            <a:endParaRPr/>
          </a:p>
        </p:txBody>
      </p:sp>
      <p:sp>
        <p:nvSpPr>
          <p:cNvPr id="110" name="Google Shape;110;g262a763626f_0_6"/>
          <p:cNvSpPr txBox="1">
            <a:spLocks noGrp="1"/>
          </p:cNvSpPr>
          <p:nvPr>
            <p:ph type="body" idx="1"/>
          </p:nvPr>
        </p:nvSpPr>
        <p:spPr>
          <a:xfrm>
            <a:off x="1362075" y="2586450"/>
            <a:ext cx="10189500" cy="3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Image Representation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Image Digitization ( Sampling &amp; Quantization) 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Digital Image Properties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262a763626f_0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2" name="Google Shape;112;g262a763626f_0_6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1: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8256-CF6F-113F-FD4A-4C496C27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Quantization in Image Processing?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2F0A0-5463-5756-A96A-77E72BFB7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500" dirty="0"/>
              <a:t>Quantization is the process of </a:t>
            </a:r>
            <a:r>
              <a:rPr lang="en-US" sz="1500" b="1" dirty="0"/>
              <a:t>reducing the number of possible pixel values</a:t>
            </a:r>
            <a:r>
              <a:rPr lang="en-US" sz="1500" dirty="0"/>
              <a:t>.</a:t>
            </a:r>
            <a:br>
              <a:rPr lang="en-US" sz="1500" dirty="0"/>
            </a:br>
            <a:r>
              <a:rPr lang="en-US" sz="1500" dirty="0"/>
              <a:t>In an 8-bit grayscale image, pixel values range from </a:t>
            </a:r>
            <a:r>
              <a:rPr lang="en-US" sz="1500" b="1" dirty="0"/>
              <a:t>0 to 255</a:t>
            </a:r>
            <a:r>
              <a:rPr lang="en-US" sz="1500" dirty="0"/>
              <a:t> (256 levels). Quantization means we </a:t>
            </a:r>
            <a:r>
              <a:rPr lang="en-US" sz="1500" b="1" dirty="0"/>
              <a:t>compress</a:t>
            </a:r>
            <a:r>
              <a:rPr lang="en-US" sz="1500" dirty="0"/>
              <a:t> this range to fewer levels, e.g., just 4 or 8 or 16 gray levels.</a:t>
            </a:r>
          </a:p>
          <a:p>
            <a:pPr>
              <a:buNone/>
            </a:pPr>
            <a:r>
              <a:rPr lang="en-US" sz="1500" b="1" dirty="0"/>
              <a:t>🔍 Why do we do this?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For </a:t>
            </a:r>
            <a:r>
              <a:rPr lang="en-US" sz="1500" b="1" dirty="0"/>
              <a:t>compression</a:t>
            </a:r>
            <a:r>
              <a:rPr lang="en-US" sz="1500" dirty="0"/>
              <a:t> (reduce storage).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For </a:t>
            </a:r>
            <a:r>
              <a:rPr lang="en-US" sz="1500" b="1" dirty="0"/>
              <a:t>simplifying data</a:t>
            </a:r>
            <a:r>
              <a:rPr lang="en-US" sz="15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For simulating how early devices or sensors worked.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Imagine painting with only 4 colors instead of 256. Some subtle shades will disappear — nearby shades are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rounded off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closest available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How many tones or shades each pixel can represent.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6200" indent="0">
              <a:buNone/>
            </a:pP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1A0F3-E7DD-512A-EFEF-6E393CB7BF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2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F5AD-3C3D-4495-D6D6-B24058EF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Quantization Code - 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15B8-E642-159E-6354-50137A34B8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4ABCC4-D2AC-9BE8-672E-BCE9EF8C3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76" y="1652247"/>
            <a:ext cx="4344006" cy="2029108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AA2D424-A60D-022C-9D78-07A0CB4C4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0176" y="3763104"/>
            <a:ext cx="8661345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Let’s say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levels = 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5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factor = 256 // 4 = 64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img_gray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// 64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Divides every pixel by 64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 the remainder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giving values: 0, 1, 2, or 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Multiply back: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0×64=0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1×64=64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2×64=128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3×64=192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 now, all pixel values are rounded to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of 4 values only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[0, 64, 128, 192]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this is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quantized image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4 gray levels.</a:t>
            </a:r>
          </a:p>
        </p:txBody>
      </p:sp>
    </p:spTree>
    <p:extLst>
      <p:ext uri="{BB962C8B-B14F-4D97-AF65-F5344CB8AC3E}">
        <p14:creationId xmlns:p14="http://schemas.microsoft.com/office/powerpoint/2010/main" val="3631779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0994-7C3F-D12A-D75A-9CACB53F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Combine Sampling &amp; Quantization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0606F-3CBD-D65C-CC3A-31567F6B5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now combine both effects. If we reduce </a:t>
            </a:r>
            <a:r>
              <a:rPr lang="en-US" b="1" dirty="0"/>
              <a:t>both</a:t>
            </a:r>
            <a:r>
              <a:rPr lang="en-US" dirty="0"/>
              <a:t> the number of pixels and the number of brightness levels, the image can become very abstract or symbolic. That’s why high-quality cameras invest in both high resolution and color depth.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D3038-35BD-0EF3-2282-B27D67CBAA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87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0805-F7D9-3D3D-BA51-F7BBA8C6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Image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DD6DC4-DF3B-493B-73E1-6E13AD6BE3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BC439-46F1-1C09-BA9A-29E9A66D766F}"/>
              </a:ext>
            </a:extLst>
          </p:cNvPr>
          <p:cNvSpPr txBox="1"/>
          <p:nvPr/>
        </p:nvSpPr>
        <p:spPr>
          <a:xfrm>
            <a:off x="1019504" y="4346453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🎯 Learning Objectives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By the end of this section, students should understand: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makes up a digital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resolution (spatial and intensity) affects image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role of bit depth, dynamic range, and file formats.</a:t>
            </a:r>
          </a:p>
        </p:txBody>
      </p:sp>
    </p:spTree>
    <p:extLst>
      <p:ext uri="{BB962C8B-B14F-4D97-AF65-F5344CB8AC3E}">
        <p14:creationId xmlns:p14="http://schemas.microsoft.com/office/powerpoint/2010/main" val="2152573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64E1-249D-6578-9F3B-D7DF7533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Introduction to Digital Image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BD616-F5C1-3068-F5E1-C7C306359DD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</p:spPr>
        <p:txBody>
          <a:bodyPr wrap="square" anchor="ctr">
            <a:normAutofit/>
          </a:bodyPr>
          <a:lstStyle/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2200" dirty="0"/>
              <a:t>Have you ever zoomed into a photo and noticed it becoming blurry or pixelated? That’s because digital images have properties and limits — today, we’ll understand them.</a:t>
            </a:r>
          </a:p>
          <a:p>
            <a:pPr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2200" b="1" dirty="0"/>
              <a:t>Digital Image = Matrix of Numbers</a:t>
            </a:r>
          </a:p>
          <a:p>
            <a:pPr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2200" dirty="0"/>
              <a:t>Each pixel has: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b="1" dirty="0"/>
              <a:t>location</a:t>
            </a:r>
            <a:r>
              <a:rPr lang="en-US" sz="2200" dirty="0"/>
              <a:t> (x, y)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 </a:t>
            </a:r>
            <a:r>
              <a:rPr lang="en-US" sz="2200" b="1" dirty="0"/>
              <a:t>value</a:t>
            </a:r>
            <a:r>
              <a:rPr lang="en-US" sz="2200" dirty="0"/>
              <a:t> (intensity or color)</a:t>
            </a:r>
          </a:p>
          <a:p>
            <a:pPr>
              <a:lnSpc>
                <a:spcPct val="105000"/>
              </a:lnSpc>
              <a:spcAft>
                <a:spcPts val="600"/>
              </a:spcAft>
            </a:pPr>
            <a:r>
              <a:rPr lang="en-US" sz="2200" dirty="0"/>
              <a:t>Properties define how detailed and rich this image can be.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3D61A-C868-F227-9996-B1E041CBF4E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3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AD7E-3A44-DEFE-71FD-26F3494C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Bit Depth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A512-09E9-EB2D-3EF0-CCF10F106F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A digital image is just a grid of tiny squares — we call them </a:t>
            </a:r>
            <a:r>
              <a:rPr lang="en-US" sz="1500" i="1" dirty="0"/>
              <a:t>pixels</a:t>
            </a:r>
            <a:r>
              <a:rPr lang="en-US" sz="1500" dirty="0"/>
              <a:t>. Each pixel holds a value that tells how bright it is (in grayscale), or what color it is (in color images).</a:t>
            </a:r>
          </a:p>
          <a:p>
            <a:r>
              <a:rPr lang="en-US" sz="1500" dirty="0"/>
              <a:t>Each pixel in a grayscale image is stored as a number. That number represents how </a:t>
            </a:r>
            <a:r>
              <a:rPr lang="en-US" sz="1500" b="1" dirty="0"/>
              <a:t>bright</a:t>
            </a:r>
            <a:r>
              <a:rPr lang="en-US" sz="1500" dirty="0"/>
              <a:t> or </a:t>
            </a:r>
            <a:r>
              <a:rPr lang="en-US" sz="1500" b="1" dirty="0"/>
              <a:t>dark</a:t>
            </a:r>
            <a:r>
              <a:rPr lang="en-US" sz="1500" dirty="0"/>
              <a:t> the pixel is.</a:t>
            </a:r>
          </a:p>
          <a:p>
            <a:r>
              <a:rPr lang="en-US" sz="1500" dirty="0"/>
              <a:t>Computers store everything in 1s and 0s — binary. So how do we store a number like 0–255 using binary digits (bits)? 👉 That’s where </a:t>
            </a:r>
            <a:r>
              <a:rPr lang="en-US" sz="1500" b="1" dirty="0"/>
              <a:t>bit depth</a:t>
            </a:r>
            <a:r>
              <a:rPr lang="en-US" sz="1500" dirty="0"/>
              <a:t> comes in.</a:t>
            </a:r>
          </a:p>
          <a:p>
            <a:r>
              <a:rPr lang="en-US" sz="1500" dirty="0"/>
              <a:t>Bit Depth tells us how many </a:t>
            </a:r>
            <a:r>
              <a:rPr lang="en-US" sz="1500" b="1" dirty="0"/>
              <a:t>bits</a:t>
            </a:r>
            <a:r>
              <a:rPr lang="en-US" sz="1500" dirty="0"/>
              <a:t> (binary digits) are used to store </a:t>
            </a:r>
            <a:r>
              <a:rPr lang="en-US" sz="1500" b="1" dirty="0"/>
              <a:t>each pixel value</a:t>
            </a:r>
            <a:r>
              <a:rPr lang="en-US" sz="1500" dirty="0"/>
              <a:t>.</a:t>
            </a:r>
          </a:p>
          <a:p>
            <a:pPr marL="76200" indent="0">
              <a:buNone/>
            </a:pPr>
            <a:endParaRPr lang="en-US" sz="1500" dirty="0"/>
          </a:p>
          <a:p>
            <a:pPr marL="76200" indent="0">
              <a:buNone/>
            </a:pPr>
            <a:endParaRPr lang="en-US" sz="1500" dirty="0"/>
          </a:p>
          <a:p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28888-9A97-5A10-BE5B-96C4B5F9A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02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6257A-EE0E-7B09-8AEC-54B9B23F76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D3E6A3-2600-D26A-663B-AA07E95C7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51477"/>
              </p:ext>
            </p:extLst>
          </p:nvPr>
        </p:nvGraphicFramePr>
        <p:xfrm>
          <a:off x="302312" y="1099072"/>
          <a:ext cx="11360148" cy="3535680"/>
        </p:xfrm>
        <a:graphic>
          <a:graphicData uri="http://schemas.openxmlformats.org/drawingml/2006/table">
            <a:tbl>
              <a:tblPr/>
              <a:tblGrid>
                <a:gridCol w="1893358">
                  <a:extLst>
                    <a:ext uri="{9D8B030D-6E8A-4147-A177-3AD203B41FA5}">
                      <a16:colId xmlns:a16="http://schemas.microsoft.com/office/drawing/2014/main" val="967419443"/>
                    </a:ext>
                  </a:extLst>
                </a:gridCol>
                <a:gridCol w="1893358">
                  <a:extLst>
                    <a:ext uri="{9D8B030D-6E8A-4147-A177-3AD203B41FA5}">
                      <a16:colId xmlns:a16="http://schemas.microsoft.com/office/drawing/2014/main" val="2050060673"/>
                    </a:ext>
                  </a:extLst>
                </a:gridCol>
                <a:gridCol w="1893358">
                  <a:extLst>
                    <a:ext uri="{9D8B030D-6E8A-4147-A177-3AD203B41FA5}">
                      <a16:colId xmlns:a16="http://schemas.microsoft.com/office/drawing/2014/main" val="915193930"/>
                    </a:ext>
                  </a:extLst>
                </a:gridCol>
                <a:gridCol w="1893358">
                  <a:extLst>
                    <a:ext uri="{9D8B030D-6E8A-4147-A177-3AD203B41FA5}">
                      <a16:colId xmlns:a16="http://schemas.microsoft.com/office/drawing/2014/main" val="3033485327"/>
                    </a:ext>
                  </a:extLst>
                </a:gridCol>
                <a:gridCol w="1893358">
                  <a:extLst>
                    <a:ext uri="{9D8B030D-6E8A-4147-A177-3AD203B41FA5}">
                      <a16:colId xmlns:a16="http://schemas.microsoft.com/office/drawing/2014/main" val="3056029463"/>
                    </a:ext>
                  </a:extLst>
                </a:gridCol>
                <a:gridCol w="1893358">
                  <a:extLst>
                    <a:ext uri="{9D8B030D-6E8A-4147-A177-3AD203B41FA5}">
                      <a16:colId xmlns:a16="http://schemas.microsoft.com/office/drawing/2014/main" val="38021880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Bit Depth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Bits Used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Binary Range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Intensity Levels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Shades / Examples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Analogy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08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1-bit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or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Black, White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Like a light switch — ON or 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447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2-bit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00 to 11 (0–3)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Black, dark gray, light gray, white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poster with 4 paint shades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975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4-bit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0000 to 1111 (0–15)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More detailed grayscale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basic sketch using a pencil with 16 pressure levels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511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8-bit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00000000 to 11111111 (0–255)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Smooth grayscale (used in most images)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 dimmer switch with fine 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85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16-bit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to 65535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65,536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Very fine intensity gradations (scientific, medical)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Professional camera with ultra-precise exposure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7430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022E2E-4F8A-375F-2006-4ABF029F7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80239"/>
              </p:ext>
            </p:extLst>
          </p:nvPr>
        </p:nvGraphicFramePr>
        <p:xfrm>
          <a:off x="163690" y="4693622"/>
          <a:ext cx="11360151" cy="1524000"/>
        </p:xfrm>
        <a:graphic>
          <a:graphicData uri="http://schemas.openxmlformats.org/drawingml/2006/table">
            <a:tbl>
              <a:tblPr/>
              <a:tblGrid>
                <a:gridCol w="3786717">
                  <a:extLst>
                    <a:ext uri="{9D8B030D-6E8A-4147-A177-3AD203B41FA5}">
                      <a16:colId xmlns:a16="http://schemas.microsoft.com/office/drawing/2014/main" val="2292204944"/>
                    </a:ext>
                  </a:extLst>
                </a:gridCol>
                <a:gridCol w="3786717">
                  <a:extLst>
                    <a:ext uri="{9D8B030D-6E8A-4147-A177-3AD203B41FA5}">
                      <a16:colId xmlns:a16="http://schemas.microsoft.com/office/drawing/2014/main" val="801786249"/>
                    </a:ext>
                  </a:extLst>
                </a:gridCol>
                <a:gridCol w="3786717">
                  <a:extLst>
                    <a:ext uri="{9D8B030D-6E8A-4147-A177-3AD203B41FA5}">
                      <a16:colId xmlns:a16="http://schemas.microsoft.com/office/drawing/2014/main" val="51628882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Bit Depth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Why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0926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Medical Imaging (CT/MRI)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12-16 bit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To capture subtle tissue differences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4343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Professional Photography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12-14 bit RAW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Better color grading and shadow detail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7288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Web Images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8-bit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highlight>
                            <a:srgbClr val="00FFFF"/>
                          </a:highlight>
                        </a:rPr>
                        <a:t>Balance between size and quality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0303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HDR Video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10-bit+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highlight>
                            <a:srgbClr val="00FFFF"/>
                          </a:highlight>
                        </a:rPr>
                        <a:t>To display more detail in high contrast scenes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33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146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6CBB-5B35-52E5-A090-97C2328A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</p:spPr>
        <p:txBody>
          <a:bodyPr wrap="square" anchor="b">
            <a:normAutofit/>
          </a:bodyPr>
          <a:lstStyle/>
          <a:p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🖼️ Bit Depth in Color Images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825B5C6-77DC-49C7-47BE-681C3562F73C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6586000" y="965433"/>
            <a:ext cx="5115900" cy="49269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In color (RGB) images: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Each channel (Red, Green, Blue) has its own bit depth.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8-bit per channel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is standard → total =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24 bits per pixel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(8×3).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Total colors possible = 2^8 × 2^8 × 2^8 = 16.7 million colors.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For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HDR imaging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we might use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10-bit or 16-bit per channel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resulting in billions of color shades.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97B67-1966-F2FB-782F-DC4EB8B80DC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39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4AC3-2E4B-F522-F543-B3C479C8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Dynamic Range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901406-9CFD-74AB-ACA6-53081DBFB2D8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6586000" y="965433"/>
            <a:ext cx="5115900" cy="49269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Dynamic Range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is the ratio between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brightest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darkest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details a camera or display can capture or show.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It’s how well an image can represent both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very dark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very bright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areas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at the same time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🌗 Analogy: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Imagine your eyes walking from a dark room into bright sunlight.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A camera with limited dynamic range either: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Overexposes bright areas (burned out), or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Underexposes shadows (all black).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Higher dynamic range = more detail preserved in both bright and dark regions.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500" dirty="0"/>
              <a:t>Higher </a:t>
            </a:r>
            <a:r>
              <a:rPr lang="en-US" sz="1500" b="1" dirty="0"/>
              <a:t>bit depth</a:t>
            </a:r>
            <a:r>
              <a:rPr lang="en-US" sz="1500" dirty="0"/>
              <a:t> gives us:</a:t>
            </a:r>
          </a:p>
          <a:p>
            <a:pPr marL="342900" indent="-34290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More intensity levels</a:t>
            </a:r>
          </a:p>
          <a:p>
            <a:pPr marL="342900" indent="-34290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So, more steps between black and white</a:t>
            </a:r>
          </a:p>
          <a:p>
            <a:pPr marL="342900" indent="-34290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Thus, better dynamic range</a:t>
            </a:r>
          </a:p>
          <a:p>
            <a:pPr marL="342900" indent="-34290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</a:pPr>
            <a:endParaRPr lang="en-US" altLang="en-US" sz="1500" dirty="0"/>
          </a:p>
          <a:p>
            <a:pPr marL="0" indent="0" eaLnBrk="0" fontAlgn="base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SHOW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FC562-DEC7-99AE-D32A-812E97393E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85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67E2-DEBD-C080-521F-62CD46CB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Color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CCD84-70AF-E122-2957-D721A24931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D5F9E42-7DCE-1525-2770-97579E047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5600" y="1834847"/>
            <a:ext cx="7701147" cy="3958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color image is composed of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channels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typically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Red, Green, Blue (RGB)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pixel has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three intensity values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one for each channel.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Together, they define the color at that pixel.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pixel in grayscale might be 128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pixel in color might be (123, 85, 200) — Red=123, Green=85, Blue=200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1500" dirty="0"/>
              <a:t>Think of RGB like </a:t>
            </a:r>
            <a:r>
              <a:rPr lang="en-US" sz="1500" b="1" dirty="0"/>
              <a:t>mixing paints</a:t>
            </a:r>
            <a:r>
              <a:rPr lang="en-US" sz="15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Red + Green = Yellow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Red + Blue = Magenta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All = White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None = Black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87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7256a5521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98"/>
            <a:ext cx="12192000" cy="685801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7256a5521d_1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0" name="Google Shape;120;g27256a5521d_1_0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C7F1B-464A-5CC0-E9B2-8B727D1711D9}"/>
              </a:ext>
            </a:extLst>
          </p:cNvPr>
          <p:cNvSpPr txBox="1"/>
          <p:nvPr/>
        </p:nvSpPr>
        <p:spPr>
          <a:xfrm>
            <a:off x="73573" y="3167387"/>
            <a:ext cx="22807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humans, it’s a scene or a photograph.</a:t>
            </a:r>
            <a:br>
              <a:rPr lang="en-US" dirty="0"/>
            </a:br>
            <a:r>
              <a:rPr lang="en-US" dirty="0"/>
              <a:t>But for a computer, it’s a grid of numbers!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30485-A5FB-3651-86BA-5CDF03FE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</p:spPr>
        <p:txBody>
          <a:bodyPr wrap="square" anchor="b">
            <a:normAutofit/>
          </a:bodyPr>
          <a:lstStyle/>
          <a:p>
            <a:r>
              <a:rPr lang="en-US" sz="5200"/>
              <a:t>HSV : Hue-Saturation-Value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45E7D-C6C1-DF0B-90AE-1ACAA812658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</p:spPr>
        <p:txBody>
          <a:bodyPr wrap="square" anchor="ctr">
            <a:normAutofit/>
          </a:bodyPr>
          <a:lstStyle/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Hue</a:t>
            </a:r>
            <a:r>
              <a:rPr lang="en-US" sz="1000" dirty="0"/>
              <a:t> = actual color (0–360 degrees)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Saturation</a:t>
            </a:r>
            <a:r>
              <a:rPr lang="en-US" sz="1000" dirty="0"/>
              <a:t> = how pure the color is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Value</a:t>
            </a:r>
            <a:r>
              <a:rPr lang="en-US" sz="1000" dirty="0"/>
              <a:t> = brightness</a:t>
            </a:r>
          </a:p>
          <a:p>
            <a:pPr>
              <a:lnSpc>
                <a:spcPct val="105000"/>
              </a:lnSpc>
              <a:spcAft>
                <a:spcPts val="600"/>
              </a:spcAft>
              <a:buNone/>
            </a:pPr>
            <a:endParaRPr lang="en-US" sz="1000" b="1" dirty="0"/>
          </a:p>
          <a:p>
            <a:pPr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000" b="1" dirty="0"/>
              <a:t>🧠 Analogy:</a:t>
            </a:r>
          </a:p>
          <a:p>
            <a:pPr>
              <a:lnSpc>
                <a:spcPct val="105000"/>
              </a:lnSpc>
              <a:spcAft>
                <a:spcPts val="600"/>
              </a:spcAft>
              <a:buNone/>
            </a:pPr>
            <a:endParaRPr lang="en-US" sz="1000" b="1" dirty="0"/>
          </a:p>
          <a:p>
            <a:pPr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000" dirty="0"/>
              <a:t>HSV is like </a:t>
            </a:r>
            <a:r>
              <a:rPr lang="en-US" sz="1000" b="1" dirty="0"/>
              <a:t>picking color in a paint app</a:t>
            </a:r>
            <a:r>
              <a:rPr lang="en-US" sz="1000" dirty="0"/>
              <a:t>: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Hue</a:t>
            </a:r>
            <a:r>
              <a:rPr lang="en-US" sz="1000" dirty="0"/>
              <a:t> is the color wheel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Saturation</a:t>
            </a:r>
            <a:r>
              <a:rPr lang="en-US" sz="1000" dirty="0"/>
              <a:t> is the slider for gray-to-pure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Value</a:t>
            </a:r>
            <a:r>
              <a:rPr lang="en-US" sz="1000" dirty="0"/>
              <a:t> is how bright or dark the color is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76200" indent="0">
              <a:lnSpc>
                <a:spcPct val="105000"/>
              </a:lnSpc>
              <a:spcAft>
                <a:spcPts val="600"/>
              </a:spcAft>
              <a:buNone/>
            </a:pPr>
            <a:r>
              <a:rPr lang="en-US" sz="1000" dirty="0"/>
              <a:t>HSV's </a:t>
            </a:r>
            <a:r>
              <a:rPr lang="en-US" sz="1000" b="1" dirty="0"/>
              <a:t>real benefit is not in display</a:t>
            </a:r>
            <a:r>
              <a:rPr lang="en-US" sz="1000" dirty="0"/>
              <a:t> but in </a:t>
            </a:r>
            <a:r>
              <a:rPr lang="en-US" sz="1000" b="1" dirty="0"/>
              <a:t>color filtering</a:t>
            </a:r>
            <a:r>
              <a:rPr lang="en-US" sz="1000" dirty="0"/>
              <a:t>, </a:t>
            </a:r>
            <a:r>
              <a:rPr lang="en-US" sz="1000" b="1" dirty="0"/>
              <a:t>thresholding</a:t>
            </a:r>
            <a:r>
              <a:rPr lang="en-US" sz="1000" dirty="0"/>
              <a:t>, and </a:t>
            </a:r>
            <a:r>
              <a:rPr lang="en-US" sz="1000" b="1" dirty="0"/>
              <a:t>segmentation</a:t>
            </a:r>
            <a:r>
              <a:rPr lang="en-US" sz="1000" dirty="0"/>
              <a:t>, especially for things like detecting a specific color.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dirty="0"/>
              <a:t>HSV</a:t>
            </a:r>
            <a:r>
              <a:rPr lang="en-US" sz="1000" dirty="0"/>
              <a:t> separates the concept of color (Hue), vibrancy (Saturation), and brightness (Value).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HSV is more </a:t>
            </a:r>
            <a:r>
              <a:rPr lang="en-US" sz="1000" b="1" dirty="0"/>
              <a:t>aligned to how humans perceive colors</a:t>
            </a:r>
            <a:r>
              <a:rPr lang="en-US" sz="1000" dirty="0"/>
              <a:t>, which is helpful for tasks like:</a:t>
            </a:r>
          </a:p>
          <a:p>
            <a:pPr marL="742950" lvl="1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Detecting a red ball (by filtering hue)</a:t>
            </a:r>
          </a:p>
          <a:p>
            <a:pPr marL="742950" lvl="1" indent="-285750">
              <a:lnSpc>
                <a:spcPct val="10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Enhancing low-light images (by modifying value)</a:t>
            </a:r>
          </a:p>
          <a:p>
            <a:pPr marL="76200" indent="0">
              <a:lnSpc>
                <a:spcPct val="105000"/>
              </a:lnSpc>
              <a:spcAft>
                <a:spcPts val="600"/>
              </a:spcAft>
              <a:buNone/>
            </a:pPr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1ECF1-9DDF-BE64-1F2A-16F9C3F0FEC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49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A24A8-CCBF-A300-9BFC-79054C4B49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9F4CA-CFC4-D3A0-4F26-793FE5A5EF8B}"/>
              </a:ext>
            </a:extLst>
          </p:cNvPr>
          <p:cNvSpPr txBox="1"/>
          <p:nvPr/>
        </p:nvSpPr>
        <p:spPr>
          <a:xfrm>
            <a:off x="462455" y="591605"/>
            <a:ext cx="1053136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Hue</a:t>
            </a:r>
            <a:r>
              <a:rPr lang="en-US" dirty="0"/>
              <a:t> in HSV directly represents color — </a:t>
            </a:r>
            <a:r>
              <a:rPr lang="en-US" b="1" dirty="0"/>
              <a:t>and red is at the ends of the Hue scale</a:t>
            </a:r>
            <a:r>
              <a:rPr lang="en-US" dirty="0"/>
              <a:t> (around 0° and 180°).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HSV Range: [H, S, V]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Hue: 0–179 in OpenCV (not 0–360!)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Saturation: 0–255 (how vibrant)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Value: 0–255 (brightness)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Red wraps around the HSV hue wheel. So in OpenCV: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red tones are near </a:t>
            </a:r>
            <a:r>
              <a:rPr lang="en-US" b="1" dirty="0"/>
              <a:t>0–10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Others are near </a:t>
            </a:r>
            <a:r>
              <a:rPr lang="en-US" b="1" dirty="0"/>
              <a:t>160–180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0D535D-80A4-93E4-B62E-EAA6E537E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41438"/>
              </p:ext>
            </p:extLst>
          </p:nvPr>
        </p:nvGraphicFramePr>
        <p:xfrm>
          <a:off x="369395" y="3027505"/>
          <a:ext cx="11360150" cy="914400"/>
        </p:xfrm>
        <a:graphic>
          <a:graphicData uri="http://schemas.openxmlformats.org/drawingml/2006/table">
            <a:tbl>
              <a:tblPr/>
              <a:tblGrid>
                <a:gridCol w="5680075">
                  <a:extLst>
                    <a:ext uri="{9D8B030D-6E8A-4147-A177-3AD203B41FA5}">
                      <a16:colId xmlns:a16="http://schemas.microsoft.com/office/drawing/2014/main" val="2256621888"/>
                    </a:ext>
                  </a:extLst>
                </a:gridCol>
                <a:gridCol w="5680075">
                  <a:extLst>
                    <a:ext uri="{9D8B030D-6E8A-4147-A177-3AD203B41FA5}">
                      <a16:colId xmlns:a16="http://schemas.microsoft.com/office/drawing/2014/main" val="3157577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Real Hue (Degrees)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OpenCV Hue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951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0° (Red)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296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360° (Red again)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99847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6C46410-1503-80BA-337D-668259970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95" y="3941905"/>
            <a:ext cx="8555421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[0, 100, 100]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Red hue, medium saturation, medium brightness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[10, 255, 255]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Red-orange hue,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vibrant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bright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✅ Lower Bound: [0, 100, 100]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Minimum Hue: 0 → red starts 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Minimum Saturation: 100 → filters out dull, grayish tones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Minimum Value: 100 → filters out very dark pixels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✅ Upper Bound: [10, 255, 255]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Maximum Hue: 10 → includes red to reddish-orange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Max Saturation &amp; Brightness: 255 → allow all vivid/bright pixels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95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67"/>
          <p:cNvSpPr txBox="1">
            <a:spLocks noGrp="1"/>
          </p:cNvSpPr>
          <p:nvPr>
            <p:ph type="body" idx="1"/>
          </p:nvPr>
        </p:nvSpPr>
        <p:spPr>
          <a:xfrm>
            <a:off x="838200" y="1632858"/>
            <a:ext cx="10515600" cy="44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Digital Image Processing, Rafael C. Gonzalez &amp; Richard E woods, Third Ed, Chapter 2</a:t>
            </a:r>
            <a:endParaRPr dirty="0"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None/>
            </a:pPr>
            <a:r>
              <a:rPr lang="en-US" b="1" dirty="0">
                <a:solidFill>
                  <a:schemeClr val="dk1"/>
                </a:solidFill>
              </a:rPr>
              <a:t>References for hands-on work:</a:t>
            </a:r>
            <a:endParaRPr b="1" dirty="0">
              <a:solidFill>
                <a:schemeClr val="dk1"/>
              </a:solidFill>
            </a:endParaRPr>
          </a:p>
          <a:p>
            <a:pPr marL="457200" lvl="0" indent="-3930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://www.kaggle.com/code/gauravduttakiit</a:t>
            </a:r>
            <a:r>
              <a:rPr lang="en-US" u="sng">
                <a:solidFill>
                  <a:schemeClr val="hlink"/>
                </a:solidFill>
                <a:hlinkClick r:id="rId3"/>
              </a:rPr>
              <a:t>/image-processing-notebook</a:t>
            </a:r>
            <a:endParaRPr dirty="0"/>
          </a:p>
          <a:p>
            <a:pPr marL="508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 dirty="0"/>
          </a:p>
        </p:txBody>
      </p:sp>
      <p:sp>
        <p:nvSpPr>
          <p:cNvPr id="526" name="Google Shape;526;p6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200000" cy="102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Readings: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4320ba2c05_0_0"/>
          <p:cNvSpPr txBox="1">
            <a:spLocks noGrp="1"/>
          </p:cNvSpPr>
          <p:nvPr>
            <p:ph type="title"/>
          </p:nvPr>
        </p:nvSpPr>
        <p:spPr>
          <a:xfrm>
            <a:off x="4657724" y="2809875"/>
            <a:ext cx="6696000" cy="19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br>
              <a:rPr lang="en-US" sz="3600"/>
            </a:br>
            <a:r>
              <a:rPr lang="en-US" sz="3600"/>
              <a:t>Thank you</a:t>
            </a:r>
            <a:endParaRPr sz="3600"/>
          </a:p>
        </p:txBody>
      </p:sp>
      <p:sp>
        <p:nvSpPr>
          <p:cNvPr id="532" name="Google Shape;532;g24320ba2c05_0_0"/>
          <p:cNvSpPr txBox="1">
            <a:spLocks noGrp="1"/>
          </p:cNvSpPr>
          <p:nvPr>
            <p:ph type="sldNum" idx="12"/>
          </p:nvPr>
        </p:nvSpPr>
        <p:spPr>
          <a:xfrm>
            <a:off x="9658350" y="6356350"/>
            <a:ext cx="16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7256a5521d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7256a5521d_1_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8" name="Google Shape;128;g27256a5521d_1_5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7256a5521d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7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7256a5521d_1_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6" name="Google Shape;136;g27256a5521d_1_10"/>
          <p:cNvSpPr txBox="1"/>
          <p:nvPr/>
        </p:nvSpPr>
        <p:spPr>
          <a:xfrm>
            <a:off x="919200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</a:rPr>
              <a:t>CV </a:t>
            </a:r>
            <a:r>
              <a:rPr lang="en-US" sz="800"/>
              <a:t>2</a:t>
            </a:r>
            <a:r>
              <a:rPr lang="en-US" sz="800">
                <a:solidFill>
                  <a:srgbClr val="000000"/>
                </a:solidFill>
              </a:rPr>
              <a:t>: </a:t>
            </a:r>
            <a:r>
              <a:rPr lang="en-US" sz="800"/>
              <a:t>Digital Image Fundamentals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0E0E-262E-87F3-B616-9165C367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b="1"/>
              <a:t>✅ Key Points to Cover:</a:t>
            </a:r>
            <a:br>
              <a:rPr lang="en-US" sz="3900" b="1"/>
            </a:br>
            <a:endParaRPr lang="en-US" sz="390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D6D563-CC4F-3F5E-FCC8-43996EAC9A64}"/>
              </a:ext>
            </a:extLst>
          </p:cNvPr>
          <p:cNvSpPr>
            <a:spLocks noGrp="1" noChangeArrowheads="1"/>
          </p:cNvSpPr>
          <p:nvPr>
            <p:ph type="body" idx="2"/>
          </p:nvPr>
        </p:nvSpPr>
        <p:spPr bwMode="auto">
          <a:xfrm>
            <a:off x="6586000" y="965433"/>
            <a:ext cx="5115900" cy="49269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What is an Image?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A 2D grid (matrix) of pixel values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Each pixel = one point of color/light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Image is represented as:</a:t>
            </a:r>
          </a:p>
          <a:p>
            <a:pPr marL="457200" marR="0" lvl="1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Grayscale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 2D matrix (values 0–255)</a:t>
            </a:r>
          </a:p>
          <a:p>
            <a:pPr marL="457200" marR="0" lvl="1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Color (RGB)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 3D matrix (height × width × 3)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Color Channels (RGB)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R, G, B each is a separate matrix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Together they form the full color image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Analogy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“Imagine Lego blocks. Each block is a pixel, and the color on it comes from combining red, green, and blue lights.”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700" dirty="0"/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SHOW CODE</a:t>
            </a:r>
          </a:p>
          <a:p>
            <a:pPr marL="0" marR="0" lvl="0" indent="0" defTabSz="914400" rtl="0" eaLnBrk="0" fontAlgn="base" latinLnBrk="0" hangingPunct="0">
              <a:lnSpc>
                <a:spcPct val="10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2C2C8-4C79-1192-CDFE-35E033CA2FB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3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496A-07CF-3E6B-0DF1-31931795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10" y="2665500"/>
            <a:ext cx="11360700" cy="763500"/>
          </a:xfrm>
        </p:spPr>
        <p:txBody>
          <a:bodyPr>
            <a:normAutofit fontScale="90000"/>
          </a:bodyPr>
          <a:lstStyle/>
          <a:p>
            <a:r>
              <a:rPr lang="en-US" dirty="0"/>
              <a:t>Image Digitization – Sampling &amp; Quantization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E535F-168A-B39A-BFBA-A3C3C02059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1EFD9-3D22-CDAB-611D-82DC9B910DE7}"/>
              </a:ext>
            </a:extLst>
          </p:cNvPr>
          <p:cNvSpPr txBox="1"/>
          <p:nvPr/>
        </p:nvSpPr>
        <p:spPr>
          <a:xfrm>
            <a:off x="667610" y="3860359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By the end of this topic, students should be able to: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 what it means to convert a real-world image into digital 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Know the concepts of </a:t>
            </a:r>
            <a:r>
              <a:rPr lang="en-US" b="1" dirty="0"/>
              <a:t>sampling</a:t>
            </a:r>
            <a:r>
              <a:rPr lang="en-US" dirty="0"/>
              <a:t> (spatial resolution) and </a:t>
            </a:r>
            <a:r>
              <a:rPr lang="en-US" b="1" dirty="0"/>
              <a:t>quantization</a:t>
            </a:r>
            <a:r>
              <a:rPr lang="en-US" dirty="0"/>
              <a:t> (color/brightness resolution).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Visualize how these affect image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Experiment with Python code to simulate the concepts.</a:t>
            </a:r>
          </a:p>
        </p:txBody>
      </p:sp>
    </p:spTree>
    <p:extLst>
      <p:ext uri="{BB962C8B-B14F-4D97-AF65-F5344CB8AC3E}">
        <p14:creationId xmlns:p14="http://schemas.microsoft.com/office/powerpoint/2010/main" val="379433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F6BC-8BD8-BA7B-185A-3EC36A93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Real-world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66408-D496-67EE-1CA9-54CEB2035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Let’s start with a basic question — when we take a photo with a camera, how does that real-world scene become a file on your phone?</a:t>
            </a:r>
          </a:p>
          <a:p>
            <a:pPr>
              <a:buNone/>
            </a:pPr>
            <a:r>
              <a:rPr lang="en-US" dirty="0"/>
              <a:t>That process is called </a:t>
            </a:r>
            <a:r>
              <a:rPr lang="en-US" b="1" dirty="0"/>
              <a:t>Image Digitization</a:t>
            </a:r>
            <a:r>
              <a:rPr lang="en-US" dirty="0"/>
              <a:t> — converting a continuous image into numbers that a computer can store.</a:t>
            </a:r>
          </a:p>
          <a:p>
            <a:pPr>
              <a:buNone/>
            </a:pPr>
            <a:r>
              <a:rPr lang="en-US" dirty="0"/>
              <a:t>But how do we convert a beautiful, infinite-color scene into a bunch of numbers? We need to answer two questions: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Where to measure the image?</a:t>
            </a:r>
            <a:r>
              <a:rPr lang="en-US" dirty="0"/>
              <a:t> → Sampling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What value to store at each point?</a:t>
            </a:r>
            <a:r>
              <a:rPr lang="en-US" dirty="0"/>
              <a:t> → Quantization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Think of it like drawing a painting using Lego bricks. How many bricks you use (sampling) and how many colors are available (quantization) define how close the result looks to the real image."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C0BF-E628-DE6A-522A-FF86954255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1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D096-0F10-56CF-591E-DC7E84A3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A1C39-94AE-6DC5-451A-60B4BCF68D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FB8F91B-31BA-3DC1-71D0-A5B7CC435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5600" y="2075821"/>
            <a:ext cx="10328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decides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many pixels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use to represent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pixels → more detail.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Fewer pixels → blocky, less clear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🎨 Analogy: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"Imagine a huge poster of Mona Lisa. If I ask you to recreate it using only 10×10 squares (like tiles), you lose a lot of detail. But if I let you use 1000×1000 squares, the image is almost lifelike.“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SHOW CODE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539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2922</Words>
  <Application>Microsoft Office PowerPoint</Application>
  <PresentationFormat>Widescreen</PresentationFormat>
  <Paragraphs>334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sohne</vt:lpstr>
      <vt:lpstr>Arial Unicode MS</vt:lpstr>
      <vt:lpstr>Arial</vt:lpstr>
      <vt:lpstr>Calibri</vt:lpstr>
      <vt:lpstr>Courier New</vt:lpstr>
      <vt:lpstr>Simple Light</vt:lpstr>
      <vt:lpstr>Aakash Goel https://www.linkedin.com/in/goelaakash123/</vt:lpstr>
      <vt:lpstr> Topics</vt:lpstr>
      <vt:lpstr>PowerPoint Presentation</vt:lpstr>
      <vt:lpstr>PowerPoint Presentation</vt:lpstr>
      <vt:lpstr>PowerPoint Presentation</vt:lpstr>
      <vt:lpstr>✅ Key Points to Cover: </vt:lpstr>
      <vt:lpstr>Image Digitization – Sampling &amp; Quantization</vt:lpstr>
      <vt:lpstr>Real-world motivation</vt:lpstr>
      <vt:lpstr>Sampling</vt:lpstr>
      <vt:lpstr>Code Explanation</vt:lpstr>
      <vt:lpstr>Interpolation method</vt:lpstr>
      <vt:lpstr>PowerPoint Presentation</vt:lpstr>
      <vt:lpstr>PowerPoint Presentation</vt:lpstr>
      <vt:lpstr>PowerPoint Presentation</vt:lpstr>
      <vt:lpstr>Nearest Neighbour Interpolation: </vt:lpstr>
      <vt:lpstr>Bilinear Interpolation – Teaching Method 1 </vt:lpstr>
      <vt:lpstr>PowerPoint Presentation</vt:lpstr>
      <vt:lpstr>Applying it to example</vt:lpstr>
      <vt:lpstr>Quantization (Color Resolution)</vt:lpstr>
      <vt:lpstr>What is Quantization in Image Processing?</vt:lpstr>
      <vt:lpstr>Quantization Code - Math</vt:lpstr>
      <vt:lpstr>Combine Sampling &amp; Quantization</vt:lpstr>
      <vt:lpstr>Digital Image Properties</vt:lpstr>
      <vt:lpstr>Introduction to Digital Image Properties</vt:lpstr>
      <vt:lpstr>Bit Depth</vt:lpstr>
      <vt:lpstr>PowerPoint Presentation</vt:lpstr>
      <vt:lpstr>🖼️ Bit Depth in Color Images</vt:lpstr>
      <vt:lpstr>Dynamic Range</vt:lpstr>
      <vt:lpstr>Color Image</vt:lpstr>
      <vt:lpstr>HSV : Hue-Saturation-Value</vt:lpstr>
      <vt:lpstr>PowerPoint Presentation</vt:lpstr>
      <vt:lpstr>Readings: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Vimal S P</dc:creator>
  <cp:lastModifiedBy>Aakash Goel (MSTIC DS&amp;AI)</cp:lastModifiedBy>
  <cp:revision>52</cp:revision>
  <dcterms:created xsi:type="dcterms:W3CDTF">2023-01-18T09:26:06Z</dcterms:created>
  <dcterms:modified xsi:type="dcterms:W3CDTF">2025-05-17T21:20:33Z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