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61" r:id="rId8"/>
    <p:sldId id="262" r:id="rId9"/>
    <p:sldId id="263"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RANGRAJAN KUMAR" userId="55ab2c46683123fe" providerId="LiveId" clId="{8242DEAC-D454-4C2D-AEE3-22818D3DEE8C}"/>
    <pc:docChg chg="delSld modSld">
      <pc:chgData name="C RANGRAJAN KUMAR" userId="55ab2c46683123fe" providerId="LiveId" clId="{8242DEAC-D454-4C2D-AEE3-22818D3DEE8C}" dt="2021-02-09T04:32:19.286" v="582" actId="5793"/>
      <pc:docMkLst>
        <pc:docMk/>
      </pc:docMkLst>
      <pc:sldChg chg="modSp mod">
        <pc:chgData name="C RANGRAJAN KUMAR" userId="55ab2c46683123fe" providerId="LiveId" clId="{8242DEAC-D454-4C2D-AEE3-22818D3DEE8C}" dt="2021-02-09T04:32:19.286" v="582" actId="5793"/>
        <pc:sldMkLst>
          <pc:docMk/>
          <pc:sldMk cId="2772187175" sldId="257"/>
        </pc:sldMkLst>
        <pc:spChg chg="mod">
          <ac:chgData name="C RANGRAJAN KUMAR" userId="55ab2c46683123fe" providerId="LiveId" clId="{8242DEAC-D454-4C2D-AEE3-22818D3DEE8C}" dt="2021-02-09T04:32:19.286" v="582" actId="5793"/>
          <ac:spMkLst>
            <pc:docMk/>
            <pc:sldMk cId="2772187175" sldId="257"/>
            <ac:spMk id="3" creationId="{BAB337B5-E4A9-462B-A7CE-172D5B0CDA87}"/>
          </ac:spMkLst>
        </pc:spChg>
      </pc:sldChg>
      <pc:sldChg chg="modSp mod">
        <pc:chgData name="C RANGRAJAN KUMAR" userId="55ab2c46683123fe" providerId="LiveId" clId="{8242DEAC-D454-4C2D-AEE3-22818D3DEE8C}" dt="2021-02-09T04:16:37.052" v="9" actId="20577"/>
        <pc:sldMkLst>
          <pc:docMk/>
          <pc:sldMk cId="1189003040" sldId="261"/>
        </pc:sldMkLst>
        <pc:spChg chg="mod">
          <ac:chgData name="C RANGRAJAN KUMAR" userId="55ab2c46683123fe" providerId="LiveId" clId="{8242DEAC-D454-4C2D-AEE3-22818D3DEE8C}" dt="2021-02-09T04:16:37.052" v="9" actId="20577"/>
          <ac:spMkLst>
            <pc:docMk/>
            <pc:sldMk cId="1189003040" sldId="261"/>
            <ac:spMk id="6" creationId="{CF547599-081B-4D5A-88DC-01A2FDEAAB02}"/>
          </ac:spMkLst>
        </pc:spChg>
      </pc:sldChg>
      <pc:sldChg chg="addSp modSp mod">
        <pc:chgData name="C RANGRAJAN KUMAR" userId="55ab2c46683123fe" providerId="LiveId" clId="{8242DEAC-D454-4C2D-AEE3-22818D3DEE8C}" dt="2021-02-09T04:31:45.390" v="570" actId="20577"/>
        <pc:sldMkLst>
          <pc:docMk/>
          <pc:sldMk cId="2635269255" sldId="263"/>
        </pc:sldMkLst>
        <pc:spChg chg="add mod">
          <ac:chgData name="C RANGRAJAN KUMAR" userId="55ab2c46683123fe" providerId="LiveId" clId="{8242DEAC-D454-4C2D-AEE3-22818D3DEE8C}" dt="2021-02-09T04:31:45.390" v="570" actId="20577"/>
          <ac:spMkLst>
            <pc:docMk/>
            <pc:sldMk cId="2635269255" sldId="263"/>
            <ac:spMk id="3" creationId="{094140D0-5B6D-42F9-B312-BC60DB472D65}"/>
          </ac:spMkLst>
        </pc:spChg>
      </pc:sldChg>
      <pc:sldChg chg="modSp mod">
        <pc:chgData name="C RANGRAJAN KUMAR" userId="55ab2c46683123fe" providerId="LiveId" clId="{8242DEAC-D454-4C2D-AEE3-22818D3DEE8C}" dt="2021-02-09T04:31:34.887" v="567" actId="20577"/>
        <pc:sldMkLst>
          <pc:docMk/>
          <pc:sldMk cId="3579659865" sldId="272"/>
        </pc:sldMkLst>
        <pc:spChg chg="mod">
          <ac:chgData name="C RANGRAJAN KUMAR" userId="55ab2c46683123fe" providerId="LiveId" clId="{8242DEAC-D454-4C2D-AEE3-22818D3DEE8C}" dt="2021-02-09T04:31:34.887" v="567" actId="20577"/>
          <ac:spMkLst>
            <pc:docMk/>
            <pc:sldMk cId="3579659865" sldId="272"/>
            <ac:spMk id="3" creationId="{AEF019C0-2FAD-4F39-B0BF-A640B5609085}"/>
          </ac:spMkLst>
        </pc:spChg>
      </pc:sldChg>
      <pc:sldChg chg="del">
        <pc:chgData name="C RANGRAJAN KUMAR" userId="55ab2c46683123fe" providerId="LiveId" clId="{8242DEAC-D454-4C2D-AEE3-22818D3DEE8C}" dt="2021-02-09T04:32:05.566" v="571" actId="47"/>
        <pc:sldMkLst>
          <pc:docMk/>
          <pc:sldMk cId="1645138545"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17BF-20BB-4970-BD69-A59781F18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9BE7A5-A31E-4543-B6CE-B926C83EC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6C63DA-C21E-4023-AFFB-6AE2062EFF83}"/>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0C438C20-66DB-4E50-9639-C990B08AD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088B0-320C-4364-8BC3-6888B82CC2DE}"/>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170741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2C37-BCE9-4FFD-AA4C-01465F17A4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65037-992D-4813-AC8F-846D4F6F0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FB354-389D-4C1B-A2A5-2BFDEFD40FD8}"/>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06A1A4D6-D4E3-4052-B991-B22E14DCA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FE074F-C53C-41F7-A5FA-E9D5DBBF44E2}"/>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337353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31164-4A66-438E-A490-FADABA40BF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058A-7373-4D5C-9C8D-D0D99C7CB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9E6CE-7D9D-478C-9BA0-57D32F30D788}"/>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41AF0B05-6843-4655-A5CA-043B6BC1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6B1F0-FDEC-4B0A-9321-A87B5A0D1D3C}"/>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20307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038F-306D-4F50-9E89-04FC017FD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34F9C-5AA0-4A42-AF1E-5A59878D1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116BE-5D83-4226-95E8-3E979C1FB90B}"/>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AD3DE91D-8080-4BE2-87D8-08FEC56FB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A1068-3061-499F-BBCF-3B42DF2FF02E}"/>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352191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9E78-BF86-4F7B-9ED3-5131C691E5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8619FF-C2D1-44CC-9F08-80AC02FDD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33CFE5-08BA-4698-B1EA-1329B43A3F2F}"/>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9CE75319-67BC-4BBB-9BA1-DB2F5D879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D7E5B-5B40-4FC8-8F33-D3A4FD8935CA}"/>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157290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8193-ACE0-41D6-8112-D24F2BAF5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30A5A-DA04-4A7B-AFAE-AE432BC00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A16678-CB14-476A-9BE2-B0BCA96039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C1FDD7-031B-4DEB-B27D-C7FE262AB085}"/>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6" name="Footer Placeholder 5">
            <a:extLst>
              <a:ext uri="{FF2B5EF4-FFF2-40B4-BE49-F238E27FC236}">
                <a16:creationId xmlns:a16="http://schemas.microsoft.com/office/drawing/2014/main" id="{A84D99EC-67C9-4CE0-B0A8-333B2C7D1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ECDC5-8103-42ED-B985-259140D845DF}"/>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60568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748-6E12-40B6-B8A9-D03467C66E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78956-1C44-4477-8C8C-1D49969E2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A2FC80-4B38-484E-B4A8-732802210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C922E5-0219-44F5-A604-D6C2945E8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76D2F1-270F-46C8-9169-BD21D526A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8C4125-CB6D-4998-A023-9B77261FD9B5}"/>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8" name="Footer Placeholder 7">
            <a:extLst>
              <a:ext uri="{FF2B5EF4-FFF2-40B4-BE49-F238E27FC236}">
                <a16:creationId xmlns:a16="http://schemas.microsoft.com/office/drawing/2014/main" id="{436BFF5A-B7B9-43B9-8227-58CD63CC28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864F38-BA72-4A3D-9902-FFCD3D073D9D}"/>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246084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8B8E-3943-40C8-9304-7AC2963ACD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618C8B-61CF-4355-BA46-1085686152C6}"/>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4" name="Footer Placeholder 3">
            <a:extLst>
              <a:ext uri="{FF2B5EF4-FFF2-40B4-BE49-F238E27FC236}">
                <a16:creationId xmlns:a16="http://schemas.microsoft.com/office/drawing/2014/main" id="{4D38DDA5-398B-491E-B33B-298BEA1359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00989-6E0F-4CD3-9ED6-C7F6A9DDFC29}"/>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383572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70733-9E36-4051-AF02-895B1EF37839}"/>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3" name="Footer Placeholder 2">
            <a:extLst>
              <a:ext uri="{FF2B5EF4-FFF2-40B4-BE49-F238E27FC236}">
                <a16:creationId xmlns:a16="http://schemas.microsoft.com/office/drawing/2014/main" id="{9020CE76-5851-40CA-93D3-CBC2F05105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9AE1B1-4DF5-4529-8EDC-D50CA52D6F06}"/>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14199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A786-14F7-4C02-A8A5-9AE4963FF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8F96AD-C2DD-4670-8698-4CF780D31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34F093-938F-4239-8E94-990179864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77C5C-274A-40A6-B94E-290148D5B7FE}"/>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6" name="Footer Placeholder 5">
            <a:extLst>
              <a:ext uri="{FF2B5EF4-FFF2-40B4-BE49-F238E27FC236}">
                <a16:creationId xmlns:a16="http://schemas.microsoft.com/office/drawing/2014/main" id="{F1FAD172-1992-4C53-A99C-D0E6D2797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0B464-F44B-4BEF-B650-950DA8762D9B}"/>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33550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A594-6EFD-43AD-8CB0-91F91598C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DBAC29-7809-439E-87E5-D6B4343AF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6AC218-1899-466D-913D-0422BB89C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B6CF1-8031-46BD-808F-690CC38489CD}"/>
              </a:ext>
            </a:extLst>
          </p:cNvPr>
          <p:cNvSpPr>
            <a:spLocks noGrp="1"/>
          </p:cNvSpPr>
          <p:nvPr>
            <p:ph type="dt" sz="half" idx="10"/>
          </p:nvPr>
        </p:nvSpPr>
        <p:spPr/>
        <p:txBody>
          <a:bodyPr/>
          <a:lstStyle/>
          <a:p>
            <a:fld id="{FD7457A7-863A-44D1-A4A5-3E151E1745D9}" type="datetimeFigureOut">
              <a:rPr lang="en-IN" smtClean="0"/>
              <a:t>09-02-2021</a:t>
            </a:fld>
            <a:endParaRPr lang="en-IN"/>
          </a:p>
        </p:txBody>
      </p:sp>
      <p:sp>
        <p:nvSpPr>
          <p:cNvPr id="6" name="Footer Placeholder 5">
            <a:extLst>
              <a:ext uri="{FF2B5EF4-FFF2-40B4-BE49-F238E27FC236}">
                <a16:creationId xmlns:a16="http://schemas.microsoft.com/office/drawing/2014/main" id="{FDD18E99-D716-4B84-B42F-F931581DF2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89D94-7201-4472-96F7-20C432E6EEA4}"/>
              </a:ext>
            </a:extLst>
          </p:cNvPr>
          <p:cNvSpPr>
            <a:spLocks noGrp="1"/>
          </p:cNvSpPr>
          <p:nvPr>
            <p:ph type="sldNum" sz="quarter" idx="12"/>
          </p:nvPr>
        </p:nvSpPr>
        <p:spPr/>
        <p:txBody>
          <a:bodyPr/>
          <a:lstStyle/>
          <a:p>
            <a:fld id="{4E6448A4-6E9A-43C3-94BD-349210CBA6BC}" type="slidenum">
              <a:rPr lang="en-IN" smtClean="0"/>
              <a:t>‹#›</a:t>
            </a:fld>
            <a:endParaRPr lang="en-IN"/>
          </a:p>
        </p:txBody>
      </p:sp>
    </p:spTree>
    <p:extLst>
      <p:ext uri="{BB962C8B-B14F-4D97-AF65-F5344CB8AC3E}">
        <p14:creationId xmlns:p14="http://schemas.microsoft.com/office/powerpoint/2010/main" val="372610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EFD176-5218-4C77-9C8A-9B8628853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5BD88-E3ED-4FFD-A23A-DDD12036B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DDD00-E704-4307-8769-EF1643D8D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457A7-863A-44D1-A4A5-3E151E1745D9}" type="datetimeFigureOut">
              <a:rPr lang="en-IN" smtClean="0"/>
              <a:t>09-02-2021</a:t>
            </a:fld>
            <a:endParaRPr lang="en-IN"/>
          </a:p>
        </p:txBody>
      </p:sp>
      <p:sp>
        <p:nvSpPr>
          <p:cNvPr id="5" name="Footer Placeholder 4">
            <a:extLst>
              <a:ext uri="{FF2B5EF4-FFF2-40B4-BE49-F238E27FC236}">
                <a16:creationId xmlns:a16="http://schemas.microsoft.com/office/drawing/2014/main" id="{06EAB023-7061-4175-913E-97731026A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E73663-5857-4C03-A530-DA0AAD49A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448A4-6E9A-43C3-94BD-349210CBA6BC}" type="slidenum">
              <a:rPr lang="en-IN" smtClean="0"/>
              <a:t>‹#›</a:t>
            </a:fld>
            <a:endParaRPr lang="en-IN"/>
          </a:p>
        </p:txBody>
      </p:sp>
    </p:spTree>
    <p:extLst>
      <p:ext uri="{BB962C8B-B14F-4D97-AF65-F5344CB8AC3E}">
        <p14:creationId xmlns:p14="http://schemas.microsoft.com/office/powerpoint/2010/main" val="281474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imdevskp/corona-virus-report?select=country_wise_latest.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911B-AEA0-4C49-BA79-BF84E22197EA}"/>
              </a:ext>
            </a:extLst>
          </p:cNvPr>
          <p:cNvSpPr>
            <a:spLocks noGrp="1"/>
          </p:cNvSpPr>
          <p:nvPr>
            <p:ph type="ctrTitle"/>
          </p:nvPr>
        </p:nvSpPr>
        <p:spPr/>
        <p:txBody>
          <a:bodyPr/>
          <a:lstStyle/>
          <a:p>
            <a:r>
              <a:rPr lang="en-US" dirty="0">
                <a:solidFill>
                  <a:schemeClr val="accent5"/>
                </a:solidFill>
                <a:latin typeface="Algerian" panose="04020705040A02060702" pitchFamily="82" charset="0"/>
              </a:rPr>
              <a:t>Dashboard in Tableau</a:t>
            </a:r>
            <a:endParaRPr lang="en-IN" dirty="0">
              <a:solidFill>
                <a:schemeClr val="accent5"/>
              </a:solidFill>
              <a:latin typeface="Algerian" panose="04020705040A02060702" pitchFamily="82" charset="0"/>
            </a:endParaRPr>
          </a:p>
        </p:txBody>
      </p:sp>
      <p:sp>
        <p:nvSpPr>
          <p:cNvPr id="3" name="Subtitle 2">
            <a:extLst>
              <a:ext uri="{FF2B5EF4-FFF2-40B4-BE49-F238E27FC236}">
                <a16:creationId xmlns:a16="http://schemas.microsoft.com/office/drawing/2014/main" id="{DD048DDE-30BE-4C47-B907-6A8CFEA62C0C}"/>
              </a:ext>
            </a:extLst>
          </p:cNvPr>
          <p:cNvSpPr>
            <a:spLocks noGrp="1"/>
          </p:cNvSpPr>
          <p:nvPr>
            <p:ph type="subTitle" idx="1"/>
          </p:nvPr>
        </p:nvSpPr>
        <p:spPr/>
        <p:txBody>
          <a:bodyPr/>
          <a:lstStyle/>
          <a:p>
            <a:r>
              <a:rPr lang="en-US" dirty="0">
                <a:solidFill>
                  <a:schemeClr val="accent5"/>
                </a:solidFill>
              </a:rPr>
              <a:t>Present By :- C </a:t>
            </a:r>
            <a:r>
              <a:rPr lang="en-US" dirty="0" err="1">
                <a:solidFill>
                  <a:schemeClr val="accent5"/>
                </a:solidFill>
              </a:rPr>
              <a:t>Rangrajan</a:t>
            </a:r>
            <a:r>
              <a:rPr lang="en-US" dirty="0">
                <a:solidFill>
                  <a:schemeClr val="accent5"/>
                </a:solidFill>
              </a:rPr>
              <a:t> Kumar</a:t>
            </a:r>
          </a:p>
          <a:p>
            <a:r>
              <a:rPr lang="en-US" dirty="0">
                <a:solidFill>
                  <a:schemeClr val="accent5"/>
                </a:solidFill>
              </a:rPr>
              <a:t>Guided By :- Board Infinity</a:t>
            </a:r>
          </a:p>
          <a:p>
            <a:endParaRPr lang="en-US" dirty="0">
              <a:solidFill>
                <a:schemeClr val="accent5"/>
              </a:solidFill>
            </a:endParaRPr>
          </a:p>
        </p:txBody>
      </p:sp>
    </p:spTree>
    <p:extLst>
      <p:ext uri="{BB962C8B-B14F-4D97-AF65-F5344CB8AC3E}">
        <p14:creationId xmlns:p14="http://schemas.microsoft.com/office/powerpoint/2010/main" val="15971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57D7-9692-4055-83E5-18EF4A166AC2}"/>
              </a:ext>
            </a:extLst>
          </p:cNvPr>
          <p:cNvSpPr>
            <a:spLocks noGrp="1"/>
          </p:cNvSpPr>
          <p:nvPr>
            <p:ph type="title"/>
          </p:nvPr>
        </p:nvSpPr>
        <p:spPr/>
        <p:txBody>
          <a:bodyPr/>
          <a:lstStyle/>
          <a:p>
            <a:r>
              <a:rPr lang="en-US" dirty="0">
                <a:solidFill>
                  <a:srgbClr val="00A7E2"/>
                </a:solidFill>
              </a:rPr>
              <a:t>Conclusion</a:t>
            </a:r>
            <a:endParaRPr lang="en-IN" dirty="0">
              <a:solidFill>
                <a:srgbClr val="00A7E2"/>
              </a:solidFill>
            </a:endParaRPr>
          </a:p>
        </p:txBody>
      </p:sp>
      <p:sp>
        <p:nvSpPr>
          <p:cNvPr id="3" name="Content Placeholder 2">
            <a:extLst>
              <a:ext uri="{FF2B5EF4-FFF2-40B4-BE49-F238E27FC236}">
                <a16:creationId xmlns:a16="http://schemas.microsoft.com/office/drawing/2014/main" id="{AEF019C0-2FAD-4F39-B0BF-A640B5609085}"/>
              </a:ext>
            </a:extLst>
          </p:cNvPr>
          <p:cNvSpPr>
            <a:spLocks noGrp="1"/>
          </p:cNvSpPr>
          <p:nvPr>
            <p:ph idx="1"/>
          </p:nvPr>
        </p:nvSpPr>
        <p:spPr/>
        <p:txBody>
          <a:bodyPr/>
          <a:lstStyle/>
          <a:p>
            <a:pPr marL="0" indent="0" algn="just">
              <a:lnSpc>
                <a:spcPct val="125000"/>
              </a:lnSpc>
              <a:buNone/>
            </a:pPr>
            <a:r>
              <a:rPr lang="en-US" dirty="0">
                <a:solidFill>
                  <a:srgbClr val="292929"/>
                </a:solidFill>
                <a:latin typeface="+mj-lt"/>
              </a:rPr>
              <a:t>I</a:t>
            </a:r>
            <a:r>
              <a:rPr lang="en-US" i="0" dirty="0">
                <a:solidFill>
                  <a:srgbClr val="292929"/>
                </a:solidFill>
                <a:effectLst/>
                <a:latin typeface="+mj-lt"/>
              </a:rPr>
              <a:t> have analyzed the data of </a:t>
            </a:r>
            <a:r>
              <a:rPr lang="en-US" dirty="0">
                <a:solidFill>
                  <a:srgbClr val="292929"/>
                </a:solidFill>
                <a:latin typeface="+mj-lt"/>
              </a:rPr>
              <a:t>Covid-19 country wise dataset</a:t>
            </a:r>
            <a:r>
              <a:rPr lang="en-US" i="0" dirty="0">
                <a:solidFill>
                  <a:srgbClr val="292929"/>
                </a:solidFill>
                <a:effectLst/>
                <a:latin typeface="+mj-lt"/>
              </a:rPr>
              <a:t> with the help of </a:t>
            </a:r>
            <a:r>
              <a:rPr lang="en-US" dirty="0">
                <a:solidFill>
                  <a:srgbClr val="292929"/>
                </a:solidFill>
                <a:latin typeface="+mj-lt"/>
              </a:rPr>
              <a:t>Tableau</a:t>
            </a:r>
            <a:r>
              <a:rPr lang="en-US" i="0" dirty="0">
                <a:solidFill>
                  <a:srgbClr val="292929"/>
                </a:solidFill>
                <a:effectLst/>
                <a:latin typeface="+mj-lt"/>
              </a:rPr>
              <a:t> dashboard and charts present in </a:t>
            </a:r>
            <a:r>
              <a:rPr lang="en-US" dirty="0">
                <a:solidFill>
                  <a:srgbClr val="292929"/>
                </a:solidFill>
                <a:latin typeface="+mj-lt"/>
              </a:rPr>
              <a:t>Tableau sheet</a:t>
            </a:r>
            <a:r>
              <a:rPr lang="en-US" i="0" dirty="0">
                <a:solidFill>
                  <a:srgbClr val="292929"/>
                </a:solidFill>
                <a:effectLst/>
                <a:latin typeface="+mj-lt"/>
              </a:rPr>
              <a:t> and also I can conclude that United States has most badly hit country  in the world. US has most number of confirmed, active and death cases. But maximum death rate of United Kingdom and Turkey has maximum recovery rate.</a:t>
            </a:r>
            <a:endParaRPr lang="en-IN" dirty="0">
              <a:latin typeface="+mj-lt"/>
            </a:endParaRPr>
          </a:p>
        </p:txBody>
      </p:sp>
    </p:spTree>
    <p:extLst>
      <p:ext uri="{BB962C8B-B14F-4D97-AF65-F5344CB8AC3E}">
        <p14:creationId xmlns:p14="http://schemas.microsoft.com/office/powerpoint/2010/main" val="357965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84B67-0EEF-402D-9E22-7B8A597978C0}"/>
              </a:ext>
            </a:extLst>
          </p:cNvPr>
          <p:cNvSpPr txBox="1"/>
          <p:nvPr/>
        </p:nvSpPr>
        <p:spPr>
          <a:xfrm>
            <a:off x="3396175" y="1536174"/>
            <a:ext cx="7509804" cy="3785652"/>
          </a:xfrm>
          <a:prstGeom prst="rect">
            <a:avLst/>
          </a:prstGeom>
          <a:noFill/>
        </p:spPr>
        <p:txBody>
          <a:bodyPr wrap="square" rtlCol="0">
            <a:spAutoFit/>
          </a:bodyPr>
          <a:lstStyle/>
          <a:p>
            <a:r>
              <a:rPr lang="en-US" sz="12000" dirty="0">
                <a:solidFill>
                  <a:srgbClr val="00B0F0"/>
                </a:solidFill>
                <a:latin typeface="Algerian" panose="04020705040A02060702" pitchFamily="82" charset="0"/>
              </a:rPr>
              <a:t>Thank           	You</a:t>
            </a:r>
            <a:endParaRPr lang="en-IN" sz="120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282484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F3A1-AD75-407A-AE27-3D83FC8FB0BE}"/>
              </a:ext>
            </a:extLst>
          </p:cNvPr>
          <p:cNvSpPr>
            <a:spLocks noGrp="1"/>
          </p:cNvSpPr>
          <p:nvPr>
            <p:ph type="title"/>
          </p:nvPr>
        </p:nvSpPr>
        <p:spPr/>
        <p:txBody>
          <a:bodyPr/>
          <a:lstStyle/>
          <a:p>
            <a:r>
              <a:rPr lang="en-US" dirty="0">
                <a:solidFill>
                  <a:srgbClr val="00A7E2"/>
                </a:solidFill>
              </a:rPr>
              <a:t>Content</a:t>
            </a:r>
            <a:endParaRPr lang="en-IN" dirty="0">
              <a:solidFill>
                <a:srgbClr val="00A7E2"/>
              </a:solidFill>
            </a:endParaRPr>
          </a:p>
        </p:txBody>
      </p:sp>
      <p:sp>
        <p:nvSpPr>
          <p:cNvPr id="3" name="Content Placeholder 2">
            <a:extLst>
              <a:ext uri="{FF2B5EF4-FFF2-40B4-BE49-F238E27FC236}">
                <a16:creationId xmlns:a16="http://schemas.microsoft.com/office/drawing/2014/main" id="{BAB337B5-E4A9-462B-A7CE-172D5B0CDA87}"/>
              </a:ext>
            </a:extLst>
          </p:cNvPr>
          <p:cNvSpPr>
            <a:spLocks noGrp="1"/>
          </p:cNvSpPr>
          <p:nvPr>
            <p:ph idx="1"/>
          </p:nvPr>
        </p:nvSpPr>
        <p:spPr/>
        <p:txBody>
          <a:bodyPr/>
          <a:lstStyle/>
          <a:p>
            <a:pPr>
              <a:lnSpc>
                <a:spcPct val="150000"/>
              </a:lnSpc>
              <a:buFont typeface="Wingdings" panose="05000000000000000000" pitchFamily="2" charset="2"/>
              <a:buChar char="Ø"/>
            </a:pPr>
            <a:r>
              <a:rPr lang="en-US" dirty="0">
                <a:latin typeface="+mj-lt"/>
                <a:cs typeface="Arial" panose="020B0604020202020204" pitchFamily="34" charset="0"/>
              </a:rPr>
              <a:t>About Dataset</a:t>
            </a:r>
          </a:p>
          <a:p>
            <a:pPr>
              <a:lnSpc>
                <a:spcPct val="150000"/>
              </a:lnSpc>
              <a:buFont typeface="Wingdings" panose="05000000000000000000" pitchFamily="2" charset="2"/>
              <a:buChar char="Ø"/>
            </a:pPr>
            <a:r>
              <a:rPr lang="en-US" dirty="0">
                <a:latin typeface="+mj-lt"/>
                <a:cs typeface="Arial" panose="020B0604020202020204" pitchFamily="34" charset="0"/>
              </a:rPr>
              <a:t>Different types of problem statements</a:t>
            </a:r>
          </a:p>
          <a:p>
            <a:pPr>
              <a:lnSpc>
                <a:spcPct val="150000"/>
              </a:lnSpc>
              <a:buFont typeface="Wingdings" panose="05000000000000000000" pitchFamily="2" charset="2"/>
              <a:buChar char="Ø"/>
            </a:pPr>
            <a:r>
              <a:rPr lang="en-US" dirty="0">
                <a:latin typeface="+mj-lt"/>
                <a:cs typeface="Arial" panose="020B0604020202020204" pitchFamily="34" charset="0"/>
              </a:rPr>
              <a:t>Conclusion</a:t>
            </a:r>
          </a:p>
          <a:p>
            <a:pPr marL="0" indent="0">
              <a:lnSpc>
                <a:spcPct val="150000"/>
              </a:lnSpc>
              <a:buNone/>
            </a:pPr>
            <a:endParaRPr lang="en-IN" dirty="0">
              <a:latin typeface="+mj-lt"/>
              <a:cs typeface="Arial" panose="020B0604020202020204" pitchFamily="34" charset="0"/>
            </a:endParaRPr>
          </a:p>
        </p:txBody>
      </p:sp>
    </p:spTree>
    <p:extLst>
      <p:ext uri="{BB962C8B-B14F-4D97-AF65-F5344CB8AC3E}">
        <p14:creationId xmlns:p14="http://schemas.microsoft.com/office/powerpoint/2010/main" val="277218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5EB3-66BD-470A-8F62-15AA23ABEFFD}"/>
              </a:ext>
            </a:extLst>
          </p:cNvPr>
          <p:cNvSpPr>
            <a:spLocks noGrp="1"/>
          </p:cNvSpPr>
          <p:nvPr>
            <p:ph type="title"/>
          </p:nvPr>
        </p:nvSpPr>
        <p:spPr/>
        <p:txBody>
          <a:bodyPr/>
          <a:lstStyle/>
          <a:p>
            <a:r>
              <a:rPr lang="en-US" dirty="0" err="1">
                <a:solidFill>
                  <a:srgbClr val="00B0F0"/>
                </a:solidFill>
              </a:rPr>
              <a:t>DataSet</a:t>
            </a:r>
            <a:endParaRPr lang="en-IN" dirty="0">
              <a:solidFill>
                <a:srgbClr val="00B0F0"/>
              </a:solidFill>
            </a:endParaRPr>
          </a:p>
        </p:txBody>
      </p:sp>
      <p:sp>
        <p:nvSpPr>
          <p:cNvPr id="3" name="Content Placeholder 2">
            <a:extLst>
              <a:ext uri="{FF2B5EF4-FFF2-40B4-BE49-F238E27FC236}">
                <a16:creationId xmlns:a16="http://schemas.microsoft.com/office/drawing/2014/main" id="{A983B545-9FDE-49B1-8A3B-03D16D203F95}"/>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000" dirty="0">
                <a:solidFill>
                  <a:schemeClr val="tx1">
                    <a:lumMod val="75000"/>
                    <a:lumOff val="25000"/>
                  </a:schemeClr>
                </a:solidFill>
              </a:rPr>
              <a:t>I took the data from Kaggle data sets</a:t>
            </a:r>
            <a:r>
              <a:rPr lang="en-US" sz="2000" dirty="0">
                <a:solidFill>
                  <a:schemeClr val="tx1">
                    <a:lumMod val="65000"/>
                    <a:lumOff val="35000"/>
                  </a:schemeClr>
                </a:solidFill>
              </a:rPr>
              <a:t>.</a:t>
            </a:r>
          </a:p>
          <a:p>
            <a:pPr algn="just">
              <a:lnSpc>
                <a:spcPct val="150000"/>
              </a:lnSpc>
              <a:buFont typeface="Wingdings" panose="05000000000000000000" pitchFamily="2" charset="2"/>
              <a:buChar char="Ø"/>
            </a:pPr>
            <a:r>
              <a:rPr lang="en-US" sz="2000" dirty="0">
                <a:solidFill>
                  <a:schemeClr val="tx1">
                    <a:lumMod val="65000"/>
                    <a:lumOff val="35000"/>
                  </a:schemeClr>
                </a:solidFill>
                <a:hlinkClick r:id="rId2"/>
              </a:rPr>
              <a:t>https://www.kaggle.com/imdevskp/corona-virus-report?select=country_wise_latest.csv</a:t>
            </a:r>
            <a:endParaRPr lang="en-US" sz="2000" dirty="0">
              <a:solidFill>
                <a:schemeClr val="tx1">
                  <a:lumMod val="65000"/>
                  <a:lumOff val="35000"/>
                </a:schemeClr>
              </a:solidFill>
            </a:endParaRPr>
          </a:p>
          <a:p>
            <a:pPr algn="just">
              <a:lnSpc>
                <a:spcPct val="150000"/>
              </a:lnSpc>
              <a:buFont typeface="Wingdings" panose="05000000000000000000" pitchFamily="2" charset="2"/>
              <a:buChar char="Ø"/>
            </a:pPr>
            <a:r>
              <a:rPr lang="en-US" sz="2000" dirty="0">
                <a:solidFill>
                  <a:schemeClr val="tx1">
                    <a:lumMod val="65000"/>
                    <a:lumOff val="35000"/>
                  </a:schemeClr>
                </a:solidFill>
              </a:rPr>
              <a:t>Dataset contains the information about the Covid-19 information of country wise from all over world.</a:t>
            </a:r>
          </a:p>
          <a:p>
            <a:pPr algn="just">
              <a:lnSpc>
                <a:spcPct val="150000"/>
              </a:lnSpc>
              <a:buFont typeface="Wingdings" panose="05000000000000000000" pitchFamily="2" charset="2"/>
              <a:buChar char="Ø"/>
            </a:pPr>
            <a:r>
              <a:rPr lang="en-US" sz="2000" dirty="0">
                <a:solidFill>
                  <a:schemeClr val="tx1">
                    <a:lumMod val="65000"/>
                    <a:lumOff val="35000"/>
                  </a:schemeClr>
                </a:solidFill>
              </a:rPr>
              <a:t>Some columns of our datasets are Country Name, Confirmed Cases, Recovered Cases, Death Values, Active Cases etc.</a:t>
            </a:r>
          </a:p>
          <a:p>
            <a:pPr algn="just">
              <a:lnSpc>
                <a:spcPct val="150000"/>
              </a:lnSpc>
              <a:buFont typeface="Wingdings" panose="05000000000000000000" pitchFamily="2" charset="2"/>
              <a:buChar char="Ø"/>
            </a:pPr>
            <a:r>
              <a:rPr lang="en-US" sz="2000" dirty="0">
                <a:solidFill>
                  <a:schemeClr val="tx1">
                    <a:lumMod val="65000"/>
                    <a:lumOff val="35000"/>
                  </a:schemeClr>
                </a:solidFill>
              </a:rPr>
              <a:t>Dataset contains also information about WHO Region wise.</a:t>
            </a:r>
          </a:p>
          <a:p>
            <a:pPr>
              <a:buFont typeface="Wingdings" panose="05000000000000000000" pitchFamily="2" charset="2"/>
              <a:buChar char="Ø"/>
            </a:pPr>
            <a:endParaRPr lang="en-IN" dirty="0">
              <a:solidFill>
                <a:schemeClr val="tx1">
                  <a:lumMod val="65000"/>
                  <a:lumOff val="35000"/>
                </a:schemeClr>
              </a:solidFill>
            </a:endParaRPr>
          </a:p>
        </p:txBody>
      </p:sp>
    </p:spTree>
    <p:extLst>
      <p:ext uri="{BB962C8B-B14F-4D97-AF65-F5344CB8AC3E}">
        <p14:creationId xmlns:p14="http://schemas.microsoft.com/office/powerpoint/2010/main" val="320404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09EB-B1E5-4E5B-A738-1B82E981846E}"/>
              </a:ext>
            </a:extLst>
          </p:cNvPr>
          <p:cNvSpPr>
            <a:spLocks noGrp="1"/>
          </p:cNvSpPr>
          <p:nvPr>
            <p:ph type="title"/>
          </p:nvPr>
        </p:nvSpPr>
        <p:spPr/>
        <p:txBody>
          <a:bodyPr/>
          <a:lstStyle/>
          <a:p>
            <a:r>
              <a:rPr lang="en-US" dirty="0">
                <a:solidFill>
                  <a:srgbClr val="00A7E2"/>
                </a:solidFill>
              </a:rPr>
              <a:t>Problem Statements</a:t>
            </a:r>
            <a:endParaRPr lang="en-IN" dirty="0">
              <a:solidFill>
                <a:srgbClr val="00A7E2"/>
              </a:solidFill>
            </a:endParaRPr>
          </a:p>
        </p:txBody>
      </p:sp>
      <p:sp>
        <p:nvSpPr>
          <p:cNvPr id="3" name="Content Placeholder 2">
            <a:extLst>
              <a:ext uri="{FF2B5EF4-FFF2-40B4-BE49-F238E27FC236}">
                <a16:creationId xmlns:a16="http://schemas.microsoft.com/office/drawing/2014/main" id="{D144B4A6-7D05-4A30-A41E-FF0F01433737}"/>
              </a:ext>
            </a:extLst>
          </p:cNvPr>
          <p:cNvSpPr>
            <a:spLocks noGrp="1"/>
          </p:cNvSpPr>
          <p:nvPr>
            <p:ph idx="1"/>
          </p:nvPr>
        </p:nvSpPr>
        <p:spPr/>
        <p:txBody>
          <a:bodyPr>
            <a:normAutofit/>
          </a:bodyPr>
          <a:lstStyle/>
          <a:p>
            <a:pPr marL="514350" indent="-514350">
              <a:buFont typeface="+mj-lt"/>
              <a:buAutoNum type="arabicPeriod"/>
            </a:pPr>
            <a:r>
              <a:rPr lang="en-US" dirty="0"/>
              <a:t>Country Wise confirmed Cases.</a:t>
            </a:r>
          </a:p>
          <a:p>
            <a:pPr marL="514350" indent="-514350">
              <a:buFont typeface="+mj-lt"/>
              <a:buAutoNum type="arabicPeriod"/>
            </a:pPr>
            <a:r>
              <a:rPr lang="en-US" dirty="0"/>
              <a:t>Country Wise Recovery Rate.</a:t>
            </a:r>
          </a:p>
          <a:p>
            <a:pPr marL="514350" indent="-514350">
              <a:buFont typeface="+mj-lt"/>
              <a:buAutoNum type="arabicPeriod"/>
            </a:pPr>
            <a:r>
              <a:rPr lang="en-US" dirty="0"/>
              <a:t>Country Wise Death Cases.</a:t>
            </a:r>
          </a:p>
          <a:p>
            <a:pPr marL="514350" indent="-514350">
              <a:buFont typeface="+mj-lt"/>
              <a:buAutoNum type="arabicPeriod"/>
            </a:pPr>
            <a:r>
              <a:rPr lang="en-US" dirty="0"/>
              <a:t>Country wise Active Cases.</a:t>
            </a:r>
          </a:p>
          <a:p>
            <a:pPr marL="514350" indent="-514350">
              <a:buFont typeface="+mj-lt"/>
              <a:buAutoNum type="arabicPeriod"/>
            </a:pPr>
            <a:r>
              <a:rPr lang="en-US" dirty="0"/>
              <a:t>WHO Region wise Confirmed Cases.</a:t>
            </a:r>
            <a:endParaRPr lang="en-IN" dirty="0"/>
          </a:p>
        </p:txBody>
      </p:sp>
    </p:spTree>
    <p:extLst>
      <p:ext uri="{BB962C8B-B14F-4D97-AF65-F5344CB8AC3E}">
        <p14:creationId xmlns:p14="http://schemas.microsoft.com/office/powerpoint/2010/main" val="426425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9DD2C-7BD4-4B3A-8D56-A8FD6270C4CA}"/>
              </a:ext>
            </a:extLst>
          </p:cNvPr>
          <p:cNvSpPr txBox="1"/>
          <p:nvPr/>
        </p:nvSpPr>
        <p:spPr>
          <a:xfrm>
            <a:off x="2498035" y="907774"/>
            <a:ext cx="7460974" cy="1015663"/>
          </a:xfrm>
          <a:prstGeom prst="rect">
            <a:avLst/>
          </a:prstGeom>
          <a:noFill/>
        </p:spPr>
        <p:txBody>
          <a:bodyPr wrap="square" rtlCol="0">
            <a:spAutoFit/>
          </a:bodyPr>
          <a:lstStyle/>
          <a:p>
            <a:r>
              <a:rPr lang="en-US" sz="3200" dirty="0">
                <a:solidFill>
                  <a:srgbClr val="00A7E2"/>
                </a:solidFill>
              </a:rPr>
              <a:t>1. Country Wise confirmed Cases.</a:t>
            </a:r>
          </a:p>
          <a:p>
            <a:endParaRPr lang="en-IN" sz="2800" dirty="0">
              <a:solidFill>
                <a:srgbClr val="00B0F0"/>
              </a:solidFill>
            </a:endParaRPr>
          </a:p>
        </p:txBody>
      </p:sp>
      <p:sp>
        <p:nvSpPr>
          <p:cNvPr id="5" name="TextBox 4">
            <a:extLst>
              <a:ext uri="{FF2B5EF4-FFF2-40B4-BE49-F238E27FC236}">
                <a16:creationId xmlns:a16="http://schemas.microsoft.com/office/drawing/2014/main" id="{6391FCCC-C116-4C92-B1C3-D09CD18A0992}"/>
              </a:ext>
            </a:extLst>
          </p:cNvPr>
          <p:cNvSpPr txBox="1"/>
          <p:nvPr/>
        </p:nvSpPr>
        <p:spPr>
          <a:xfrm>
            <a:off x="768626" y="2663687"/>
            <a:ext cx="5459896" cy="784830"/>
          </a:xfrm>
          <a:prstGeom prst="rect">
            <a:avLst/>
          </a:prstGeom>
          <a:noFill/>
        </p:spPr>
        <p:txBody>
          <a:bodyPr wrap="square" rtlCol="0">
            <a:spAutoFit/>
          </a:bodyPr>
          <a:lstStyle/>
          <a:p>
            <a:pPr algn="just">
              <a:lnSpc>
                <a:spcPct val="150000"/>
              </a:lnSpc>
            </a:pPr>
            <a:r>
              <a:rPr lang="en-US" dirty="0"/>
              <a:t>. </a:t>
            </a:r>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FC719714-BED7-490E-BF9C-4F5E1D7771A7}"/>
              </a:ext>
            </a:extLst>
          </p:cNvPr>
          <p:cNvPicPr/>
          <p:nvPr/>
        </p:nvPicPr>
        <p:blipFill rotWithShape="1">
          <a:blip r:embed="rId2"/>
          <a:srcRect l="27088" t="19212" r="11422" b="11921"/>
          <a:stretch/>
        </p:blipFill>
        <p:spPr bwMode="auto">
          <a:xfrm>
            <a:off x="5897217" y="2027583"/>
            <a:ext cx="5366717" cy="413467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D64E9B2-30C6-433D-8572-EC904C322C94}"/>
              </a:ext>
            </a:extLst>
          </p:cNvPr>
          <p:cNvSpPr txBox="1"/>
          <p:nvPr/>
        </p:nvSpPr>
        <p:spPr>
          <a:xfrm>
            <a:off x="768626" y="2544417"/>
            <a:ext cx="4518991" cy="32778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Covid-19 is a disease, who take under whole world. WHO recall covid-19 disease is pandemic.</a:t>
            </a:r>
          </a:p>
          <a:p>
            <a:pPr marL="285750" indent="-285750" algn="just">
              <a:lnSpc>
                <a:spcPct val="150000"/>
              </a:lnSpc>
              <a:buFont typeface="Wingdings" panose="05000000000000000000" pitchFamily="2" charset="2"/>
              <a:buChar char="Ø"/>
            </a:pPr>
            <a:r>
              <a:rPr lang="en-US" dirty="0"/>
              <a:t>In this shows, that the US is the worst country.</a:t>
            </a:r>
          </a:p>
          <a:p>
            <a:pPr marL="285750" indent="-285750" algn="just">
              <a:lnSpc>
                <a:spcPct val="150000"/>
              </a:lnSpc>
              <a:buFont typeface="Wingdings" panose="05000000000000000000" pitchFamily="2" charset="2"/>
              <a:buChar char="Ø"/>
            </a:pPr>
            <a:r>
              <a:rPr lang="en-US" dirty="0"/>
              <a:t>In US </a:t>
            </a:r>
            <a:r>
              <a:rPr lang="en-US" dirty="0" err="1"/>
              <a:t>approx</a:t>
            </a:r>
            <a:r>
              <a:rPr lang="en-US" dirty="0"/>
              <a:t> 43 Lac confirmed cases found.</a:t>
            </a:r>
          </a:p>
          <a:p>
            <a:pPr marL="285750" indent="-285750" algn="just">
              <a:lnSpc>
                <a:spcPct val="150000"/>
              </a:lnSpc>
              <a:buFont typeface="Wingdings" panose="05000000000000000000" pitchFamily="2" charset="2"/>
              <a:buChar char="Ø"/>
            </a:pPr>
            <a:r>
              <a:rPr lang="en-US" dirty="0"/>
              <a:t>US followed by the Brazil and India.</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6940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9E702-A60A-4231-8AD4-7CE01C11BACD}"/>
              </a:ext>
            </a:extLst>
          </p:cNvPr>
          <p:cNvSpPr txBox="1"/>
          <p:nvPr/>
        </p:nvSpPr>
        <p:spPr>
          <a:xfrm>
            <a:off x="2670313" y="822581"/>
            <a:ext cx="6851374" cy="1015663"/>
          </a:xfrm>
          <a:prstGeom prst="rect">
            <a:avLst/>
          </a:prstGeom>
          <a:noFill/>
        </p:spPr>
        <p:txBody>
          <a:bodyPr wrap="square" rtlCol="0">
            <a:spAutoFit/>
          </a:bodyPr>
          <a:lstStyle/>
          <a:p>
            <a:r>
              <a:rPr lang="en-US" sz="3200" dirty="0">
                <a:solidFill>
                  <a:srgbClr val="00A7E2"/>
                </a:solidFill>
              </a:rPr>
              <a:t>2. Country Wise Recovery Rate.</a:t>
            </a:r>
          </a:p>
          <a:p>
            <a:endParaRPr lang="en-IN" sz="2800" dirty="0">
              <a:solidFill>
                <a:srgbClr val="00B0F0"/>
              </a:solidFill>
            </a:endParaRPr>
          </a:p>
        </p:txBody>
      </p:sp>
      <p:pic>
        <p:nvPicPr>
          <p:cNvPr id="7" name="Picture 6">
            <a:extLst>
              <a:ext uri="{FF2B5EF4-FFF2-40B4-BE49-F238E27FC236}">
                <a16:creationId xmlns:a16="http://schemas.microsoft.com/office/drawing/2014/main" id="{7896E2A2-8971-4B27-B498-2EA3A3DFD795}"/>
              </a:ext>
            </a:extLst>
          </p:cNvPr>
          <p:cNvPicPr/>
          <p:nvPr/>
        </p:nvPicPr>
        <p:blipFill rotWithShape="1">
          <a:blip r:embed="rId2"/>
          <a:srcRect l="27587" t="18325" r="12088" b="11624"/>
          <a:stretch/>
        </p:blipFill>
        <p:spPr bwMode="auto">
          <a:xfrm>
            <a:off x="5261113" y="1630017"/>
            <a:ext cx="6573079" cy="4903305"/>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B3A0926A-94D2-4BE5-BE5C-26D0A6A30907}"/>
              </a:ext>
            </a:extLst>
          </p:cNvPr>
          <p:cNvSpPr txBox="1"/>
          <p:nvPr/>
        </p:nvSpPr>
        <p:spPr>
          <a:xfrm>
            <a:off x="901148" y="2411896"/>
            <a:ext cx="3869635" cy="33733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Patients Recovery was the very important things, when vaccine was not invented.</a:t>
            </a:r>
          </a:p>
          <a:p>
            <a:pPr marL="285750" indent="-285750" algn="just">
              <a:lnSpc>
                <a:spcPct val="150000"/>
              </a:lnSpc>
              <a:buFont typeface="Wingdings" panose="05000000000000000000" pitchFamily="2" charset="2"/>
              <a:buChar char="Ø"/>
            </a:pPr>
            <a:r>
              <a:rPr lang="en-US" dirty="0"/>
              <a:t>So that, In this graph show, United state has less recovery rate over entire word.</a:t>
            </a:r>
          </a:p>
          <a:p>
            <a:pPr marL="285750" indent="-285750" algn="just">
              <a:lnSpc>
                <a:spcPct val="150000"/>
              </a:lnSpc>
              <a:buFont typeface="Wingdings" panose="05000000000000000000" pitchFamily="2" charset="2"/>
              <a:buChar char="Ø"/>
            </a:pPr>
            <a:r>
              <a:rPr lang="en-US" dirty="0"/>
              <a:t>Turkey has highest recovery  rate.</a:t>
            </a:r>
          </a:p>
          <a:p>
            <a:pPr marL="285750" indent="-285750" algn="just">
              <a:lnSpc>
                <a:spcPct val="150000"/>
              </a:lnSpc>
              <a:buFont typeface="Wingdings" panose="05000000000000000000" pitchFamily="2" charset="2"/>
              <a:buChar char="Ø"/>
            </a:pPr>
            <a:r>
              <a:rPr lang="en-US" dirty="0"/>
              <a:t>India has 64 percent recovery rate.</a:t>
            </a:r>
            <a:endParaRPr lang="en-IN" dirty="0"/>
          </a:p>
        </p:txBody>
      </p:sp>
    </p:spTree>
    <p:extLst>
      <p:ext uri="{BB962C8B-B14F-4D97-AF65-F5344CB8AC3E}">
        <p14:creationId xmlns:p14="http://schemas.microsoft.com/office/powerpoint/2010/main" val="385908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B5DFD-81B6-41A6-A579-3F846351372C}"/>
              </a:ext>
            </a:extLst>
          </p:cNvPr>
          <p:cNvSpPr txBox="1"/>
          <p:nvPr/>
        </p:nvSpPr>
        <p:spPr>
          <a:xfrm>
            <a:off x="2817413" y="993913"/>
            <a:ext cx="8044069" cy="1015663"/>
          </a:xfrm>
          <a:prstGeom prst="rect">
            <a:avLst/>
          </a:prstGeom>
          <a:noFill/>
        </p:spPr>
        <p:txBody>
          <a:bodyPr wrap="square" rtlCol="0">
            <a:spAutoFit/>
          </a:bodyPr>
          <a:lstStyle/>
          <a:p>
            <a:r>
              <a:rPr lang="en-US" sz="3200" dirty="0">
                <a:solidFill>
                  <a:srgbClr val="00A7E2"/>
                </a:solidFill>
              </a:rPr>
              <a:t>3. Country Wise Death Cases.</a:t>
            </a:r>
          </a:p>
          <a:p>
            <a:endParaRPr lang="en-IN" sz="2800" dirty="0">
              <a:solidFill>
                <a:srgbClr val="00B0F0"/>
              </a:solidFill>
            </a:endParaRPr>
          </a:p>
        </p:txBody>
      </p:sp>
      <p:pic>
        <p:nvPicPr>
          <p:cNvPr id="5" name="Picture 4">
            <a:extLst>
              <a:ext uri="{FF2B5EF4-FFF2-40B4-BE49-F238E27FC236}">
                <a16:creationId xmlns:a16="http://schemas.microsoft.com/office/drawing/2014/main" id="{B2012E56-A172-44F9-80FA-4978B5E0B067}"/>
              </a:ext>
            </a:extLst>
          </p:cNvPr>
          <p:cNvPicPr/>
          <p:nvPr/>
        </p:nvPicPr>
        <p:blipFill rotWithShape="1">
          <a:blip r:embed="rId2"/>
          <a:srcRect l="26922" t="18621" r="11921" b="11625"/>
          <a:stretch/>
        </p:blipFill>
        <p:spPr bwMode="auto">
          <a:xfrm>
            <a:off x="5181600" y="1789042"/>
            <a:ext cx="6520070" cy="4638261"/>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F547599-081B-4D5A-88DC-01A2FDEAAB02}"/>
              </a:ext>
            </a:extLst>
          </p:cNvPr>
          <p:cNvSpPr txBox="1"/>
          <p:nvPr/>
        </p:nvSpPr>
        <p:spPr>
          <a:xfrm>
            <a:off x="887896" y="2252870"/>
            <a:ext cx="3578087" cy="37888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If  death rate of a country has less, then it is called that country has control on covid-19 pandemic very well.</a:t>
            </a:r>
          </a:p>
          <a:p>
            <a:pPr marL="285750" indent="-285750" algn="just">
              <a:lnSpc>
                <a:spcPct val="150000"/>
              </a:lnSpc>
              <a:buFont typeface="Wingdings" panose="05000000000000000000" pitchFamily="2" charset="2"/>
              <a:buChar char="Ø"/>
            </a:pPr>
            <a:r>
              <a:rPr lang="en-US" dirty="0"/>
              <a:t>United Kingdom has highest number of death cases and also death rate is 15 out of 100.</a:t>
            </a:r>
          </a:p>
          <a:p>
            <a:pPr marL="285750" indent="-285750" algn="just">
              <a:lnSpc>
                <a:spcPct val="150000"/>
              </a:lnSpc>
              <a:buFont typeface="Wingdings" panose="05000000000000000000" pitchFamily="2" charset="2"/>
              <a:buChar char="Ø"/>
            </a:pPr>
            <a:r>
              <a:rPr lang="en-US" dirty="0"/>
              <a:t>UK followed by </a:t>
            </a:r>
            <a:r>
              <a:rPr lang="en-US" dirty="0" err="1"/>
              <a:t>Maxico</a:t>
            </a:r>
            <a:r>
              <a:rPr lang="en-US" dirty="0"/>
              <a:t>, Italy has most number of death cases.</a:t>
            </a:r>
            <a:endParaRPr lang="en-IN" dirty="0"/>
          </a:p>
        </p:txBody>
      </p:sp>
    </p:spTree>
    <p:extLst>
      <p:ext uri="{BB962C8B-B14F-4D97-AF65-F5344CB8AC3E}">
        <p14:creationId xmlns:p14="http://schemas.microsoft.com/office/powerpoint/2010/main" val="118900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67228-BA1E-4C40-9545-087EDEF66273}"/>
              </a:ext>
            </a:extLst>
          </p:cNvPr>
          <p:cNvSpPr txBox="1"/>
          <p:nvPr/>
        </p:nvSpPr>
        <p:spPr>
          <a:xfrm>
            <a:off x="3061252" y="855377"/>
            <a:ext cx="8348869" cy="1015663"/>
          </a:xfrm>
          <a:prstGeom prst="rect">
            <a:avLst/>
          </a:prstGeom>
          <a:noFill/>
        </p:spPr>
        <p:txBody>
          <a:bodyPr wrap="square" rtlCol="0">
            <a:spAutoFit/>
          </a:bodyPr>
          <a:lstStyle/>
          <a:p>
            <a:r>
              <a:rPr lang="en-US" sz="3200" dirty="0">
                <a:solidFill>
                  <a:srgbClr val="00A7E2"/>
                </a:solidFill>
              </a:rPr>
              <a:t>4. Country wise Active Cases.</a:t>
            </a:r>
          </a:p>
          <a:p>
            <a:endParaRPr lang="en-IN" sz="2800" dirty="0">
              <a:solidFill>
                <a:srgbClr val="00B0F0"/>
              </a:solidFill>
            </a:endParaRPr>
          </a:p>
        </p:txBody>
      </p:sp>
      <p:pic>
        <p:nvPicPr>
          <p:cNvPr id="5" name="Picture 4">
            <a:extLst>
              <a:ext uri="{FF2B5EF4-FFF2-40B4-BE49-F238E27FC236}">
                <a16:creationId xmlns:a16="http://schemas.microsoft.com/office/drawing/2014/main" id="{61DCF9D3-9349-4E83-B9DB-A76F1177915B}"/>
              </a:ext>
            </a:extLst>
          </p:cNvPr>
          <p:cNvPicPr/>
          <p:nvPr/>
        </p:nvPicPr>
        <p:blipFill rotWithShape="1">
          <a:blip r:embed="rId2"/>
          <a:srcRect l="26922" t="18621" r="11589" b="11921"/>
          <a:stretch/>
        </p:blipFill>
        <p:spPr bwMode="auto">
          <a:xfrm>
            <a:off x="5327374" y="1871040"/>
            <a:ext cx="6241774" cy="4304473"/>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277EF4BE-78F7-45DE-AE35-957F7F1FC6AC}"/>
              </a:ext>
            </a:extLst>
          </p:cNvPr>
          <p:cNvSpPr txBox="1"/>
          <p:nvPr/>
        </p:nvSpPr>
        <p:spPr>
          <a:xfrm>
            <a:off x="781879" y="2240372"/>
            <a:ext cx="3776870" cy="37888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More active cases present in any country has worry for that country.</a:t>
            </a:r>
          </a:p>
          <a:p>
            <a:pPr marL="285750" indent="-285750" algn="just">
              <a:lnSpc>
                <a:spcPct val="150000"/>
              </a:lnSpc>
              <a:buFont typeface="Wingdings" panose="05000000000000000000" pitchFamily="2" charset="2"/>
              <a:buChar char="Ø"/>
            </a:pPr>
            <a:r>
              <a:rPr lang="en-US" dirty="0"/>
              <a:t>In the graph shows that, United States has maximum number of active cases.</a:t>
            </a:r>
          </a:p>
          <a:p>
            <a:pPr marL="285750" indent="-285750" algn="just">
              <a:lnSpc>
                <a:spcPct val="150000"/>
              </a:lnSpc>
              <a:buFont typeface="Wingdings" panose="05000000000000000000" pitchFamily="2" charset="2"/>
              <a:buChar char="Ø"/>
            </a:pPr>
            <a:r>
              <a:rPr lang="en-US" dirty="0"/>
              <a:t>US followed by the Brazil, India. Who has more number of cases.</a:t>
            </a:r>
          </a:p>
          <a:p>
            <a:pPr marL="285750" indent="-285750" algn="just">
              <a:lnSpc>
                <a:spcPct val="150000"/>
              </a:lnSpc>
              <a:buFont typeface="Wingdings" panose="05000000000000000000" pitchFamily="2" charset="2"/>
              <a:buChar char="Ø"/>
            </a:pPr>
            <a:r>
              <a:rPr lang="en-IN" dirty="0" err="1"/>
              <a:t>Approx</a:t>
            </a:r>
            <a:r>
              <a:rPr lang="en-IN" dirty="0"/>
              <a:t> 29 lac active cases present in US followed by 5 lac Brazil.</a:t>
            </a:r>
          </a:p>
        </p:txBody>
      </p:sp>
    </p:spTree>
    <p:extLst>
      <p:ext uri="{BB962C8B-B14F-4D97-AF65-F5344CB8AC3E}">
        <p14:creationId xmlns:p14="http://schemas.microsoft.com/office/powerpoint/2010/main" val="276689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55919-024B-46A3-BB7F-0071E8622AF2}"/>
              </a:ext>
            </a:extLst>
          </p:cNvPr>
          <p:cNvSpPr txBox="1"/>
          <p:nvPr/>
        </p:nvSpPr>
        <p:spPr>
          <a:xfrm>
            <a:off x="2809460" y="731246"/>
            <a:ext cx="8825948" cy="1015663"/>
          </a:xfrm>
          <a:prstGeom prst="rect">
            <a:avLst/>
          </a:prstGeom>
          <a:noFill/>
        </p:spPr>
        <p:txBody>
          <a:bodyPr wrap="square" rtlCol="0">
            <a:spAutoFit/>
          </a:bodyPr>
          <a:lstStyle/>
          <a:p>
            <a:r>
              <a:rPr lang="en-US" sz="3200" dirty="0">
                <a:solidFill>
                  <a:srgbClr val="00A7E2"/>
                </a:solidFill>
              </a:rPr>
              <a:t>5. WHO Region wise Confirmed Cases.</a:t>
            </a:r>
            <a:endParaRPr lang="en-IN" sz="3200" dirty="0">
              <a:solidFill>
                <a:srgbClr val="00A7E2"/>
              </a:solidFill>
            </a:endParaRPr>
          </a:p>
          <a:p>
            <a:endParaRPr lang="en-IN" sz="2800" dirty="0">
              <a:solidFill>
                <a:srgbClr val="00B0F0"/>
              </a:solidFill>
            </a:endParaRPr>
          </a:p>
        </p:txBody>
      </p:sp>
      <p:pic>
        <p:nvPicPr>
          <p:cNvPr id="6" name="Picture 5">
            <a:extLst>
              <a:ext uri="{FF2B5EF4-FFF2-40B4-BE49-F238E27FC236}">
                <a16:creationId xmlns:a16="http://schemas.microsoft.com/office/drawing/2014/main" id="{A9FAF4D1-6998-4D1E-8E94-D0D39916FDF8}"/>
              </a:ext>
            </a:extLst>
          </p:cNvPr>
          <p:cNvPicPr/>
          <p:nvPr/>
        </p:nvPicPr>
        <p:blipFill rotWithShape="1">
          <a:blip r:embed="rId2"/>
          <a:srcRect l="27088" t="18916" r="11755" b="13104"/>
          <a:stretch/>
        </p:blipFill>
        <p:spPr bwMode="auto">
          <a:xfrm>
            <a:off x="5141843" y="1987826"/>
            <a:ext cx="6294783" cy="413892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094140D0-5B6D-42F9-B312-BC60DB472D65}"/>
              </a:ext>
            </a:extLst>
          </p:cNvPr>
          <p:cNvSpPr txBox="1"/>
          <p:nvPr/>
        </p:nvSpPr>
        <p:spPr>
          <a:xfrm>
            <a:off x="927653" y="2557670"/>
            <a:ext cx="3273286"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Every country belong a WHO region.</a:t>
            </a:r>
          </a:p>
          <a:p>
            <a:pPr marL="285750" indent="-285750">
              <a:buFont typeface="Wingdings" panose="05000000000000000000" pitchFamily="2" charset="2"/>
              <a:buChar char="Ø"/>
            </a:pPr>
            <a:r>
              <a:rPr lang="en-US" dirty="0"/>
              <a:t>There are six WHO region.</a:t>
            </a:r>
          </a:p>
          <a:p>
            <a:pPr marL="285750" indent="-285750">
              <a:buFont typeface="Wingdings" panose="05000000000000000000" pitchFamily="2" charset="2"/>
              <a:buChar char="Ø"/>
            </a:pPr>
            <a:r>
              <a:rPr lang="en-US" dirty="0"/>
              <a:t>Americans regions has most number of confirmed cases. It is around 9M.</a:t>
            </a:r>
          </a:p>
          <a:p>
            <a:pPr marL="285750" indent="-285750">
              <a:buFont typeface="Wingdings" panose="05000000000000000000" pitchFamily="2" charset="2"/>
              <a:buChar char="Ø"/>
            </a:pPr>
            <a:r>
              <a:rPr lang="en-US" dirty="0"/>
              <a:t>Europe and South-East Asia hit second and third covid-19 respectively.</a:t>
            </a:r>
            <a:endParaRPr lang="en-IN" dirty="0"/>
          </a:p>
        </p:txBody>
      </p:sp>
    </p:spTree>
    <p:extLst>
      <p:ext uri="{BB962C8B-B14F-4D97-AF65-F5344CB8AC3E}">
        <p14:creationId xmlns:p14="http://schemas.microsoft.com/office/powerpoint/2010/main" val="263526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476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Wingdings</vt:lpstr>
      <vt:lpstr>Office Theme</vt:lpstr>
      <vt:lpstr>Dashboard in Tableau</vt:lpstr>
      <vt:lpstr>Content</vt:lpstr>
      <vt:lpstr>DataSet</vt:lpstr>
      <vt:lpstr>Problem Statements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in Excel</dc:title>
  <dc:creator>C RANGRAJAN KUMAR</dc:creator>
  <cp:lastModifiedBy>C RANGRAJAN KUMAR</cp:lastModifiedBy>
  <cp:revision>32</cp:revision>
  <dcterms:created xsi:type="dcterms:W3CDTF">2021-01-21T19:40:40Z</dcterms:created>
  <dcterms:modified xsi:type="dcterms:W3CDTF">2021-02-09T04:32:39Z</dcterms:modified>
</cp:coreProperties>
</file>