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8"/>
  </p:notesMasterIdLst>
  <p:sldIdLst>
    <p:sldId id="256" r:id="rId2"/>
    <p:sldId id="257" r:id="rId3"/>
    <p:sldId id="258" r:id="rId4"/>
    <p:sldId id="263" r:id="rId5"/>
    <p:sldId id="265" r:id="rId6"/>
    <p:sldId id="264" r:id="rId7"/>
    <p:sldId id="262" r:id="rId8"/>
    <p:sldId id="261" r:id="rId9"/>
    <p:sldId id="260" r:id="rId10"/>
    <p:sldId id="259" r:id="rId11"/>
    <p:sldId id="266" r:id="rId12"/>
    <p:sldId id="268" r:id="rId13"/>
    <p:sldId id="271" r:id="rId14"/>
    <p:sldId id="269" r:id="rId15"/>
    <p:sldId id="270" r:id="rId16"/>
    <p:sldId id="267" r:id="rId17"/>
    <p:sldId id="274" r:id="rId18"/>
    <p:sldId id="277" r:id="rId19"/>
    <p:sldId id="272" r:id="rId20"/>
    <p:sldId id="275" r:id="rId21"/>
    <p:sldId id="276" r:id="rId22"/>
    <p:sldId id="273"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24038B-9127-4024-BE2A-562514BE392F}" type="datetimeFigureOut">
              <a:rPr lang="en-IN" smtClean="0"/>
              <a:t>21-05-2024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373CC7-0747-418E-953E-EF45AA202D0C}" type="slidenum">
              <a:rPr lang="en-IN" smtClean="0"/>
              <a:t>‹#›</a:t>
            </a:fld>
            <a:endParaRPr lang="en-IN"/>
          </a:p>
        </p:txBody>
      </p:sp>
    </p:spTree>
    <p:extLst>
      <p:ext uri="{BB962C8B-B14F-4D97-AF65-F5344CB8AC3E}">
        <p14:creationId xmlns:p14="http://schemas.microsoft.com/office/powerpoint/2010/main" val="1964489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3912B6-BCF9-4E74-A9DF-971BEB1CAB7A}" type="datetime1">
              <a:rPr lang="en-IN" smtClean="0"/>
              <a:t>21-05-2024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C30028-28EF-4A4F-A484-0DD94549DD8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2230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E89E14-81FC-40D7-A54A-EFE30526D119}" type="datetime1">
              <a:rPr lang="en-IN" smtClean="0"/>
              <a:t>21-05-2024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C30028-28EF-4A4F-A484-0DD94549DD85}" type="slidenum">
              <a:rPr lang="en-IN" smtClean="0"/>
              <a:t>‹#›</a:t>
            </a:fld>
            <a:endParaRPr lang="en-IN"/>
          </a:p>
        </p:txBody>
      </p:sp>
    </p:spTree>
    <p:extLst>
      <p:ext uri="{BB962C8B-B14F-4D97-AF65-F5344CB8AC3E}">
        <p14:creationId xmlns:p14="http://schemas.microsoft.com/office/powerpoint/2010/main" val="3052852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556DD1-6222-4057-90BE-0834EF036CBA}" type="datetime1">
              <a:rPr lang="en-IN" smtClean="0"/>
              <a:t>21-05-2024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C30028-28EF-4A4F-A484-0DD94549DD85}" type="slidenum">
              <a:rPr lang="en-IN" smtClean="0"/>
              <a:t>‹#›</a:t>
            </a:fld>
            <a:endParaRPr lang="en-IN"/>
          </a:p>
        </p:txBody>
      </p:sp>
    </p:spTree>
    <p:extLst>
      <p:ext uri="{BB962C8B-B14F-4D97-AF65-F5344CB8AC3E}">
        <p14:creationId xmlns:p14="http://schemas.microsoft.com/office/powerpoint/2010/main" val="2831503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3E1122-C27A-435B-9FFB-9A8CDDA11A5A}" type="datetime1">
              <a:rPr lang="en-IN" smtClean="0"/>
              <a:t>21-05-2024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C30028-28EF-4A4F-A484-0DD94549DD85}" type="slidenum">
              <a:rPr lang="en-IN" smtClean="0"/>
              <a:t>‹#›</a:t>
            </a:fld>
            <a:endParaRPr lang="en-IN"/>
          </a:p>
        </p:txBody>
      </p:sp>
    </p:spTree>
    <p:extLst>
      <p:ext uri="{BB962C8B-B14F-4D97-AF65-F5344CB8AC3E}">
        <p14:creationId xmlns:p14="http://schemas.microsoft.com/office/powerpoint/2010/main" val="2445835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AA577D-C55B-4193-A8CD-8583DF142063}" type="datetime1">
              <a:rPr lang="en-IN" smtClean="0"/>
              <a:t>21-05-2024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C30028-28EF-4A4F-A484-0DD94549DD8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9862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7B0DBA-62F9-4EAE-AF5B-3E80D0252703}" type="datetime1">
              <a:rPr lang="en-IN" smtClean="0"/>
              <a:t>21-05-2024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C30028-28EF-4A4F-A484-0DD94549DD85}" type="slidenum">
              <a:rPr lang="en-IN" smtClean="0"/>
              <a:t>‹#›</a:t>
            </a:fld>
            <a:endParaRPr lang="en-IN"/>
          </a:p>
        </p:txBody>
      </p:sp>
    </p:spTree>
    <p:extLst>
      <p:ext uri="{BB962C8B-B14F-4D97-AF65-F5344CB8AC3E}">
        <p14:creationId xmlns:p14="http://schemas.microsoft.com/office/powerpoint/2010/main" val="597265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D8EDD4-FD8D-457C-98CD-C7F2BD8E2A60}" type="datetime1">
              <a:rPr lang="en-IN" smtClean="0"/>
              <a:t>21-05-2024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C30028-28EF-4A4F-A484-0DD94549DD85}" type="slidenum">
              <a:rPr lang="en-IN" smtClean="0"/>
              <a:t>‹#›</a:t>
            </a:fld>
            <a:endParaRPr lang="en-IN"/>
          </a:p>
        </p:txBody>
      </p:sp>
    </p:spTree>
    <p:extLst>
      <p:ext uri="{BB962C8B-B14F-4D97-AF65-F5344CB8AC3E}">
        <p14:creationId xmlns:p14="http://schemas.microsoft.com/office/powerpoint/2010/main" val="457181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8FE2B9-1305-40F5-B9A6-19C73FBB1893}" type="datetime1">
              <a:rPr lang="en-IN" smtClean="0"/>
              <a:t>21-05-2024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C30028-28EF-4A4F-A484-0DD94549DD85}" type="slidenum">
              <a:rPr lang="en-IN" smtClean="0"/>
              <a:t>‹#›</a:t>
            </a:fld>
            <a:endParaRPr lang="en-IN"/>
          </a:p>
        </p:txBody>
      </p:sp>
    </p:spTree>
    <p:extLst>
      <p:ext uri="{BB962C8B-B14F-4D97-AF65-F5344CB8AC3E}">
        <p14:creationId xmlns:p14="http://schemas.microsoft.com/office/powerpoint/2010/main" val="2877098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A1542FF-85C7-4241-999D-C5FEF1E79506}" type="datetime1">
              <a:rPr lang="en-IN" smtClean="0"/>
              <a:t>21-05-2024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EC30028-28EF-4A4F-A484-0DD94549DD85}" type="slidenum">
              <a:rPr lang="en-IN" smtClean="0"/>
              <a:t>‹#›</a:t>
            </a:fld>
            <a:endParaRPr lang="en-IN"/>
          </a:p>
        </p:txBody>
      </p:sp>
    </p:spTree>
    <p:extLst>
      <p:ext uri="{BB962C8B-B14F-4D97-AF65-F5344CB8AC3E}">
        <p14:creationId xmlns:p14="http://schemas.microsoft.com/office/powerpoint/2010/main" val="2495894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80EBB23-73C8-48C9-B030-A0BD986B8824}" type="datetime1">
              <a:rPr lang="en-IN" smtClean="0"/>
              <a:t>21-05-2024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EC30028-28EF-4A4F-A484-0DD94549DD85}" type="slidenum">
              <a:rPr lang="en-IN" smtClean="0"/>
              <a:t>‹#›</a:t>
            </a:fld>
            <a:endParaRPr lang="en-IN"/>
          </a:p>
        </p:txBody>
      </p:sp>
    </p:spTree>
    <p:extLst>
      <p:ext uri="{BB962C8B-B14F-4D97-AF65-F5344CB8AC3E}">
        <p14:creationId xmlns:p14="http://schemas.microsoft.com/office/powerpoint/2010/main" val="3945477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99E8F5-F9A7-438E-A17D-3D355B6C2EAE}" type="datetime1">
              <a:rPr lang="en-IN" smtClean="0"/>
              <a:t>21-05-2024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C30028-28EF-4A4F-A484-0DD94549DD85}" type="slidenum">
              <a:rPr lang="en-IN" smtClean="0"/>
              <a:t>‹#›</a:t>
            </a:fld>
            <a:endParaRPr lang="en-IN"/>
          </a:p>
        </p:txBody>
      </p:sp>
    </p:spTree>
    <p:extLst>
      <p:ext uri="{BB962C8B-B14F-4D97-AF65-F5344CB8AC3E}">
        <p14:creationId xmlns:p14="http://schemas.microsoft.com/office/powerpoint/2010/main" val="2084318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77FC127-E95A-41B3-AD4C-69147BDD6121}" type="datetime1">
              <a:rPr lang="en-IN" smtClean="0"/>
              <a:t>21-05-2024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EC30028-28EF-4A4F-A484-0DD94549DD85}"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21805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D4B88-AD01-B322-8983-89AC15E4458D}"/>
              </a:ext>
            </a:extLst>
          </p:cNvPr>
          <p:cNvSpPr>
            <a:spLocks noGrp="1"/>
          </p:cNvSpPr>
          <p:nvPr>
            <p:ph type="ctrTitle"/>
          </p:nvPr>
        </p:nvSpPr>
        <p:spPr>
          <a:xfrm>
            <a:off x="1097280" y="1439995"/>
            <a:ext cx="10058400" cy="1414981"/>
          </a:xfrm>
        </p:spPr>
        <p:txBody>
          <a:bodyPr>
            <a:normAutofit/>
          </a:bodyPr>
          <a:lstStyle/>
          <a:p>
            <a:pPr algn="ctr"/>
            <a:r>
              <a:rPr lang="en-GB" sz="4800" b="1" dirty="0">
                <a:solidFill>
                  <a:srgbClr val="002060"/>
                </a:solidFill>
              </a:rPr>
              <a:t>Enhancing Water Quality Monitoring System With Data Science</a:t>
            </a:r>
            <a:endParaRPr lang="en-IN" sz="4800" b="1" dirty="0">
              <a:solidFill>
                <a:srgbClr val="002060"/>
              </a:solidFill>
            </a:endParaRPr>
          </a:p>
        </p:txBody>
      </p:sp>
      <p:sp>
        <p:nvSpPr>
          <p:cNvPr id="4" name="TextBox 3">
            <a:extLst>
              <a:ext uri="{FF2B5EF4-FFF2-40B4-BE49-F238E27FC236}">
                <a16:creationId xmlns:a16="http://schemas.microsoft.com/office/drawing/2014/main" id="{4818ADC6-AAAF-83FD-A77F-23EA5FF0B92A}"/>
              </a:ext>
            </a:extLst>
          </p:cNvPr>
          <p:cNvSpPr txBox="1"/>
          <p:nvPr/>
        </p:nvSpPr>
        <p:spPr>
          <a:xfrm>
            <a:off x="1026160" y="3360821"/>
            <a:ext cx="9946640" cy="1477328"/>
          </a:xfrm>
          <a:prstGeom prst="rect">
            <a:avLst/>
          </a:prstGeom>
          <a:noFill/>
        </p:spPr>
        <p:txBody>
          <a:bodyPr wrap="square" rtlCol="0">
            <a:spAutoFit/>
          </a:bodyPr>
          <a:lstStyle/>
          <a:p>
            <a:pPr algn="ctr">
              <a:lnSpc>
                <a:spcPct val="150000"/>
              </a:lnSpc>
            </a:pPr>
            <a:r>
              <a:rPr lang="en-US" sz="2000" b="1" dirty="0">
                <a:solidFill>
                  <a:srgbClr val="002060"/>
                </a:solidFill>
              </a:rPr>
              <a:t>Group ID : </a:t>
            </a:r>
          </a:p>
          <a:p>
            <a:pPr marL="342900" indent="-342900" algn="ctr">
              <a:lnSpc>
                <a:spcPct val="150000"/>
              </a:lnSpc>
              <a:buFont typeface="+mj-lt"/>
              <a:buAutoNum type="arabicPeriod"/>
            </a:pPr>
            <a:r>
              <a:rPr lang="en-US" sz="2000" dirty="0" smtClean="0">
                <a:solidFill>
                  <a:srgbClr val="002060"/>
                </a:solidFill>
              </a:rPr>
              <a:t>Akash Tiwari – 2022-M-07042000</a:t>
            </a:r>
            <a:endParaRPr lang="en-US" sz="2000" dirty="0">
              <a:solidFill>
                <a:srgbClr val="002060"/>
              </a:solidFill>
            </a:endParaRPr>
          </a:p>
          <a:p>
            <a:pPr marL="342900" indent="-342900" algn="ctr">
              <a:lnSpc>
                <a:spcPct val="150000"/>
              </a:lnSpc>
              <a:buFont typeface="+mj-lt"/>
              <a:buAutoNum type="arabicPeriod"/>
            </a:pPr>
            <a:r>
              <a:rPr lang="en-US" sz="2000" dirty="0" smtClean="0">
                <a:solidFill>
                  <a:srgbClr val="002060"/>
                </a:solidFill>
              </a:rPr>
              <a:t>Rajan Maurya </a:t>
            </a:r>
            <a:r>
              <a:rPr lang="en-US" sz="2000" dirty="0">
                <a:solidFill>
                  <a:srgbClr val="002060"/>
                </a:solidFill>
              </a:rPr>
              <a:t>- </a:t>
            </a:r>
            <a:r>
              <a:rPr lang="en-US" sz="2000" dirty="0" smtClean="0">
                <a:solidFill>
                  <a:srgbClr val="002060"/>
                </a:solidFill>
              </a:rPr>
              <a:t>2022-M-14082002</a:t>
            </a:r>
            <a:endParaRPr lang="en-US" sz="2000" dirty="0">
              <a:solidFill>
                <a:srgbClr val="002060"/>
              </a:solidFill>
            </a:endParaRPr>
          </a:p>
        </p:txBody>
      </p:sp>
      <p:sp>
        <p:nvSpPr>
          <p:cNvPr id="5" name="TextBox 4">
            <a:extLst>
              <a:ext uri="{FF2B5EF4-FFF2-40B4-BE49-F238E27FC236}">
                <a16:creationId xmlns:a16="http://schemas.microsoft.com/office/drawing/2014/main" id="{7003CEAA-6302-39BF-A776-CFE7280B7CDC}"/>
              </a:ext>
            </a:extLst>
          </p:cNvPr>
          <p:cNvSpPr txBox="1"/>
          <p:nvPr/>
        </p:nvSpPr>
        <p:spPr>
          <a:xfrm>
            <a:off x="1209040" y="5349634"/>
            <a:ext cx="9946640" cy="461665"/>
          </a:xfrm>
          <a:prstGeom prst="rect">
            <a:avLst/>
          </a:prstGeom>
          <a:noFill/>
        </p:spPr>
        <p:txBody>
          <a:bodyPr wrap="square" rtlCol="0">
            <a:spAutoFit/>
          </a:bodyPr>
          <a:lstStyle/>
          <a:p>
            <a:pPr algn="ctr"/>
            <a:r>
              <a:rPr lang="en-US" sz="2400" b="1" dirty="0">
                <a:solidFill>
                  <a:srgbClr val="002060"/>
                </a:solidFill>
              </a:rPr>
              <a:t>Guided By</a:t>
            </a:r>
            <a:r>
              <a:rPr lang="en-US" sz="2400" b="1" dirty="0" smtClean="0">
                <a:solidFill>
                  <a:srgbClr val="002060"/>
                </a:solidFill>
              </a:rPr>
              <a:t>: Sandeep Kulkarni </a:t>
            </a:r>
            <a:endParaRPr lang="en-IN" sz="2400" b="1" dirty="0">
              <a:solidFill>
                <a:srgbClr val="002060"/>
              </a:solidFill>
            </a:endParaRPr>
          </a:p>
        </p:txBody>
      </p:sp>
    </p:spTree>
    <p:extLst>
      <p:ext uri="{BB962C8B-B14F-4D97-AF65-F5344CB8AC3E}">
        <p14:creationId xmlns:p14="http://schemas.microsoft.com/office/powerpoint/2010/main" val="799921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AE7EE-C3B1-30EA-E5E0-048916203E44}"/>
              </a:ext>
            </a:extLst>
          </p:cNvPr>
          <p:cNvSpPr>
            <a:spLocks noGrp="1"/>
          </p:cNvSpPr>
          <p:nvPr>
            <p:ph type="title"/>
          </p:nvPr>
        </p:nvSpPr>
        <p:spPr>
          <a:xfrm>
            <a:off x="3770330" y="1729360"/>
            <a:ext cx="10058400" cy="1450757"/>
          </a:xfrm>
        </p:spPr>
        <p:txBody>
          <a:bodyPr>
            <a:normAutofit/>
          </a:bodyPr>
          <a:lstStyle/>
          <a:p>
            <a:r>
              <a:rPr lang="en-IN" sz="7200" dirty="0">
                <a:solidFill>
                  <a:srgbClr val="002060"/>
                </a:solidFill>
              </a:rPr>
              <a:t>Objectives</a:t>
            </a:r>
            <a:endParaRPr lang="en-IN" sz="7200" dirty="0">
              <a:solidFill>
                <a:srgbClr val="002060"/>
              </a:solidFill>
            </a:endParaRPr>
          </a:p>
        </p:txBody>
      </p:sp>
      <p:sp>
        <p:nvSpPr>
          <p:cNvPr id="3" name="Content Placeholder 2">
            <a:extLst>
              <a:ext uri="{FF2B5EF4-FFF2-40B4-BE49-F238E27FC236}">
                <a16:creationId xmlns:a16="http://schemas.microsoft.com/office/drawing/2014/main" id="{B0F3A313-CE47-1D91-EC92-D0434695F704}"/>
              </a:ext>
            </a:extLst>
          </p:cNvPr>
          <p:cNvSpPr>
            <a:spLocks noGrp="1"/>
          </p:cNvSpPr>
          <p:nvPr>
            <p:ph idx="1"/>
          </p:nvPr>
        </p:nvSpPr>
        <p:spPr>
          <a:xfrm>
            <a:off x="3039292" y="3161210"/>
            <a:ext cx="5451566" cy="1305803"/>
          </a:xfrm>
        </p:spPr>
        <p:txBody>
          <a:bodyPr/>
          <a:lstStyle/>
          <a:p>
            <a:pPr lvl="0" algn="ctr"/>
            <a:r>
              <a:rPr lang="en-GB" dirty="0">
                <a:solidFill>
                  <a:srgbClr val="002060"/>
                </a:solidFill>
              </a:rPr>
              <a:t>"By harnessing the power of technology, we strive to not only monitor water quality in real-time but also empower communities to safeguard this precious resource for generations to come."</a:t>
            </a:r>
          </a:p>
          <a:p>
            <a:pPr algn="ctr"/>
            <a:endParaRPr lang="en-IN" dirty="0">
              <a:solidFill>
                <a:srgbClr val="002060"/>
              </a:solidFill>
            </a:endParaRPr>
          </a:p>
        </p:txBody>
      </p:sp>
      <p:sp>
        <p:nvSpPr>
          <p:cNvPr id="4" name="Date Placeholder 3">
            <a:extLst>
              <a:ext uri="{FF2B5EF4-FFF2-40B4-BE49-F238E27FC236}">
                <a16:creationId xmlns:a16="http://schemas.microsoft.com/office/drawing/2014/main" id="{04FE4167-7ACB-314F-930B-5595B54F2B92}"/>
              </a:ext>
            </a:extLst>
          </p:cNvPr>
          <p:cNvSpPr>
            <a:spLocks noGrp="1"/>
          </p:cNvSpPr>
          <p:nvPr>
            <p:ph type="dt" sz="half" idx="10"/>
          </p:nvPr>
        </p:nvSpPr>
        <p:spPr/>
        <p:txBody>
          <a:bodyPr/>
          <a:lstStyle/>
          <a:p>
            <a:fld id="{6F3E1122-C27A-435B-9FFB-9A8CDDA11A5A}" type="datetime1">
              <a:rPr lang="en-IN" smtClean="0"/>
              <a:t>21-05-2024</a:t>
            </a:fld>
            <a:endParaRPr lang="en-IN"/>
          </a:p>
        </p:txBody>
      </p:sp>
      <p:sp>
        <p:nvSpPr>
          <p:cNvPr id="5" name="Slide Number Placeholder 4">
            <a:extLst>
              <a:ext uri="{FF2B5EF4-FFF2-40B4-BE49-F238E27FC236}">
                <a16:creationId xmlns:a16="http://schemas.microsoft.com/office/drawing/2014/main" id="{FD77EDD5-E405-67C6-CA16-581A82BD6C46}"/>
              </a:ext>
            </a:extLst>
          </p:cNvPr>
          <p:cNvSpPr>
            <a:spLocks noGrp="1"/>
          </p:cNvSpPr>
          <p:nvPr>
            <p:ph type="sldNum" sz="quarter" idx="12"/>
          </p:nvPr>
        </p:nvSpPr>
        <p:spPr/>
        <p:txBody>
          <a:bodyPr/>
          <a:lstStyle/>
          <a:p>
            <a:fld id="{CEC30028-28EF-4A4F-A484-0DD94549DD85}" type="slidenum">
              <a:rPr lang="en-IN" smtClean="0"/>
              <a:t>10</a:t>
            </a:fld>
            <a:endParaRPr lang="en-IN"/>
          </a:p>
        </p:txBody>
      </p:sp>
    </p:spTree>
    <p:extLst>
      <p:ext uri="{BB962C8B-B14F-4D97-AF65-F5344CB8AC3E}">
        <p14:creationId xmlns:p14="http://schemas.microsoft.com/office/powerpoint/2010/main" val="31888446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F3E1122-C27A-435B-9FFB-9A8CDDA11A5A}" type="datetime1">
              <a:rPr lang="en-IN" smtClean="0">
                <a:latin typeface="Times New Roman" panose="02020603050405020304" pitchFamily="18" charset="0"/>
                <a:cs typeface="Times New Roman" panose="02020603050405020304" pitchFamily="18" charset="0"/>
              </a:rPr>
              <a:t>21-05-2024</a:t>
            </a:fld>
            <a:endParaRPr lang="en-IN">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CEC30028-28EF-4A4F-A484-0DD94549DD85}" type="slidenum">
              <a:rPr lang="en-IN" smtClean="0">
                <a:latin typeface="Times New Roman" panose="02020603050405020304" pitchFamily="18" charset="0"/>
                <a:cs typeface="Times New Roman" panose="02020603050405020304" pitchFamily="18" charset="0"/>
              </a:rPr>
              <a:t>11</a:t>
            </a:fld>
            <a:endParaRPr lang="en-IN">
              <a:latin typeface="Times New Roman" panose="02020603050405020304" pitchFamily="18" charset="0"/>
              <a:cs typeface="Times New Roman" panose="02020603050405020304" pitchFamily="18" charset="0"/>
            </a:endParaRPr>
          </a:p>
        </p:txBody>
      </p:sp>
      <p:sp>
        <p:nvSpPr>
          <p:cNvPr id="6" name="Google Shape;3221;p40"/>
          <p:cNvSpPr txBox="1"/>
          <p:nvPr/>
        </p:nvSpPr>
        <p:spPr>
          <a:xfrm>
            <a:off x="1928908" y="1126229"/>
            <a:ext cx="2623418" cy="1534935"/>
          </a:xfrm>
          <a:prstGeom prst="rect">
            <a:avLst/>
          </a:prstGeom>
          <a:noFill/>
          <a:ln>
            <a:noFill/>
          </a:ln>
        </p:spPr>
        <p:txBody>
          <a:bodyPr spcFirstLastPara="1" wrap="square" lIns="91425" tIns="91425" rIns="91425" bIns="91425" anchor="ctr" anchorCtr="0">
            <a:noAutofit/>
          </a:bodyPr>
          <a:lstStyle/>
          <a:p>
            <a:pPr lvl="0" algn="ctr"/>
            <a:r>
              <a:rPr lang="en-GB" sz="1600" b="1" dirty="0">
                <a:solidFill>
                  <a:srgbClr val="002060"/>
                </a:solidFill>
                <a:latin typeface="Times New Roman" panose="02020603050405020304" pitchFamily="18" charset="0"/>
                <a:ea typeface="Montserrat Black"/>
                <a:cs typeface="Times New Roman" panose="02020603050405020304" pitchFamily="18" charset="0"/>
                <a:sym typeface="Montserrat Black"/>
              </a:rPr>
              <a:t>Create a user-friendly website interface that enables individuals to conveniently order water for sale or purchase, integrating seamlessly with the IoT-based monitoring system.</a:t>
            </a:r>
          </a:p>
        </p:txBody>
      </p:sp>
      <p:sp>
        <p:nvSpPr>
          <p:cNvPr id="7" name="Google Shape;3226;p40"/>
          <p:cNvSpPr/>
          <p:nvPr/>
        </p:nvSpPr>
        <p:spPr>
          <a:xfrm>
            <a:off x="1236617" y="3316889"/>
            <a:ext cx="9144000" cy="63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rgbClr val="002060"/>
              </a:solidFill>
              <a:latin typeface="Times New Roman" panose="02020603050405020304" pitchFamily="18" charset="0"/>
              <a:cs typeface="Times New Roman" panose="02020603050405020304" pitchFamily="18" charset="0"/>
            </a:endParaRPr>
          </a:p>
        </p:txBody>
      </p:sp>
      <p:grpSp>
        <p:nvGrpSpPr>
          <p:cNvPr id="8" name="Google Shape;3227;p40"/>
          <p:cNvGrpSpPr/>
          <p:nvPr/>
        </p:nvGrpSpPr>
        <p:grpSpPr>
          <a:xfrm>
            <a:off x="3057767" y="3164033"/>
            <a:ext cx="365700" cy="365700"/>
            <a:chOff x="2078550" y="4124325"/>
            <a:chExt cx="365700" cy="365700"/>
          </a:xfrm>
        </p:grpSpPr>
        <p:sp>
          <p:nvSpPr>
            <p:cNvPr id="9" name="Google Shape;3228;p40"/>
            <p:cNvSpPr/>
            <p:nvPr/>
          </p:nvSpPr>
          <p:spPr>
            <a:xfrm>
              <a:off x="2078550" y="4124325"/>
              <a:ext cx="365700" cy="3657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rgbClr val="002060"/>
                </a:solidFill>
                <a:latin typeface="Times New Roman" panose="02020603050405020304" pitchFamily="18" charset="0"/>
                <a:cs typeface="Times New Roman" panose="02020603050405020304" pitchFamily="18" charset="0"/>
              </a:endParaRPr>
            </a:p>
          </p:txBody>
        </p:sp>
        <p:sp>
          <p:nvSpPr>
            <p:cNvPr id="10" name="Google Shape;3229;p40"/>
            <p:cNvSpPr/>
            <p:nvPr/>
          </p:nvSpPr>
          <p:spPr>
            <a:xfrm>
              <a:off x="2169900" y="4215675"/>
              <a:ext cx="183000" cy="183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rgbClr val="002060"/>
                </a:solidFill>
                <a:latin typeface="Times New Roman" panose="02020603050405020304" pitchFamily="18" charset="0"/>
                <a:cs typeface="Times New Roman" panose="02020603050405020304" pitchFamily="18" charset="0"/>
              </a:endParaRPr>
            </a:p>
          </p:txBody>
        </p:sp>
      </p:grpSp>
      <p:grpSp>
        <p:nvGrpSpPr>
          <p:cNvPr id="11" name="Google Shape;3230;p40"/>
          <p:cNvGrpSpPr/>
          <p:nvPr/>
        </p:nvGrpSpPr>
        <p:grpSpPr>
          <a:xfrm>
            <a:off x="5625767" y="3161870"/>
            <a:ext cx="365700" cy="365700"/>
            <a:chOff x="2078550" y="4124325"/>
            <a:chExt cx="365700" cy="365700"/>
          </a:xfrm>
        </p:grpSpPr>
        <p:sp>
          <p:nvSpPr>
            <p:cNvPr id="12" name="Google Shape;3231;p40"/>
            <p:cNvSpPr/>
            <p:nvPr/>
          </p:nvSpPr>
          <p:spPr>
            <a:xfrm>
              <a:off x="2078550" y="4124325"/>
              <a:ext cx="365700" cy="3657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rgbClr val="002060"/>
                </a:solidFill>
                <a:latin typeface="Times New Roman" panose="02020603050405020304" pitchFamily="18" charset="0"/>
                <a:cs typeface="Times New Roman" panose="02020603050405020304" pitchFamily="18" charset="0"/>
              </a:endParaRPr>
            </a:p>
          </p:txBody>
        </p:sp>
        <p:sp>
          <p:nvSpPr>
            <p:cNvPr id="13" name="Google Shape;3232;p40"/>
            <p:cNvSpPr/>
            <p:nvPr/>
          </p:nvSpPr>
          <p:spPr>
            <a:xfrm>
              <a:off x="2169900" y="4215675"/>
              <a:ext cx="183000" cy="183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rgbClr val="002060"/>
                </a:solidFill>
                <a:latin typeface="Times New Roman" panose="02020603050405020304" pitchFamily="18" charset="0"/>
                <a:cs typeface="Times New Roman" panose="02020603050405020304" pitchFamily="18" charset="0"/>
              </a:endParaRPr>
            </a:p>
          </p:txBody>
        </p:sp>
      </p:grpSp>
      <p:grpSp>
        <p:nvGrpSpPr>
          <p:cNvPr id="14" name="Google Shape;3233;p40"/>
          <p:cNvGrpSpPr/>
          <p:nvPr/>
        </p:nvGrpSpPr>
        <p:grpSpPr>
          <a:xfrm>
            <a:off x="8146149" y="3161870"/>
            <a:ext cx="365700" cy="365700"/>
            <a:chOff x="2078550" y="4124325"/>
            <a:chExt cx="365700" cy="365700"/>
          </a:xfrm>
        </p:grpSpPr>
        <p:sp>
          <p:nvSpPr>
            <p:cNvPr id="15" name="Google Shape;3234;p40"/>
            <p:cNvSpPr/>
            <p:nvPr/>
          </p:nvSpPr>
          <p:spPr>
            <a:xfrm>
              <a:off x="2078550" y="4124325"/>
              <a:ext cx="365700" cy="3657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rgbClr val="002060"/>
                </a:solidFill>
                <a:latin typeface="Times New Roman" panose="02020603050405020304" pitchFamily="18" charset="0"/>
                <a:cs typeface="Times New Roman" panose="02020603050405020304" pitchFamily="18" charset="0"/>
              </a:endParaRPr>
            </a:p>
          </p:txBody>
        </p:sp>
        <p:sp>
          <p:nvSpPr>
            <p:cNvPr id="16" name="Google Shape;3235;p40"/>
            <p:cNvSpPr/>
            <p:nvPr/>
          </p:nvSpPr>
          <p:spPr>
            <a:xfrm>
              <a:off x="2169900" y="4215675"/>
              <a:ext cx="183000" cy="183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rgbClr val="002060"/>
                </a:solidFill>
                <a:latin typeface="Times New Roman" panose="02020603050405020304" pitchFamily="18" charset="0"/>
                <a:cs typeface="Times New Roman" panose="02020603050405020304" pitchFamily="18" charset="0"/>
              </a:endParaRPr>
            </a:p>
          </p:txBody>
        </p:sp>
      </p:grpSp>
      <p:sp>
        <p:nvSpPr>
          <p:cNvPr id="17" name="Google Shape;3221;p40"/>
          <p:cNvSpPr txBox="1"/>
          <p:nvPr/>
        </p:nvSpPr>
        <p:spPr>
          <a:xfrm>
            <a:off x="4496908" y="766281"/>
            <a:ext cx="2623418" cy="1710020"/>
          </a:xfrm>
          <a:prstGeom prst="rect">
            <a:avLst/>
          </a:prstGeom>
          <a:noFill/>
          <a:ln>
            <a:noFill/>
          </a:ln>
        </p:spPr>
        <p:txBody>
          <a:bodyPr spcFirstLastPara="1" wrap="square" lIns="91425" tIns="91425" rIns="91425" bIns="91425" anchor="ctr" anchorCtr="0">
            <a:noAutofit/>
          </a:bodyPr>
          <a:lstStyle/>
          <a:p>
            <a:pPr lvl="0" algn="ctr"/>
            <a:r>
              <a:rPr lang="en-GB" sz="1600" b="1" dirty="0">
                <a:solidFill>
                  <a:srgbClr val="002060"/>
                </a:solidFill>
                <a:latin typeface="Times New Roman" panose="02020603050405020304" pitchFamily="18" charset="0"/>
                <a:ea typeface="Montserrat Black"/>
                <a:cs typeface="Times New Roman" panose="02020603050405020304" pitchFamily="18" charset="0"/>
                <a:sym typeface="Montserrat Black"/>
              </a:rPr>
              <a:t>Implement automated visualization techniques to generate insightful and user-friendly representations of water quality data, facilitating easy interpretation and analysis for stakeholders.</a:t>
            </a:r>
          </a:p>
        </p:txBody>
      </p:sp>
      <p:sp>
        <p:nvSpPr>
          <p:cNvPr id="18" name="Google Shape;3221;p40"/>
          <p:cNvSpPr txBox="1"/>
          <p:nvPr/>
        </p:nvSpPr>
        <p:spPr>
          <a:xfrm>
            <a:off x="7108790" y="1126229"/>
            <a:ext cx="2623418" cy="1499016"/>
          </a:xfrm>
          <a:prstGeom prst="rect">
            <a:avLst/>
          </a:prstGeom>
          <a:noFill/>
          <a:ln>
            <a:noFill/>
          </a:ln>
        </p:spPr>
        <p:txBody>
          <a:bodyPr spcFirstLastPara="1" wrap="square" lIns="91425" tIns="91425" rIns="91425" bIns="91425" anchor="ctr" anchorCtr="0">
            <a:noAutofit/>
          </a:bodyPr>
          <a:lstStyle/>
          <a:p>
            <a:pPr lvl="0" algn="ctr"/>
            <a:r>
              <a:rPr lang="en-GB" sz="1600" b="1" dirty="0">
                <a:solidFill>
                  <a:srgbClr val="002060"/>
                </a:solidFill>
                <a:latin typeface="Times New Roman" panose="02020603050405020304" pitchFamily="18" charset="0"/>
                <a:ea typeface="Montserrat Black"/>
                <a:cs typeface="Times New Roman" panose="02020603050405020304" pitchFamily="18" charset="0"/>
                <a:sym typeface="Montserrat Black"/>
              </a:rPr>
              <a:t>Develop a predictive model using machine learning algorithms to identify and classify water samples as "safe" or "unsafe" based on a threshold value of a particular water quality parameter, such as pH, conductivity, etc.</a:t>
            </a:r>
          </a:p>
        </p:txBody>
      </p:sp>
      <p:sp>
        <p:nvSpPr>
          <p:cNvPr id="19" name="Google Shape;3221;p40"/>
          <p:cNvSpPr txBox="1"/>
          <p:nvPr/>
        </p:nvSpPr>
        <p:spPr>
          <a:xfrm>
            <a:off x="1928908" y="4147045"/>
            <a:ext cx="2623418" cy="1245901"/>
          </a:xfrm>
          <a:prstGeom prst="rect">
            <a:avLst/>
          </a:prstGeom>
          <a:noFill/>
          <a:ln>
            <a:noFill/>
          </a:ln>
        </p:spPr>
        <p:txBody>
          <a:bodyPr spcFirstLastPara="1" wrap="square" lIns="91425" tIns="91425" rIns="91425" bIns="91425" anchor="ctr" anchorCtr="0">
            <a:noAutofit/>
          </a:bodyPr>
          <a:lstStyle/>
          <a:p>
            <a:pPr lvl="0" algn="ctr"/>
            <a:r>
              <a:rPr lang="en-GB" sz="1600" b="1" dirty="0">
                <a:solidFill>
                  <a:srgbClr val="002060"/>
                </a:solidFill>
                <a:latin typeface="Times New Roman" panose="02020603050405020304" pitchFamily="18" charset="0"/>
                <a:ea typeface="Montserrat Black"/>
                <a:cs typeface="Times New Roman" panose="02020603050405020304" pitchFamily="18" charset="0"/>
                <a:sym typeface="Montserrat Black"/>
              </a:rPr>
              <a:t>Establish a centralized database system to store and manage the data collected from IoT devices, ensuring reliability, accessibility, and scalability for future analysis and decision-making.</a:t>
            </a:r>
          </a:p>
          <a:p>
            <a:pPr lvl="0" algn="ctr"/>
            <a:endParaRPr lang="en-GB" sz="1600" b="1" dirty="0">
              <a:solidFill>
                <a:srgbClr val="002060"/>
              </a:solidFill>
              <a:latin typeface="Times New Roman" panose="02020603050405020304" pitchFamily="18" charset="0"/>
              <a:ea typeface="Montserrat Black"/>
              <a:cs typeface="Times New Roman" panose="02020603050405020304" pitchFamily="18" charset="0"/>
              <a:sym typeface="Montserrat Black"/>
            </a:endParaRPr>
          </a:p>
        </p:txBody>
      </p:sp>
      <p:sp>
        <p:nvSpPr>
          <p:cNvPr id="20" name="Google Shape;3221;p40"/>
          <p:cNvSpPr txBox="1"/>
          <p:nvPr/>
        </p:nvSpPr>
        <p:spPr>
          <a:xfrm>
            <a:off x="7108790" y="3782826"/>
            <a:ext cx="2623418" cy="1704109"/>
          </a:xfrm>
          <a:prstGeom prst="rect">
            <a:avLst/>
          </a:prstGeom>
          <a:noFill/>
          <a:ln>
            <a:noFill/>
          </a:ln>
        </p:spPr>
        <p:txBody>
          <a:bodyPr spcFirstLastPara="1" wrap="square" lIns="91425" tIns="91425" rIns="91425" bIns="91425" anchor="ctr" anchorCtr="0">
            <a:noAutofit/>
          </a:bodyPr>
          <a:lstStyle/>
          <a:p>
            <a:pPr lvl="0" algn="ctr"/>
            <a:r>
              <a:rPr lang="en-GB" sz="1600" b="1" dirty="0">
                <a:solidFill>
                  <a:srgbClr val="002060"/>
                </a:solidFill>
                <a:latin typeface="Times New Roman" panose="02020603050405020304" pitchFamily="18" charset="0"/>
                <a:ea typeface="Montserrat Black"/>
                <a:cs typeface="Times New Roman" panose="02020603050405020304" pitchFamily="18" charset="0"/>
                <a:sym typeface="Montserrat Black"/>
              </a:rPr>
              <a:t>Document the project's methodologies, findings, and recommendations to contribute to the body of knowledge in IoT-based water quality monitoring and management.</a:t>
            </a:r>
          </a:p>
        </p:txBody>
      </p:sp>
    </p:spTree>
    <p:extLst>
      <p:ext uri="{BB962C8B-B14F-4D97-AF65-F5344CB8AC3E}">
        <p14:creationId xmlns:p14="http://schemas.microsoft.com/office/powerpoint/2010/main" val="39827526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1489166" y="5953599"/>
            <a:ext cx="4043557" cy="365125"/>
          </a:xfrm>
        </p:spPr>
        <p:txBody>
          <a:bodyPr/>
          <a:lstStyle/>
          <a:p>
            <a:fld id="{6F3E1122-C27A-435B-9FFB-9A8CDDA11A5A}" type="datetime1">
              <a:rPr lang="en-IN" sz="2000" smtClean="0">
                <a:latin typeface="Times New Roman" panose="02020603050405020304" pitchFamily="18" charset="0"/>
                <a:cs typeface="Times New Roman" panose="02020603050405020304" pitchFamily="18" charset="0"/>
              </a:rPr>
              <a:t>21-05-2024</a:t>
            </a:fld>
            <a:endParaRPr lang="en-IN" sz="20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10292344" y="5953599"/>
            <a:ext cx="2145900" cy="365125"/>
          </a:xfrm>
        </p:spPr>
        <p:txBody>
          <a:bodyPr/>
          <a:lstStyle/>
          <a:p>
            <a:fld id="{CEC30028-28EF-4A4F-A484-0DD94549DD85}" type="slidenum">
              <a:rPr lang="en-IN" sz="2000" smtClean="0">
                <a:latin typeface="Times New Roman" panose="02020603050405020304" pitchFamily="18" charset="0"/>
                <a:cs typeface="Times New Roman" panose="02020603050405020304" pitchFamily="18" charset="0"/>
              </a:rPr>
              <a:t>12</a:t>
            </a:fld>
            <a:endParaRPr lang="en-IN" sz="2000">
              <a:latin typeface="Times New Roman" panose="02020603050405020304" pitchFamily="18" charset="0"/>
              <a:cs typeface="Times New Roman" panose="02020603050405020304" pitchFamily="18" charset="0"/>
            </a:endParaRPr>
          </a:p>
        </p:txBody>
      </p:sp>
      <p:sp>
        <p:nvSpPr>
          <p:cNvPr id="6" name="Google Shape;3255;p42"/>
          <p:cNvSpPr txBox="1">
            <a:spLocks noGrp="1"/>
          </p:cNvSpPr>
          <p:nvPr>
            <p:ph type="title"/>
          </p:nvPr>
        </p:nvSpPr>
        <p:spPr>
          <a:xfrm>
            <a:off x="270821" y="832108"/>
            <a:ext cx="2232582" cy="70885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smtClean="0">
                <a:solidFill>
                  <a:srgbClr val="002060"/>
                </a:solidFill>
                <a:latin typeface="Times New Roman" panose="02020603050405020304" pitchFamily="18" charset="0"/>
                <a:cs typeface="Times New Roman" panose="02020603050405020304" pitchFamily="18" charset="0"/>
              </a:rPr>
              <a:t>Website</a:t>
            </a:r>
            <a:endParaRPr sz="4400" b="0" dirty="0">
              <a:solidFill>
                <a:srgbClr val="002060"/>
              </a:solidFill>
              <a:latin typeface="Times New Roman" panose="02020603050405020304" pitchFamily="18" charset="0"/>
              <a:cs typeface="Times New Roman" panose="02020603050405020304" pitchFamily="18" charset="0"/>
              <a:sym typeface="Montserrat Black"/>
            </a:endParaRPr>
          </a:p>
        </p:txBody>
      </p:sp>
      <p:sp>
        <p:nvSpPr>
          <p:cNvPr id="7" name="Google Shape;3244;p41"/>
          <p:cNvSpPr txBox="1">
            <a:spLocks/>
          </p:cNvSpPr>
          <p:nvPr/>
        </p:nvSpPr>
        <p:spPr>
          <a:xfrm>
            <a:off x="515880" y="1325947"/>
            <a:ext cx="8249179" cy="981223"/>
          </a:xfrm>
          <a:prstGeom prst="rect">
            <a:avLst/>
          </a:prstGeom>
        </p:spPr>
        <p:txBody>
          <a:bodyPr spcFirstLastPara="1" vert="horz" wrap="square" lIns="91425" tIns="91425" rIns="91425" bIns="91425" rtlCol="0" anchor="ctr"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en-GB" sz="1600" dirty="0" smtClean="0">
                <a:solidFill>
                  <a:srgbClr val="002060"/>
                </a:solidFill>
                <a:latin typeface="Times New Roman" panose="02020603050405020304" pitchFamily="18" charset="0"/>
                <a:cs typeface="Times New Roman" panose="02020603050405020304" pitchFamily="18" charset="0"/>
              </a:rPr>
              <a:t>Designing the website for water quality monitoring involves several key considerations to ensure user-friendliness and functionality. Here's an overview of the design process:</a:t>
            </a:r>
            <a:endParaRPr lang="en-GB" sz="1600" dirty="0">
              <a:solidFill>
                <a:srgbClr val="002060"/>
              </a:solidFill>
              <a:latin typeface="Times New Roman" panose="02020603050405020304" pitchFamily="18" charset="0"/>
              <a:cs typeface="Times New Roman" panose="02020603050405020304" pitchFamily="18" charset="0"/>
            </a:endParaRPr>
          </a:p>
        </p:txBody>
      </p:sp>
      <p:sp>
        <p:nvSpPr>
          <p:cNvPr id="8" name="Google Shape;3245;p41"/>
          <p:cNvSpPr txBox="1">
            <a:spLocks/>
          </p:cNvSpPr>
          <p:nvPr/>
        </p:nvSpPr>
        <p:spPr>
          <a:xfrm>
            <a:off x="427340" y="2128656"/>
            <a:ext cx="5722363" cy="2882824"/>
          </a:xfrm>
          <a:prstGeom prst="rect">
            <a:avLst/>
          </a:prstGeom>
        </p:spPr>
        <p:txBody>
          <a:bodyPr spcFirstLastPara="1" wrap="square" lIns="91425" tIns="91425" rIns="91425" bIns="91425" anchor="ctr"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71450" indent="-171450" algn="just">
              <a:buFont typeface="Arial" panose="020B0604020202020204" pitchFamily="34" charset="0"/>
              <a:buChar char="•"/>
            </a:pPr>
            <a:r>
              <a:rPr lang="en-GB" sz="1800" dirty="0" smtClean="0">
                <a:solidFill>
                  <a:srgbClr val="002060"/>
                </a:solidFill>
                <a:latin typeface="Times New Roman" panose="02020603050405020304" pitchFamily="18" charset="0"/>
                <a:cs typeface="Times New Roman" panose="02020603050405020304" pitchFamily="18" charset="0"/>
              </a:rPr>
              <a:t>User-Centric Design: The website's design prioritizes user experience, featuring intuitive navigation and a clear layout to ensure easy access to essential water quality information and enhance user engagement.</a:t>
            </a:r>
          </a:p>
          <a:p>
            <a:pPr marL="171450" indent="-171450" algn="just">
              <a:buFont typeface="Arial" panose="020B0604020202020204" pitchFamily="34" charset="0"/>
              <a:buChar char="•"/>
            </a:pPr>
            <a:r>
              <a:rPr lang="en-GB" sz="1800" dirty="0" smtClean="0">
                <a:solidFill>
                  <a:srgbClr val="002060"/>
                </a:solidFill>
                <a:latin typeface="Times New Roman" panose="02020603050405020304" pitchFamily="18" charset="0"/>
                <a:cs typeface="Times New Roman" panose="02020603050405020304" pitchFamily="18" charset="0"/>
              </a:rPr>
              <a:t>Prediction Feature: Leveraging advanced machine learning algorithms, the website offers insightful predictions regarding water drinkability based on input parameters, empowering users with valuable foresight into potential water quality issues.</a:t>
            </a:r>
            <a:endParaRPr lang="en-GB" sz="1800" dirty="0">
              <a:solidFill>
                <a:srgbClr val="002060"/>
              </a:solidFill>
              <a:latin typeface="Times New Roman" panose="02020603050405020304" pitchFamily="18" charset="0"/>
              <a:cs typeface="Times New Roman" panose="02020603050405020304" pitchFamily="18" charset="0"/>
            </a:endParaRPr>
          </a:p>
        </p:txBody>
      </p:sp>
      <p:sp>
        <p:nvSpPr>
          <p:cNvPr id="9" name="Google Shape;3245;p41"/>
          <p:cNvSpPr txBox="1">
            <a:spLocks/>
          </p:cNvSpPr>
          <p:nvPr/>
        </p:nvSpPr>
        <p:spPr>
          <a:xfrm>
            <a:off x="6685163" y="2461457"/>
            <a:ext cx="4996091" cy="2882824"/>
          </a:xfrm>
          <a:prstGeom prst="rect">
            <a:avLst/>
          </a:prstGeom>
        </p:spPr>
        <p:txBody>
          <a:bodyPr spcFirstLastPara="1" wrap="square" lIns="91425" tIns="91425" rIns="91425" bIns="91425" anchor="ctr"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71450" indent="-171450" algn="just">
              <a:buFont typeface="Arial" panose="020B0604020202020204" pitchFamily="34" charset="0"/>
              <a:buChar char="•"/>
            </a:pPr>
            <a:r>
              <a:rPr lang="en-GB" sz="1800" dirty="0" smtClean="0">
                <a:solidFill>
                  <a:srgbClr val="002060"/>
                </a:solidFill>
                <a:latin typeface="Times New Roman" panose="02020603050405020304" pitchFamily="18" charset="0"/>
                <a:cs typeface="Times New Roman" panose="02020603050405020304" pitchFamily="18" charset="0"/>
              </a:rPr>
              <a:t>Comprehensive Reporting: Through automated reporting functionality, the website generates detailed reports on water quality trends, enabling users to monitor changes over time and make informed decisions regarding water consumption and management strategies.</a:t>
            </a:r>
          </a:p>
          <a:p>
            <a:pPr marL="171450" indent="-171450" algn="just">
              <a:buFont typeface="Arial" panose="020B0604020202020204" pitchFamily="34" charset="0"/>
              <a:buChar char="•"/>
            </a:pPr>
            <a:r>
              <a:rPr lang="en-GB" sz="1800" dirty="0" smtClean="0">
                <a:solidFill>
                  <a:srgbClr val="002060"/>
                </a:solidFill>
                <a:latin typeface="Times New Roman" panose="02020603050405020304" pitchFamily="18" charset="0"/>
                <a:cs typeface="Times New Roman" panose="02020603050405020304" pitchFamily="18" charset="0"/>
              </a:rPr>
              <a:t>Accessibility and Compatibility: Designed with accessibility in mind, the website ensures seamless user experience across various devices and platforms, enhancing accessibility and usability for all users, regardless of their preferred device or browsing environment.</a:t>
            </a:r>
            <a:endParaRPr lang="en-GB" sz="1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40302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AE7EE-C3B1-30EA-E5E0-048916203E44}"/>
              </a:ext>
            </a:extLst>
          </p:cNvPr>
          <p:cNvSpPr>
            <a:spLocks noGrp="1"/>
          </p:cNvSpPr>
          <p:nvPr>
            <p:ph type="title"/>
          </p:nvPr>
        </p:nvSpPr>
        <p:spPr>
          <a:xfrm>
            <a:off x="4456130" y="1770181"/>
            <a:ext cx="10058400" cy="1450757"/>
          </a:xfrm>
        </p:spPr>
        <p:txBody>
          <a:bodyPr>
            <a:normAutofit/>
          </a:bodyPr>
          <a:lstStyle/>
          <a:p>
            <a:r>
              <a:rPr lang="en-IN" sz="7200" dirty="0">
                <a:solidFill>
                  <a:srgbClr val="002060"/>
                </a:solidFill>
              </a:rPr>
              <a:t>Design</a:t>
            </a:r>
            <a:endParaRPr lang="en-IN" sz="7200" dirty="0">
              <a:solidFill>
                <a:srgbClr val="002060"/>
              </a:solidFill>
            </a:endParaRPr>
          </a:p>
        </p:txBody>
      </p:sp>
      <p:sp>
        <p:nvSpPr>
          <p:cNvPr id="3" name="Content Placeholder 2">
            <a:extLst>
              <a:ext uri="{FF2B5EF4-FFF2-40B4-BE49-F238E27FC236}">
                <a16:creationId xmlns:a16="http://schemas.microsoft.com/office/drawing/2014/main" id="{B0F3A313-CE47-1D91-EC92-D0434695F704}"/>
              </a:ext>
            </a:extLst>
          </p:cNvPr>
          <p:cNvSpPr>
            <a:spLocks noGrp="1"/>
          </p:cNvSpPr>
          <p:nvPr>
            <p:ph idx="1"/>
          </p:nvPr>
        </p:nvSpPr>
        <p:spPr>
          <a:xfrm>
            <a:off x="3039292" y="3161210"/>
            <a:ext cx="5451566" cy="1305803"/>
          </a:xfrm>
        </p:spPr>
        <p:txBody>
          <a:bodyPr/>
          <a:lstStyle/>
          <a:p>
            <a:pPr marL="0" lvl="0" indent="0" algn="ctr"/>
            <a:r>
              <a:rPr lang="en-GB" dirty="0">
                <a:solidFill>
                  <a:srgbClr val="002060"/>
                </a:solidFill>
              </a:rPr>
              <a:t>"Design is the blueprint of functionality, shaping every drop of innovation in water monitoring systems."</a:t>
            </a:r>
            <a:endParaRPr lang="en-GB" dirty="0">
              <a:solidFill>
                <a:srgbClr val="002060"/>
              </a:solidFill>
            </a:endParaRPr>
          </a:p>
        </p:txBody>
      </p:sp>
      <p:sp>
        <p:nvSpPr>
          <p:cNvPr id="4" name="Date Placeholder 3">
            <a:extLst>
              <a:ext uri="{FF2B5EF4-FFF2-40B4-BE49-F238E27FC236}">
                <a16:creationId xmlns:a16="http://schemas.microsoft.com/office/drawing/2014/main" id="{04FE4167-7ACB-314F-930B-5595B54F2B92}"/>
              </a:ext>
            </a:extLst>
          </p:cNvPr>
          <p:cNvSpPr>
            <a:spLocks noGrp="1"/>
          </p:cNvSpPr>
          <p:nvPr>
            <p:ph type="dt" sz="half" idx="10"/>
          </p:nvPr>
        </p:nvSpPr>
        <p:spPr/>
        <p:txBody>
          <a:bodyPr/>
          <a:lstStyle/>
          <a:p>
            <a:fld id="{6F3E1122-C27A-435B-9FFB-9A8CDDA11A5A}" type="datetime1">
              <a:rPr lang="en-IN" smtClean="0"/>
              <a:t>21-05-2024</a:t>
            </a:fld>
            <a:endParaRPr lang="en-IN"/>
          </a:p>
        </p:txBody>
      </p:sp>
      <p:sp>
        <p:nvSpPr>
          <p:cNvPr id="5" name="Slide Number Placeholder 4">
            <a:extLst>
              <a:ext uri="{FF2B5EF4-FFF2-40B4-BE49-F238E27FC236}">
                <a16:creationId xmlns:a16="http://schemas.microsoft.com/office/drawing/2014/main" id="{FD77EDD5-E405-67C6-CA16-581A82BD6C46}"/>
              </a:ext>
            </a:extLst>
          </p:cNvPr>
          <p:cNvSpPr>
            <a:spLocks noGrp="1"/>
          </p:cNvSpPr>
          <p:nvPr>
            <p:ph type="sldNum" sz="quarter" idx="12"/>
          </p:nvPr>
        </p:nvSpPr>
        <p:spPr/>
        <p:txBody>
          <a:bodyPr/>
          <a:lstStyle/>
          <a:p>
            <a:fld id="{CEC30028-28EF-4A4F-A484-0DD94549DD85}" type="slidenum">
              <a:rPr lang="en-IN" smtClean="0"/>
              <a:t>13</a:t>
            </a:fld>
            <a:endParaRPr lang="en-IN"/>
          </a:p>
        </p:txBody>
      </p:sp>
    </p:spTree>
    <p:extLst>
      <p:ext uri="{BB962C8B-B14F-4D97-AF65-F5344CB8AC3E}">
        <p14:creationId xmlns:p14="http://schemas.microsoft.com/office/powerpoint/2010/main" val="10697822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4FE4167-7ACB-314F-930B-5595B54F2B92}"/>
              </a:ext>
            </a:extLst>
          </p:cNvPr>
          <p:cNvSpPr>
            <a:spLocks noGrp="1"/>
          </p:cNvSpPr>
          <p:nvPr>
            <p:ph type="dt" sz="half" idx="10"/>
          </p:nvPr>
        </p:nvSpPr>
        <p:spPr/>
        <p:txBody>
          <a:bodyPr/>
          <a:lstStyle/>
          <a:p>
            <a:fld id="{6F3E1122-C27A-435B-9FFB-9A8CDDA11A5A}" type="datetime1">
              <a:rPr lang="en-IN" smtClean="0"/>
              <a:t>21-05-2024</a:t>
            </a:fld>
            <a:endParaRPr lang="en-IN"/>
          </a:p>
        </p:txBody>
      </p:sp>
      <p:sp>
        <p:nvSpPr>
          <p:cNvPr id="5" name="Slide Number Placeholder 4">
            <a:extLst>
              <a:ext uri="{FF2B5EF4-FFF2-40B4-BE49-F238E27FC236}">
                <a16:creationId xmlns:a16="http://schemas.microsoft.com/office/drawing/2014/main" id="{FD77EDD5-E405-67C6-CA16-581A82BD6C46}"/>
              </a:ext>
            </a:extLst>
          </p:cNvPr>
          <p:cNvSpPr>
            <a:spLocks noGrp="1"/>
          </p:cNvSpPr>
          <p:nvPr>
            <p:ph type="sldNum" sz="quarter" idx="12"/>
          </p:nvPr>
        </p:nvSpPr>
        <p:spPr/>
        <p:txBody>
          <a:bodyPr/>
          <a:lstStyle/>
          <a:p>
            <a:fld id="{CEC30028-28EF-4A4F-A484-0DD94549DD85}" type="slidenum">
              <a:rPr lang="en-IN" smtClean="0"/>
              <a:t>14</a:t>
            </a:fld>
            <a:endParaRPr lang="en-IN"/>
          </a:p>
        </p:txBody>
      </p:sp>
      <p:sp>
        <p:nvSpPr>
          <p:cNvPr id="8" name="Google Shape;3601;p55"/>
          <p:cNvSpPr txBox="1">
            <a:spLocks noGrp="1"/>
          </p:cNvSpPr>
          <p:nvPr>
            <p:ph type="title"/>
          </p:nvPr>
        </p:nvSpPr>
        <p:spPr>
          <a:xfrm>
            <a:off x="1960606" y="2819167"/>
            <a:ext cx="3923260" cy="534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solidFill>
                  <a:srgbClr val="002060"/>
                </a:solidFill>
              </a:rPr>
              <a:t>Website User Interface</a:t>
            </a:r>
            <a:endParaRPr dirty="0">
              <a:solidFill>
                <a:srgbClr val="002060"/>
              </a:solidFill>
            </a:endParaRPr>
          </a:p>
        </p:txBody>
      </p:sp>
      <p:grpSp>
        <p:nvGrpSpPr>
          <p:cNvPr id="9" name="Google Shape;3603;p55"/>
          <p:cNvGrpSpPr/>
          <p:nvPr/>
        </p:nvGrpSpPr>
        <p:grpSpPr>
          <a:xfrm>
            <a:off x="5992820" y="2063104"/>
            <a:ext cx="3492864" cy="2691413"/>
            <a:chOff x="975041" y="1619571"/>
            <a:chExt cx="3492864" cy="2691413"/>
          </a:xfrm>
          <a:solidFill>
            <a:srgbClr val="002060"/>
          </a:solidFill>
        </p:grpSpPr>
        <p:grpSp>
          <p:nvGrpSpPr>
            <p:cNvPr id="10" name="Google Shape;3604;p55"/>
            <p:cNvGrpSpPr/>
            <p:nvPr/>
          </p:nvGrpSpPr>
          <p:grpSpPr>
            <a:xfrm>
              <a:off x="975041" y="1619571"/>
              <a:ext cx="3492864" cy="2691413"/>
              <a:chOff x="822641" y="1648146"/>
              <a:chExt cx="3492864" cy="2691413"/>
            </a:xfrm>
            <a:grpFill/>
          </p:grpSpPr>
          <p:sp>
            <p:nvSpPr>
              <p:cNvPr id="12" name="Google Shape;3605;p55"/>
              <p:cNvSpPr/>
              <p:nvPr/>
            </p:nvSpPr>
            <p:spPr>
              <a:xfrm>
                <a:off x="2038232" y="3906922"/>
                <a:ext cx="1061612" cy="432637"/>
              </a:xfrm>
              <a:custGeom>
                <a:avLst/>
                <a:gdLst/>
                <a:ahLst/>
                <a:cxnLst/>
                <a:rect l="l" t="t" r="r" b="b"/>
                <a:pathLst>
                  <a:path w="15037" h="6128" extrusionOk="0">
                    <a:moveTo>
                      <a:pt x="2443" y="1"/>
                    </a:moveTo>
                    <a:lnTo>
                      <a:pt x="2222" y="2875"/>
                    </a:lnTo>
                    <a:cubicBezTo>
                      <a:pt x="2222" y="2875"/>
                      <a:pt x="2339" y="3398"/>
                      <a:pt x="1529" y="4116"/>
                    </a:cubicBezTo>
                    <a:cubicBezTo>
                      <a:pt x="732" y="4835"/>
                      <a:pt x="92" y="5500"/>
                      <a:pt x="92" y="5500"/>
                    </a:cubicBezTo>
                    <a:cubicBezTo>
                      <a:pt x="92" y="5500"/>
                      <a:pt x="1" y="5657"/>
                      <a:pt x="1" y="5892"/>
                    </a:cubicBezTo>
                    <a:cubicBezTo>
                      <a:pt x="1" y="6115"/>
                      <a:pt x="131" y="6127"/>
                      <a:pt x="693" y="6127"/>
                    </a:cubicBezTo>
                    <a:lnTo>
                      <a:pt x="14345" y="6127"/>
                    </a:lnTo>
                    <a:cubicBezTo>
                      <a:pt x="14906" y="6127"/>
                      <a:pt x="15037" y="6115"/>
                      <a:pt x="15037" y="5892"/>
                    </a:cubicBezTo>
                    <a:cubicBezTo>
                      <a:pt x="15037" y="5657"/>
                      <a:pt x="14946" y="5500"/>
                      <a:pt x="14946" y="5500"/>
                    </a:cubicBezTo>
                    <a:cubicBezTo>
                      <a:pt x="14946" y="5500"/>
                      <a:pt x="14305" y="4835"/>
                      <a:pt x="13495" y="4116"/>
                    </a:cubicBezTo>
                    <a:cubicBezTo>
                      <a:pt x="12699" y="3398"/>
                      <a:pt x="12804" y="2875"/>
                      <a:pt x="12804" y="2875"/>
                    </a:cubicBezTo>
                    <a:lnTo>
                      <a:pt x="1259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2060"/>
                  </a:solidFill>
                </a:endParaRPr>
              </a:p>
            </p:txBody>
          </p:sp>
          <p:sp>
            <p:nvSpPr>
              <p:cNvPr id="13" name="Google Shape;3606;p55"/>
              <p:cNvSpPr/>
              <p:nvPr/>
            </p:nvSpPr>
            <p:spPr>
              <a:xfrm>
                <a:off x="822641" y="1648146"/>
                <a:ext cx="3492864" cy="2297606"/>
              </a:xfrm>
              <a:custGeom>
                <a:avLst/>
                <a:gdLst/>
                <a:ahLst/>
                <a:cxnLst/>
                <a:rect l="l" t="t" r="r" b="b"/>
                <a:pathLst>
                  <a:path w="49474" h="32544" extrusionOk="0">
                    <a:moveTo>
                      <a:pt x="2509" y="0"/>
                    </a:moveTo>
                    <a:cubicBezTo>
                      <a:pt x="1124" y="0"/>
                      <a:pt x="0" y="1124"/>
                      <a:pt x="0" y="2509"/>
                    </a:cubicBezTo>
                    <a:lnTo>
                      <a:pt x="0" y="30035"/>
                    </a:lnTo>
                    <a:cubicBezTo>
                      <a:pt x="0" y="31420"/>
                      <a:pt x="1124" y="32544"/>
                      <a:pt x="2509" y="32544"/>
                    </a:cubicBezTo>
                    <a:lnTo>
                      <a:pt x="46965" y="32544"/>
                    </a:lnTo>
                    <a:cubicBezTo>
                      <a:pt x="48350" y="32544"/>
                      <a:pt x="49474" y="31420"/>
                      <a:pt x="49474" y="30035"/>
                    </a:cubicBezTo>
                    <a:lnTo>
                      <a:pt x="49474" y="2509"/>
                    </a:lnTo>
                    <a:cubicBezTo>
                      <a:pt x="49474" y="1124"/>
                      <a:pt x="48350" y="0"/>
                      <a:pt x="469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2060"/>
                  </a:solidFill>
                </a:endParaRPr>
              </a:p>
            </p:txBody>
          </p:sp>
          <p:sp>
            <p:nvSpPr>
              <p:cNvPr id="14" name="Google Shape;3607;p55"/>
              <p:cNvSpPr/>
              <p:nvPr/>
            </p:nvSpPr>
            <p:spPr>
              <a:xfrm>
                <a:off x="822641" y="1648146"/>
                <a:ext cx="3492864" cy="2067027"/>
              </a:xfrm>
              <a:custGeom>
                <a:avLst/>
                <a:gdLst/>
                <a:ahLst/>
                <a:cxnLst/>
                <a:rect l="l" t="t" r="r" b="b"/>
                <a:pathLst>
                  <a:path w="49474" h="29278" extrusionOk="0">
                    <a:moveTo>
                      <a:pt x="2509" y="0"/>
                    </a:moveTo>
                    <a:cubicBezTo>
                      <a:pt x="1124" y="0"/>
                      <a:pt x="0" y="1124"/>
                      <a:pt x="0" y="2509"/>
                    </a:cubicBezTo>
                    <a:lnTo>
                      <a:pt x="0" y="29278"/>
                    </a:lnTo>
                    <a:lnTo>
                      <a:pt x="49474" y="29278"/>
                    </a:lnTo>
                    <a:lnTo>
                      <a:pt x="49474" y="2509"/>
                    </a:lnTo>
                    <a:cubicBezTo>
                      <a:pt x="49474" y="1124"/>
                      <a:pt x="48350" y="0"/>
                      <a:pt x="469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2060"/>
                  </a:solidFill>
                </a:endParaRPr>
              </a:p>
            </p:txBody>
          </p:sp>
        </p:grpSp>
        <p:sp>
          <p:nvSpPr>
            <p:cNvPr id="11" name="Google Shape;3608;p55"/>
            <p:cNvSpPr/>
            <p:nvPr/>
          </p:nvSpPr>
          <p:spPr>
            <a:xfrm>
              <a:off x="2608796" y="3709057"/>
              <a:ext cx="169933" cy="170781"/>
            </a:xfrm>
            <a:custGeom>
              <a:avLst/>
              <a:gdLst/>
              <a:ahLst/>
              <a:cxnLst/>
              <a:rect l="l" t="t" r="r" b="b"/>
              <a:pathLst>
                <a:path w="3005" h="3020" extrusionOk="0">
                  <a:moveTo>
                    <a:pt x="1503" y="1"/>
                  </a:moveTo>
                  <a:cubicBezTo>
                    <a:pt x="667" y="1"/>
                    <a:pt x="0" y="680"/>
                    <a:pt x="0" y="1504"/>
                  </a:cubicBezTo>
                  <a:cubicBezTo>
                    <a:pt x="0" y="2340"/>
                    <a:pt x="667" y="3019"/>
                    <a:pt x="1503" y="3019"/>
                  </a:cubicBezTo>
                  <a:cubicBezTo>
                    <a:pt x="2326" y="3019"/>
                    <a:pt x="3005" y="2340"/>
                    <a:pt x="3005" y="1504"/>
                  </a:cubicBezTo>
                  <a:cubicBezTo>
                    <a:pt x="3005" y="680"/>
                    <a:pt x="2326" y="1"/>
                    <a:pt x="150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2060"/>
                </a:solidFill>
              </a:endParaRPr>
            </a:p>
          </p:txBody>
        </p:sp>
      </p:grpSp>
      <p:pic>
        <p:nvPicPr>
          <p:cNvPr id="15" name="Picture 14"/>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993713" y="2313268"/>
            <a:ext cx="3491971" cy="1614805"/>
          </a:xfrm>
          <a:prstGeom prst="rect">
            <a:avLst/>
          </a:prstGeom>
        </p:spPr>
      </p:pic>
    </p:spTree>
    <p:extLst>
      <p:ext uri="{BB962C8B-B14F-4D97-AF65-F5344CB8AC3E}">
        <p14:creationId xmlns:p14="http://schemas.microsoft.com/office/powerpoint/2010/main" val="13334820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4FE4167-7ACB-314F-930B-5595B54F2B92}"/>
              </a:ext>
            </a:extLst>
          </p:cNvPr>
          <p:cNvSpPr>
            <a:spLocks noGrp="1"/>
          </p:cNvSpPr>
          <p:nvPr>
            <p:ph type="dt" sz="half" idx="10"/>
          </p:nvPr>
        </p:nvSpPr>
        <p:spPr/>
        <p:txBody>
          <a:bodyPr/>
          <a:lstStyle/>
          <a:p>
            <a:fld id="{6F3E1122-C27A-435B-9FFB-9A8CDDA11A5A}" type="datetime1">
              <a:rPr lang="en-IN" smtClean="0">
                <a:latin typeface="Times New Roman" panose="02020603050405020304" pitchFamily="18" charset="0"/>
                <a:cs typeface="Times New Roman" panose="02020603050405020304" pitchFamily="18" charset="0"/>
              </a:rPr>
              <a:t>21-05-2024</a:t>
            </a:fld>
            <a:endParaRPr lang="en-IN">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D77EDD5-E405-67C6-CA16-581A82BD6C46}"/>
              </a:ext>
            </a:extLst>
          </p:cNvPr>
          <p:cNvSpPr>
            <a:spLocks noGrp="1"/>
          </p:cNvSpPr>
          <p:nvPr>
            <p:ph type="sldNum" sz="quarter" idx="12"/>
          </p:nvPr>
        </p:nvSpPr>
        <p:spPr/>
        <p:txBody>
          <a:bodyPr/>
          <a:lstStyle/>
          <a:p>
            <a:fld id="{CEC30028-28EF-4A4F-A484-0DD94549DD85}" type="slidenum">
              <a:rPr lang="en-IN" smtClean="0">
                <a:latin typeface="Times New Roman" panose="02020603050405020304" pitchFamily="18" charset="0"/>
                <a:cs typeface="Times New Roman" panose="02020603050405020304" pitchFamily="18" charset="0"/>
              </a:rPr>
              <a:t>15</a:t>
            </a:fld>
            <a:endParaRPr lang="en-IN">
              <a:latin typeface="Times New Roman" panose="02020603050405020304" pitchFamily="18" charset="0"/>
              <a:cs typeface="Times New Roman" panose="02020603050405020304" pitchFamily="18" charset="0"/>
            </a:endParaRPr>
          </a:p>
        </p:txBody>
      </p:sp>
      <p:sp>
        <p:nvSpPr>
          <p:cNvPr id="16" name="Google Shape;3601;p55"/>
          <p:cNvSpPr txBox="1">
            <a:spLocks/>
          </p:cNvSpPr>
          <p:nvPr/>
        </p:nvSpPr>
        <p:spPr>
          <a:xfrm>
            <a:off x="2640017" y="4758880"/>
            <a:ext cx="2774672" cy="534000"/>
          </a:xfrm>
          <a:prstGeom prst="rect">
            <a:avLst/>
          </a:prstGeom>
        </p:spPr>
        <p:txBody>
          <a:bodyPr spcFirstLastPara="1" vert="horz" wrap="square" lIns="91425" tIns="91425" rIns="91425" bIns="91425" rtlCol="0" anchor="ctr" anchorCtr="0">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Bef>
                <a:spcPts val="0"/>
              </a:spcBef>
            </a:pPr>
            <a:r>
              <a:rPr lang="en-IN" sz="1800" dirty="0" smtClean="0">
                <a:solidFill>
                  <a:srgbClr val="002060"/>
                </a:solidFill>
                <a:latin typeface="Times New Roman" panose="02020603050405020304" pitchFamily="18" charset="0"/>
                <a:cs typeface="Times New Roman" panose="02020603050405020304" pitchFamily="18" charset="0"/>
              </a:rPr>
              <a:t>Water Quality Prediction</a:t>
            </a:r>
            <a:endParaRPr lang="en-IN" sz="1800" dirty="0">
              <a:solidFill>
                <a:srgbClr val="002060"/>
              </a:solidFill>
              <a:latin typeface="Times New Roman" panose="02020603050405020304" pitchFamily="18" charset="0"/>
              <a:cs typeface="Times New Roman" panose="02020603050405020304" pitchFamily="18" charset="0"/>
            </a:endParaRPr>
          </a:p>
        </p:txBody>
      </p:sp>
      <p:sp>
        <p:nvSpPr>
          <p:cNvPr id="17" name="Google Shape;3601;p55"/>
          <p:cNvSpPr txBox="1">
            <a:spLocks/>
          </p:cNvSpPr>
          <p:nvPr/>
        </p:nvSpPr>
        <p:spPr>
          <a:xfrm>
            <a:off x="6899722" y="4758880"/>
            <a:ext cx="2774672" cy="53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500"/>
              <a:buFont typeface="Montserrat Black"/>
              <a:buNone/>
              <a:defRPr sz="2500" b="0" i="0" u="none" strike="noStrike" cap="none">
                <a:solidFill>
                  <a:schemeClr val="dk1"/>
                </a:solidFill>
                <a:latin typeface="Montserrat Black"/>
                <a:ea typeface="Montserrat Black"/>
                <a:cs typeface="Montserrat Black"/>
                <a:sym typeface="Montserrat Black"/>
              </a:defRPr>
            </a:lvl1pPr>
            <a:lvl2pPr marR="0" lvl="1" algn="ctr"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9pPr>
          </a:lstStyle>
          <a:p>
            <a:pPr algn="ctr"/>
            <a:r>
              <a:rPr lang="en-IN" sz="1800" dirty="0" smtClean="0">
                <a:solidFill>
                  <a:srgbClr val="002060"/>
                </a:solidFill>
                <a:latin typeface="Times New Roman" panose="02020603050405020304" pitchFamily="18" charset="0"/>
                <a:cs typeface="Times New Roman" panose="02020603050405020304" pitchFamily="18" charset="0"/>
              </a:rPr>
              <a:t>Automated Data Report</a:t>
            </a:r>
            <a:endParaRPr lang="en-IN" sz="1800" dirty="0">
              <a:solidFill>
                <a:srgbClr val="002060"/>
              </a:solidFill>
              <a:latin typeface="Times New Roman" panose="02020603050405020304" pitchFamily="18" charset="0"/>
              <a:cs typeface="Times New Roman" panose="02020603050405020304" pitchFamily="18" charset="0"/>
            </a:endParaRPr>
          </a:p>
        </p:txBody>
      </p:sp>
      <p:pic>
        <p:nvPicPr>
          <p:cNvPr id="18" name="Picture 17"/>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589187" y="1795044"/>
            <a:ext cx="3346790" cy="2527779"/>
          </a:xfrm>
          <a:prstGeom prst="rect">
            <a:avLst/>
          </a:prstGeom>
          <a:ln>
            <a:noFill/>
          </a:ln>
          <a:effectLst>
            <a:outerShdw blurRad="292100" dist="139700" dir="2700000" algn="tl" rotWithShape="0">
              <a:srgbClr val="333333">
                <a:alpha val="65000"/>
              </a:srgbClr>
            </a:outerShdw>
          </a:effectLst>
        </p:spPr>
      </p:pic>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5626" y="1795044"/>
            <a:ext cx="3330113" cy="2527779"/>
          </a:xfrm>
          <a:prstGeom prst="rect">
            <a:avLst/>
          </a:prstGeom>
          <a:ln>
            <a:noFill/>
          </a:ln>
          <a:effectLst>
            <a:outerShdw blurRad="292100" dist="139700" dir="2700000" algn="tl" rotWithShape="0">
              <a:srgbClr val="333333">
                <a:alpha val="65000"/>
              </a:srgbClr>
            </a:outerShdw>
          </a:effectLst>
        </p:spPr>
      </p:pic>
      <p:sp>
        <p:nvSpPr>
          <p:cNvPr id="20" name="Google Shape;3154;p39"/>
          <p:cNvSpPr txBox="1">
            <a:spLocks/>
          </p:cNvSpPr>
          <p:nvPr/>
        </p:nvSpPr>
        <p:spPr>
          <a:xfrm>
            <a:off x="1532238" y="939835"/>
            <a:ext cx="9144000" cy="53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500"/>
              <a:buFont typeface="Montserrat Black"/>
              <a:buNone/>
              <a:defRPr sz="2500" b="0" i="0" u="none" strike="noStrike" cap="none">
                <a:solidFill>
                  <a:schemeClr val="dk1"/>
                </a:solidFill>
                <a:latin typeface="Montserrat Black"/>
                <a:ea typeface="Montserrat Black"/>
                <a:cs typeface="Montserrat Black"/>
                <a:sym typeface="Montserrat Black"/>
              </a:defRPr>
            </a:lvl1pPr>
            <a:lvl2pPr marR="0" lvl="1" algn="ctr"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9pPr>
          </a:lstStyle>
          <a:p>
            <a:pPr algn="ctr"/>
            <a:r>
              <a:rPr lang="en-IN" sz="3600" dirty="0" smtClean="0">
                <a:solidFill>
                  <a:srgbClr val="002060"/>
                </a:solidFill>
                <a:latin typeface="Times New Roman" panose="02020603050405020304" pitchFamily="18" charset="0"/>
                <a:cs typeface="Times New Roman" panose="02020603050405020304" pitchFamily="18" charset="0"/>
              </a:rPr>
              <a:t>Analytics</a:t>
            </a:r>
            <a:endParaRPr lang="en-IN" sz="36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56392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AE7EE-C3B1-30EA-E5E0-048916203E44}"/>
              </a:ext>
            </a:extLst>
          </p:cNvPr>
          <p:cNvSpPr>
            <a:spLocks noGrp="1"/>
          </p:cNvSpPr>
          <p:nvPr>
            <p:ph type="title"/>
          </p:nvPr>
        </p:nvSpPr>
        <p:spPr>
          <a:xfrm>
            <a:off x="3569551" y="1710453"/>
            <a:ext cx="10058400" cy="1450757"/>
          </a:xfrm>
        </p:spPr>
        <p:txBody>
          <a:bodyPr>
            <a:normAutofit/>
          </a:bodyPr>
          <a:lstStyle/>
          <a:p>
            <a:r>
              <a:rPr lang="en-IN" sz="6600" dirty="0" smtClean="0">
                <a:solidFill>
                  <a:srgbClr val="002060"/>
                </a:solidFill>
              </a:rPr>
              <a:t>Methodology</a:t>
            </a:r>
            <a:endParaRPr lang="en-IN" sz="6600" dirty="0">
              <a:solidFill>
                <a:srgbClr val="002060"/>
              </a:solidFill>
            </a:endParaRPr>
          </a:p>
        </p:txBody>
      </p:sp>
      <p:sp>
        <p:nvSpPr>
          <p:cNvPr id="3" name="Content Placeholder 2">
            <a:extLst>
              <a:ext uri="{FF2B5EF4-FFF2-40B4-BE49-F238E27FC236}">
                <a16:creationId xmlns:a16="http://schemas.microsoft.com/office/drawing/2014/main" id="{B0F3A313-CE47-1D91-EC92-D0434695F704}"/>
              </a:ext>
            </a:extLst>
          </p:cNvPr>
          <p:cNvSpPr>
            <a:spLocks noGrp="1"/>
          </p:cNvSpPr>
          <p:nvPr>
            <p:ph idx="1"/>
          </p:nvPr>
        </p:nvSpPr>
        <p:spPr>
          <a:xfrm>
            <a:off x="3039292" y="3161210"/>
            <a:ext cx="5451566" cy="1305803"/>
          </a:xfrm>
        </p:spPr>
        <p:txBody>
          <a:bodyPr/>
          <a:lstStyle/>
          <a:p>
            <a:pPr marL="0" lvl="0" indent="0" algn="ctr"/>
            <a:r>
              <a:rPr lang="en-GB" dirty="0">
                <a:solidFill>
                  <a:srgbClr val="002060"/>
                </a:solidFill>
              </a:rPr>
              <a:t>"In methodology lies the blueprint for success, where meticulous planning and systematic execution pave the way for ground-breaking innovations and tangible results."</a:t>
            </a:r>
            <a:endParaRPr lang="en-GB" dirty="0">
              <a:solidFill>
                <a:srgbClr val="002060"/>
              </a:solidFill>
            </a:endParaRPr>
          </a:p>
        </p:txBody>
      </p:sp>
      <p:sp>
        <p:nvSpPr>
          <p:cNvPr id="4" name="Date Placeholder 3">
            <a:extLst>
              <a:ext uri="{FF2B5EF4-FFF2-40B4-BE49-F238E27FC236}">
                <a16:creationId xmlns:a16="http://schemas.microsoft.com/office/drawing/2014/main" id="{04FE4167-7ACB-314F-930B-5595B54F2B92}"/>
              </a:ext>
            </a:extLst>
          </p:cNvPr>
          <p:cNvSpPr>
            <a:spLocks noGrp="1"/>
          </p:cNvSpPr>
          <p:nvPr>
            <p:ph type="dt" sz="half" idx="10"/>
          </p:nvPr>
        </p:nvSpPr>
        <p:spPr/>
        <p:txBody>
          <a:bodyPr/>
          <a:lstStyle/>
          <a:p>
            <a:fld id="{6F3E1122-C27A-435B-9FFB-9A8CDDA11A5A}" type="datetime1">
              <a:rPr lang="en-IN" smtClean="0"/>
              <a:t>21-05-2024</a:t>
            </a:fld>
            <a:endParaRPr lang="en-IN"/>
          </a:p>
        </p:txBody>
      </p:sp>
      <p:sp>
        <p:nvSpPr>
          <p:cNvPr id="5" name="Slide Number Placeholder 4">
            <a:extLst>
              <a:ext uri="{FF2B5EF4-FFF2-40B4-BE49-F238E27FC236}">
                <a16:creationId xmlns:a16="http://schemas.microsoft.com/office/drawing/2014/main" id="{FD77EDD5-E405-67C6-CA16-581A82BD6C46}"/>
              </a:ext>
            </a:extLst>
          </p:cNvPr>
          <p:cNvSpPr>
            <a:spLocks noGrp="1"/>
          </p:cNvSpPr>
          <p:nvPr>
            <p:ph type="sldNum" sz="quarter" idx="12"/>
          </p:nvPr>
        </p:nvSpPr>
        <p:spPr/>
        <p:txBody>
          <a:bodyPr/>
          <a:lstStyle/>
          <a:p>
            <a:fld id="{CEC30028-28EF-4A4F-A484-0DD94549DD85}" type="slidenum">
              <a:rPr lang="en-IN" smtClean="0"/>
              <a:t>16</a:t>
            </a:fld>
            <a:endParaRPr lang="en-IN"/>
          </a:p>
        </p:txBody>
      </p:sp>
    </p:spTree>
    <p:extLst>
      <p:ext uri="{BB962C8B-B14F-4D97-AF65-F5344CB8AC3E}">
        <p14:creationId xmlns:p14="http://schemas.microsoft.com/office/powerpoint/2010/main" val="10270499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7418" y="1143870"/>
            <a:ext cx="9083040" cy="4023360"/>
          </a:xfrm>
        </p:spPr>
        <p:txBody>
          <a:bodyPr>
            <a:normAutofit/>
          </a:bodyPr>
          <a:lstStyle/>
          <a:p>
            <a:pPr marL="0" indent="0" algn="just">
              <a:buClr>
                <a:schemeClr val="tx1"/>
              </a:buClr>
              <a:buNone/>
            </a:pPr>
            <a:r>
              <a:rPr lang="en-GB" dirty="0">
                <a:solidFill>
                  <a:schemeClr val="tx1"/>
                </a:solidFill>
                <a:latin typeface="Times New Roman" panose="02020603050405020304" pitchFamily="18" charset="0"/>
                <a:cs typeface="Times New Roman" panose="02020603050405020304" pitchFamily="18" charset="0"/>
              </a:rPr>
              <a:t>1. </a:t>
            </a:r>
            <a:r>
              <a:rPr lang="en-GB" b="1" dirty="0">
                <a:solidFill>
                  <a:schemeClr val="tx1"/>
                </a:solidFill>
                <a:latin typeface="Times New Roman" panose="02020603050405020304" pitchFamily="18" charset="0"/>
                <a:cs typeface="Times New Roman" panose="02020603050405020304" pitchFamily="18" charset="0"/>
              </a:rPr>
              <a:t>User Interface Design</a:t>
            </a:r>
            <a:r>
              <a:rPr lang="en-GB" dirty="0">
                <a:solidFill>
                  <a:schemeClr val="tx1"/>
                </a:solidFill>
                <a:latin typeface="Times New Roman" panose="02020603050405020304" pitchFamily="18" charset="0"/>
                <a:cs typeface="Times New Roman" panose="02020603050405020304" pitchFamily="18" charset="0"/>
              </a:rPr>
              <a:t>: The website's interface prioritizes user experience, ensuring intuitive navigation for easy access to features such as prediction and automated reporting</a:t>
            </a:r>
            <a:r>
              <a:rPr lang="en-GB" dirty="0" smtClean="0">
                <a:solidFill>
                  <a:schemeClr val="tx1"/>
                </a:solidFill>
                <a:latin typeface="Times New Roman" panose="02020603050405020304" pitchFamily="18" charset="0"/>
                <a:cs typeface="Times New Roman" panose="02020603050405020304" pitchFamily="18" charset="0"/>
              </a:rPr>
              <a:t>.</a:t>
            </a:r>
            <a:endParaRPr lang="en-GB" dirty="0">
              <a:solidFill>
                <a:schemeClr val="tx1"/>
              </a:solidFill>
              <a:latin typeface="Times New Roman" panose="02020603050405020304" pitchFamily="18" charset="0"/>
              <a:cs typeface="Times New Roman" panose="02020603050405020304" pitchFamily="18" charset="0"/>
            </a:endParaRPr>
          </a:p>
          <a:p>
            <a:pPr marL="0" indent="0" algn="just">
              <a:buClr>
                <a:schemeClr val="tx1"/>
              </a:buClr>
              <a:buNone/>
            </a:pPr>
            <a:r>
              <a:rPr lang="en-GB" dirty="0">
                <a:solidFill>
                  <a:schemeClr val="tx1"/>
                </a:solidFill>
                <a:latin typeface="Times New Roman" panose="02020603050405020304" pitchFamily="18" charset="0"/>
                <a:cs typeface="Times New Roman" panose="02020603050405020304" pitchFamily="18" charset="0"/>
              </a:rPr>
              <a:t>2. </a:t>
            </a:r>
            <a:r>
              <a:rPr lang="en-GB" b="1" dirty="0">
                <a:solidFill>
                  <a:schemeClr val="tx1"/>
                </a:solidFill>
                <a:latin typeface="Times New Roman" panose="02020603050405020304" pitchFamily="18" charset="0"/>
                <a:cs typeface="Times New Roman" panose="02020603050405020304" pitchFamily="18" charset="0"/>
              </a:rPr>
              <a:t>Machine Learning Integration</a:t>
            </a:r>
            <a:r>
              <a:rPr lang="en-GB" dirty="0">
                <a:solidFill>
                  <a:schemeClr val="tx1"/>
                </a:solidFill>
                <a:latin typeface="Times New Roman" panose="02020603050405020304" pitchFamily="18" charset="0"/>
                <a:cs typeface="Times New Roman" panose="02020603050405020304" pitchFamily="18" charset="0"/>
              </a:rPr>
              <a:t>: Advanced algorithms are integrated to enable predictive analysis of water quality based on user-provided parameters</a:t>
            </a:r>
            <a:r>
              <a:rPr lang="en-GB" dirty="0" smtClean="0">
                <a:solidFill>
                  <a:schemeClr val="tx1"/>
                </a:solidFill>
                <a:latin typeface="Times New Roman" panose="02020603050405020304" pitchFamily="18" charset="0"/>
                <a:cs typeface="Times New Roman" panose="02020603050405020304" pitchFamily="18" charset="0"/>
              </a:rPr>
              <a:t>.</a:t>
            </a:r>
            <a:endParaRPr lang="en-GB" dirty="0">
              <a:solidFill>
                <a:schemeClr val="tx1"/>
              </a:solidFill>
              <a:latin typeface="Times New Roman" panose="02020603050405020304" pitchFamily="18" charset="0"/>
              <a:cs typeface="Times New Roman" panose="02020603050405020304" pitchFamily="18" charset="0"/>
            </a:endParaRPr>
          </a:p>
          <a:p>
            <a:pPr marL="0" indent="0" algn="just">
              <a:buClr>
                <a:schemeClr val="tx1"/>
              </a:buClr>
              <a:buNone/>
            </a:pPr>
            <a:r>
              <a:rPr lang="en-GB" dirty="0">
                <a:solidFill>
                  <a:schemeClr val="tx1"/>
                </a:solidFill>
                <a:latin typeface="Times New Roman" panose="02020603050405020304" pitchFamily="18" charset="0"/>
                <a:cs typeface="Times New Roman" panose="02020603050405020304" pitchFamily="18" charset="0"/>
              </a:rPr>
              <a:t>3. </a:t>
            </a:r>
            <a:r>
              <a:rPr lang="en-GB" b="1" dirty="0">
                <a:solidFill>
                  <a:schemeClr val="tx1"/>
                </a:solidFill>
                <a:latin typeface="Times New Roman" panose="02020603050405020304" pitchFamily="18" charset="0"/>
                <a:cs typeface="Times New Roman" panose="02020603050405020304" pitchFamily="18" charset="0"/>
              </a:rPr>
              <a:t>Automated Reporting and Data Visualization</a:t>
            </a:r>
            <a:r>
              <a:rPr lang="en-GB" dirty="0">
                <a:solidFill>
                  <a:schemeClr val="tx1"/>
                </a:solidFill>
                <a:latin typeface="Times New Roman" panose="02020603050405020304" pitchFamily="18" charset="0"/>
                <a:cs typeface="Times New Roman" panose="02020603050405020304" pitchFamily="18" charset="0"/>
              </a:rPr>
              <a:t>: A robust system generates comprehensive reports on water quality trends and employs various techniques to present information clearly, aiding informed decision-making</a:t>
            </a:r>
            <a:r>
              <a:rPr lang="en-GB" dirty="0" smtClean="0">
                <a:solidFill>
                  <a:schemeClr val="tx1"/>
                </a:solidFill>
                <a:latin typeface="Times New Roman" panose="02020603050405020304" pitchFamily="18" charset="0"/>
                <a:cs typeface="Times New Roman" panose="02020603050405020304" pitchFamily="18" charset="0"/>
              </a:rPr>
              <a:t>.</a:t>
            </a:r>
            <a:endParaRPr lang="en-GB" dirty="0">
              <a:solidFill>
                <a:schemeClr val="tx1"/>
              </a:solidFill>
              <a:latin typeface="Times New Roman" panose="02020603050405020304" pitchFamily="18" charset="0"/>
              <a:cs typeface="Times New Roman" panose="02020603050405020304" pitchFamily="18" charset="0"/>
            </a:endParaRPr>
          </a:p>
          <a:p>
            <a:pPr marL="0" indent="0" algn="just">
              <a:buClr>
                <a:schemeClr val="tx1"/>
              </a:buClr>
              <a:buNone/>
            </a:pPr>
            <a:r>
              <a:rPr lang="en-GB" dirty="0">
                <a:solidFill>
                  <a:schemeClr val="tx1"/>
                </a:solidFill>
                <a:latin typeface="Times New Roman" panose="02020603050405020304" pitchFamily="18" charset="0"/>
                <a:cs typeface="Times New Roman" panose="02020603050405020304" pitchFamily="18" charset="0"/>
              </a:rPr>
              <a:t>4. </a:t>
            </a:r>
            <a:r>
              <a:rPr lang="en-GB" b="1" dirty="0">
                <a:solidFill>
                  <a:schemeClr val="tx1"/>
                </a:solidFill>
                <a:latin typeface="Times New Roman" panose="02020603050405020304" pitchFamily="18" charset="0"/>
                <a:cs typeface="Times New Roman" panose="02020603050405020304" pitchFamily="18" charset="0"/>
              </a:rPr>
              <a:t>Backend Development</a:t>
            </a:r>
            <a:r>
              <a:rPr lang="en-GB" dirty="0">
                <a:solidFill>
                  <a:schemeClr val="tx1"/>
                </a:solidFill>
                <a:latin typeface="Times New Roman" panose="02020603050405020304" pitchFamily="18" charset="0"/>
                <a:cs typeface="Times New Roman" panose="02020603050405020304" pitchFamily="18" charset="0"/>
              </a:rPr>
              <a:t>: Efficient programming ensures seamless functionality and reliable performance of prediction and reporting features.</a:t>
            </a:r>
          </a:p>
        </p:txBody>
      </p:sp>
      <p:sp>
        <p:nvSpPr>
          <p:cNvPr id="4" name="Date Placeholder 3"/>
          <p:cNvSpPr>
            <a:spLocks noGrp="1"/>
          </p:cNvSpPr>
          <p:nvPr>
            <p:ph type="dt" sz="half" idx="10"/>
          </p:nvPr>
        </p:nvSpPr>
        <p:spPr/>
        <p:txBody>
          <a:bodyPr/>
          <a:lstStyle/>
          <a:p>
            <a:fld id="{6F3E1122-C27A-435B-9FFB-9A8CDDA11A5A}" type="datetime1">
              <a:rPr lang="en-IN" smtClean="0"/>
              <a:t>21-05-2024</a:t>
            </a:fld>
            <a:endParaRPr lang="en-IN"/>
          </a:p>
        </p:txBody>
      </p:sp>
      <p:sp>
        <p:nvSpPr>
          <p:cNvPr id="5" name="Slide Number Placeholder 4"/>
          <p:cNvSpPr>
            <a:spLocks noGrp="1"/>
          </p:cNvSpPr>
          <p:nvPr>
            <p:ph type="sldNum" sz="quarter" idx="12"/>
          </p:nvPr>
        </p:nvSpPr>
        <p:spPr/>
        <p:txBody>
          <a:bodyPr/>
          <a:lstStyle/>
          <a:p>
            <a:fld id="{CEC30028-28EF-4A4F-A484-0DD94549DD85}" type="slidenum">
              <a:rPr lang="en-IN" smtClean="0"/>
              <a:t>17</a:t>
            </a:fld>
            <a:endParaRPr lang="en-IN"/>
          </a:p>
        </p:txBody>
      </p:sp>
    </p:spTree>
    <p:extLst>
      <p:ext uri="{BB962C8B-B14F-4D97-AF65-F5344CB8AC3E}">
        <p14:creationId xmlns:p14="http://schemas.microsoft.com/office/powerpoint/2010/main" val="1539565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AE7EE-C3B1-30EA-E5E0-048916203E44}"/>
              </a:ext>
            </a:extLst>
          </p:cNvPr>
          <p:cNvSpPr>
            <a:spLocks noGrp="1"/>
          </p:cNvSpPr>
          <p:nvPr>
            <p:ph type="title"/>
          </p:nvPr>
        </p:nvSpPr>
        <p:spPr>
          <a:xfrm>
            <a:off x="4451000" y="1710453"/>
            <a:ext cx="10058400" cy="1450757"/>
          </a:xfrm>
        </p:spPr>
        <p:txBody>
          <a:bodyPr>
            <a:normAutofit/>
          </a:bodyPr>
          <a:lstStyle/>
          <a:p>
            <a:r>
              <a:rPr lang="en-IN" sz="7200" dirty="0" smtClean="0">
                <a:solidFill>
                  <a:srgbClr val="002060"/>
                </a:solidFill>
              </a:rPr>
              <a:t>Results</a:t>
            </a:r>
            <a:endParaRPr lang="en-IN" sz="7200" dirty="0">
              <a:solidFill>
                <a:srgbClr val="002060"/>
              </a:solidFill>
            </a:endParaRPr>
          </a:p>
        </p:txBody>
      </p:sp>
      <p:sp>
        <p:nvSpPr>
          <p:cNvPr id="3" name="Content Placeholder 2">
            <a:extLst>
              <a:ext uri="{FF2B5EF4-FFF2-40B4-BE49-F238E27FC236}">
                <a16:creationId xmlns:a16="http://schemas.microsoft.com/office/drawing/2014/main" id="{B0F3A313-CE47-1D91-EC92-D0434695F704}"/>
              </a:ext>
            </a:extLst>
          </p:cNvPr>
          <p:cNvSpPr>
            <a:spLocks noGrp="1"/>
          </p:cNvSpPr>
          <p:nvPr>
            <p:ph idx="1"/>
          </p:nvPr>
        </p:nvSpPr>
        <p:spPr>
          <a:xfrm>
            <a:off x="3039292" y="3161210"/>
            <a:ext cx="5451566" cy="1305803"/>
          </a:xfrm>
        </p:spPr>
        <p:txBody>
          <a:bodyPr>
            <a:normAutofit fontScale="92500" lnSpcReduction="10000"/>
          </a:bodyPr>
          <a:lstStyle/>
          <a:p>
            <a:pPr marL="0" lvl="0" indent="0" algn="ctr"/>
            <a:r>
              <a:rPr lang="en-GB" dirty="0">
                <a:solidFill>
                  <a:srgbClr val="002060"/>
                </a:solidFill>
              </a:rPr>
              <a:t>"The essence of our results lies in their transformative potential, where data-driven insights not only illuminate current water quality trends but also empower proactive decision-making for a sustainable future."</a:t>
            </a:r>
          </a:p>
        </p:txBody>
      </p:sp>
      <p:sp>
        <p:nvSpPr>
          <p:cNvPr id="4" name="Date Placeholder 3">
            <a:extLst>
              <a:ext uri="{FF2B5EF4-FFF2-40B4-BE49-F238E27FC236}">
                <a16:creationId xmlns:a16="http://schemas.microsoft.com/office/drawing/2014/main" id="{04FE4167-7ACB-314F-930B-5595B54F2B92}"/>
              </a:ext>
            </a:extLst>
          </p:cNvPr>
          <p:cNvSpPr>
            <a:spLocks noGrp="1"/>
          </p:cNvSpPr>
          <p:nvPr>
            <p:ph type="dt" sz="half" idx="10"/>
          </p:nvPr>
        </p:nvSpPr>
        <p:spPr/>
        <p:txBody>
          <a:bodyPr/>
          <a:lstStyle/>
          <a:p>
            <a:fld id="{6F3E1122-C27A-435B-9FFB-9A8CDDA11A5A}" type="datetime1">
              <a:rPr lang="en-IN" smtClean="0"/>
              <a:t>21-05-2024</a:t>
            </a:fld>
            <a:endParaRPr lang="en-IN"/>
          </a:p>
        </p:txBody>
      </p:sp>
      <p:sp>
        <p:nvSpPr>
          <p:cNvPr id="5" name="Slide Number Placeholder 4">
            <a:extLst>
              <a:ext uri="{FF2B5EF4-FFF2-40B4-BE49-F238E27FC236}">
                <a16:creationId xmlns:a16="http://schemas.microsoft.com/office/drawing/2014/main" id="{FD77EDD5-E405-67C6-CA16-581A82BD6C46}"/>
              </a:ext>
            </a:extLst>
          </p:cNvPr>
          <p:cNvSpPr>
            <a:spLocks noGrp="1"/>
          </p:cNvSpPr>
          <p:nvPr>
            <p:ph type="sldNum" sz="quarter" idx="12"/>
          </p:nvPr>
        </p:nvSpPr>
        <p:spPr/>
        <p:txBody>
          <a:bodyPr/>
          <a:lstStyle/>
          <a:p>
            <a:fld id="{CEC30028-28EF-4A4F-A484-0DD94549DD85}" type="slidenum">
              <a:rPr lang="en-IN" smtClean="0"/>
              <a:t>18</a:t>
            </a:fld>
            <a:endParaRPr lang="en-IN"/>
          </a:p>
        </p:txBody>
      </p:sp>
    </p:spTree>
    <p:extLst>
      <p:ext uri="{BB962C8B-B14F-4D97-AF65-F5344CB8AC3E}">
        <p14:creationId xmlns:p14="http://schemas.microsoft.com/office/powerpoint/2010/main" val="11997277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0628" y="1152108"/>
            <a:ext cx="8079447" cy="4023360"/>
          </a:xfrm>
        </p:spPr>
        <p:txBody>
          <a:bodyPr>
            <a:normAutofit/>
          </a:bodyPr>
          <a:lstStyle/>
          <a:p>
            <a:pPr marL="0" indent="0" algn="just">
              <a:buClr>
                <a:schemeClr val="tx1"/>
              </a:buClr>
              <a:buNone/>
            </a:pPr>
            <a:r>
              <a:rPr lang="en-GB" dirty="0">
                <a:solidFill>
                  <a:schemeClr val="tx1"/>
                </a:solidFill>
                <a:latin typeface="Times New Roman" panose="02020603050405020304" pitchFamily="18" charset="0"/>
                <a:cs typeface="Times New Roman" panose="02020603050405020304" pitchFamily="18" charset="0"/>
              </a:rPr>
              <a:t>Our project yields transformative outcomes by providing profound insights into water quality. Through real-time monitoring and predictive analysis, stakeholders gain actionable insights for informed decision-making. Our system accurately predicts water safety, enhancing proactive management efforts. The automated reporting feature ensures easy access to critical information, facilitating swift action. By generating comprehensive reports on water quality trends, users can track changes over time and make informed decisions. These results signify a significant step towards sustainable water management and community well-being. Leveraging technology, we address pressing environmental challenges and secure a brighter future for all. Our commitment to innovation and sustainability underscores the importance of collaborative efforts in safeguarding precious water resources for generations to come.</a:t>
            </a:r>
          </a:p>
        </p:txBody>
      </p:sp>
      <p:sp>
        <p:nvSpPr>
          <p:cNvPr id="4" name="Date Placeholder 3"/>
          <p:cNvSpPr>
            <a:spLocks noGrp="1"/>
          </p:cNvSpPr>
          <p:nvPr>
            <p:ph type="dt" sz="half" idx="10"/>
          </p:nvPr>
        </p:nvSpPr>
        <p:spPr/>
        <p:txBody>
          <a:bodyPr/>
          <a:lstStyle/>
          <a:p>
            <a:fld id="{6F3E1122-C27A-435B-9FFB-9A8CDDA11A5A}" type="datetime1">
              <a:rPr lang="en-IN" smtClean="0"/>
              <a:t>21-05-2024</a:t>
            </a:fld>
            <a:endParaRPr lang="en-IN"/>
          </a:p>
        </p:txBody>
      </p:sp>
      <p:sp>
        <p:nvSpPr>
          <p:cNvPr id="5" name="Slide Number Placeholder 4"/>
          <p:cNvSpPr>
            <a:spLocks noGrp="1"/>
          </p:cNvSpPr>
          <p:nvPr>
            <p:ph type="sldNum" sz="quarter" idx="12"/>
          </p:nvPr>
        </p:nvSpPr>
        <p:spPr/>
        <p:txBody>
          <a:bodyPr/>
          <a:lstStyle/>
          <a:p>
            <a:fld id="{CEC30028-28EF-4A4F-A484-0DD94549DD85}" type="slidenum">
              <a:rPr lang="en-IN" smtClean="0"/>
              <a:t>19</a:t>
            </a:fld>
            <a:endParaRPr lang="en-IN"/>
          </a:p>
        </p:txBody>
      </p:sp>
    </p:spTree>
    <p:extLst>
      <p:ext uri="{BB962C8B-B14F-4D97-AF65-F5344CB8AC3E}">
        <p14:creationId xmlns:p14="http://schemas.microsoft.com/office/powerpoint/2010/main" val="1532713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117C8BA-6C31-6903-5E67-D772972C338A}"/>
              </a:ext>
            </a:extLst>
          </p:cNvPr>
          <p:cNvSpPr>
            <a:spLocks noGrp="1"/>
          </p:cNvSpPr>
          <p:nvPr>
            <p:ph type="dt" sz="half" idx="10"/>
          </p:nvPr>
        </p:nvSpPr>
        <p:spPr/>
        <p:txBody>
          <a:bodyPr/>
          <a:lstStyle/>
          <a:p>
            <a:fld id="{F38CED10-9190-4507-ACA3-B49FE48734DB}" type="datetime1">
              <a:rPr lang="en-IN" sz="1100" smtClean="0"/>
              <a:t>21-05-2024</a:t>
            </a:fld>
            <a:endParaRPr lang="en-IN" sz="1100" dirty="0"/>
          </a:p>
        </p:txBody>
      </p:sp>
      <p:sp>
        <p:nvSpPr>
          <p:cNvPr id="5" name="Slide Number Placeholder 4">
            <a:extLst>
              <a:ext uri="{FF2B5EF4-FFF2-40B4-BE49-F238E27FC236}">
                <a16:creationId xmlns:a16="http://schemas.microsoft.com/office/drawing/2014/main" id="{38FB12CD-D4BC-A47C-003D-B8C9FC259C08}"/>
              </a:ext>
            </a:extLst>
          </p:cNvPr>
          <p:cNvSpPr>
            <a:spLocks noGrp="1"/>
          </p:cNvSpPr>
          <p:nvPr>
            <p:ph type="sldNum" sz="quarter" idx="12"/>
          </p:nvPr>
        </p:nvSpPr>
        <p:spPr/>
        <p:txBody>
          <a:bodyPr/>
          <a:lstStyle/>
          <a:p>
            <a:fld id="{CEC30028-28EF-4A4F-A484-0DD94549DD85}" type="slidenum">
              <a:rPr lang="en-IN" sz="1100" smtClean="0"/>
              <a:t>2</a:t>
            </a:fld>
            <a:endParaRPr lang="en-IN" sz="1100" dirty="0"/>
          </a:p>
        </p:txBody>
      </p:sp>
      <p:sp>
        <p:nvSpPr>
          <p:cNvPr id="6" name="Google Shape;3111;p35"/>
          <p:cNvSpPr txBox="1">
            <a:spLocks noGrp="1"/>
          </p:cNvSpPr>
          <p:nvPr>
            <p:ph type="title" idx="4294967295"/>
          </p:nvPr>
        </p:nvSpPr>
        <p:spPr>
          <a:xfrm>
            <a:off x="2319812" y="952883"/>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02060"/>
                </a:solidFill>
                <a:latin typeface="Times New Roman" panose="02020603050405020304" pitchFamily="18" charset="0"/>
                <a:cs typeface="Times New Roman" panose="02020603050405020304" pitchFamily="18" charset="0"/>
              </a:rPr>
              <a:t>Table of contents</a:t>
            </a:r>
            <a:endParaRPr dirty="0">
              <a:solidFill>
                <a:srgbClr val="002060"/>
              </a:solidFill>
              <a:latin typeface="Times New Roman" panose="02020603050405020304" pitchFamily="18" charset="0"/>
              <a:cs typeface="Times New Roman" panose="02020603050405020304" pitchFamily="18" charset="0"/>
            </a:endParaRPr>
          </a:p>
        </p:txBody>
      </p:sp>
      <p:sp>
        <p:nvSpPr>
          <p:cNvPr id="7" name="Google Shape;3112;p35"/>
          <p:cNvSpPr txBox="1">
            <a:spLocks/>
          </p:cNvSpPr>
          <p:nvPr/>
        </p:nvSpPr>
        <p:spPr>
          <a:xfrm>
            <a:off x="1303987" y="2087692"/>
            <a:ext cx="2480100" cy="448800"/>
          </a:xfrm>
          <a:prstGeom prst="rect">
            <a:avLst/>
          </a:prstGeom>
        </p:spPr>
        <p:txBody>
          <a:bodyPr spcFirstLastPara="1" vert="horz" wrap="square" lIns="91425" tIns="91425" rIns="91425" bIns="91425" rtlCol="0"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spcAft>
                <a:spcPts val="0"/>
              </a:spcAft>
              <a:buFont typeface="Calibri" panose="020F0502020204030204" pitchFamily="34" charset="0"/>
              <a:buNone/>
            </a:pPr>
            <a:r>
              <a:rPr lang="en-IN" dirty="0" smtClean="0">
                <a:solidFill>
                  <a:srgbClr val="002060"/>
                </a:solidFill>
                <a:latin typeface="Times New Roman" panose="02020603050405020304" pitchFamily="18" charset="0"/>
                <a:cs typeface="Times New Roman" panose="02020603050405020304" pitchFamily="18" charset="0"/>
              </a:rPr>
              <a:t>Introduction</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8" name="Google Shape;3114;p35"/>
          <p:cNvSpPr txBox="1">
            <a:spLocks noGrp="1"/>
          </p:cNvSpPr>
          <p:nvPr>
            <p:ph type="title"/>
          </p:nvPr>
        </p:nvSpPr>
        <p:spPr>
          <a:xfrm>
            <a:off x="1303987" y="1693942"/>
            <a:ext cx="774900" cy="44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solidFill>
                  <a:srgbClr val="002060"/>
                </a:solidFill>
                <a:latin typeface="Times New Roman" panose="02020603050405020304" pitchFamily="18" charset="0"/>
                <a:cs typeface="Times New Roman" panose="02020603050405020304" pitchFamily="18" charset="0"/>
              </a:rPr>
              <a:t>0</a:t>
            </a:r>
            <a:r>
              <a:rPr lang="en" sz="3600" dirty="0" smtClean="0">
                <a:solidFill>
                  <a:srgbClr val="002060"/>
                </a:solidFill>
                <a:latin typeface="Times New Roman" panose="02020603050405020304" pitchFamily="18" charset="0"/>
                <a:cs typeface="Times New Roman" panose="02020603050405020304" pitchFamily="18" charset="0"/>
              </a:rPr>
              <a:t>1</a:t>
            </a:r>
            <a:endParaRPr sz="3600" dirty="0">
              <a:solidFill>
                <a:srgbClr val="002060"/>
              </a:solidFill>
              <a:latin typeface="Times New Roman" panose="02020603050405020304" pitchFamily="18" charset="0"/>
              <a:cs typeface="Times New Roman" panose="02020603050405020304" pitchFamily="18" charset="0"/>
            </a:endParaRPr>
          </a:p>
        </p:txBody>
      </p:sp>
      <p:sp>
        <p:nvSpPr>
          <p:cNvPr id="9" name="Google Shape;3115;p35"/>
          <p:cNvSpPr txBox="1">
            <a:spLocks/>
          </p:cNvSpPr>
          <p:nvPr/>
        </p:nvSpPr>
        <p:spPr>
          <a:xfrm>
            <a:off x="6252938" y="2110276"/>
            <a:ext cx="2480100" cy="448800"/>
          </a:xfrm>
          <a:prstGeom prst="rect">
            <a:avLst/>
          </a:prstGeom>
        </p:spPr>
        <p:txBody>
          <a:bodyPr spcFirstLastPara="1" wrap="square" lIns="91425" tIns="91425" rIns="91425" bIns="91425"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spcAft>
                <a:spcPts val="0"/>
              </a:spcAft>
              <a:buFont typeface="Calibri" panose="020F0502020204030204" pitchFamily="34" charset="0"/>
              <a:buNone/>
            </a:pPr>
            <a:r>
              <a:rPr lang="en-IN" dirty="0" smtClean="0">
                <a:solidFill>
                  <a:srgbClr val="002060"/>
                </a:solidFill>
                <a:latin typeface="Times New Roman" panose="02020603050405020304" pitchFamily="18" charset="0"/>
                <a:cs typeface="Times New Roman" panose="02020603050405020304" pitchFamily="18" charset="0"/>
              </a:rPr>
              <a:t>Research Gaps</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10" name="Google Shape;3117;p35"/>
          <p:cNvSpPr txBox="1">
            <a:spLocks/>
          </p:cNvSpPr>
          <p:nvPr/>
        </p:nvSpPr>
        <p:spPr>
          <a:xfrm>
            <a:off x="6252938" y="1716526"/>
            <a:ext cx="774900" cy="448800"/>
          </a:xfrm>
          <a:prstGeom prst="rect">
            <a:avLst/>
          </a:prstGeom>
        </p:spPr>
        <p:txBody>
          <a:bodyPr spcFirstLastPara="1" wrap="square" lIns="91425" tIns="91425" rIns="91425" bIns="91425" anchor="ctr"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spcBef>
                <a:spcPts val="0"/>
              </a:spcBef>
            </a:pPr>
            <a:r>
              <a:rPr lang="en" sz="3600" dirty="0" smtClean="0">
                <a:solidFill>
                  <a:srgbClr val="002060"/>
                </a:solidFill>
                <a:latin typeface="Times New Roman" panose="02020603050405020304" pitchFamily="18" charset="0"/>
                <a:cs typeface="Times New Roman" panose="02020603050405020304" pitchFamily="18" charset="0"/>
              </a:rPr>
              <a:t>03</a:t>
            </a:r>
            <a:endParaRPr lang="en" dirty="0">
              <a:solidFill>
                <a:srgbClr val="002060"/>
              </a:solidFill>
              <a:latin typeface="Times New Roman" panose="02020603050405020304" pitchFamily="18" charset="0"/>
              <a:cs typeface="Times New Roman" panose="02020603050405020304" pitchFamily="18" charset="0"/>
            </a:endParaRPr>
          </a:p>
        </p:txBody>
      </p:sp>
      <p:sp>
        <p:nvSpPr>
          <p:cNvPr id="11" name="Google Shape;3118;p35"/>
          <p:cNvSpPr txBox="1">
            <a:spLocks/>
          </p:cNvSpPr>
          <p:nvPr/>
        </p:nvSpPr>
        <p:spPr>
          <a:xfrm>
            <a:off x="3569551" y="2101389"/>
            <a:ext cx="2480100" cy="448800"/>
          </a:xfrm>
          <a:prstGeom prst="rect">
            <a:avLst/>
          </a:prstGeom>
        </p:spPr>
        <p:txBody>
          <a:bodyPr spcFirstLastPara="1" wrap="square" lIns="91425" tIns="91425" rIns="91425" bIns="91425"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spcAft>
                <a:spcPts val="0"/>
              </a:spcAft>
              <a:buFont typeface="Calibri" panose="020F0502020204030204" pitchFamily="34" charset="0"/>
              <a:buNone/>
            </a:pPr>
            <a:r>
              <a:rPr lang="en-IN" smtClean="0">
                <a:solidFill>
                  <a:srgbClr val="002060"/>
                </a:solidFill>
                <a:latin typeface="Times New Roman" panose="02020603050405020304" pitchFamily="18" charset="0"/>
                <a:cs typeface="Times New Roman" panose="02020603050405020304" pitchFamily="18" charset="0"/>
              </a:rPr>
              <a:t>Literature Review</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12" name="Google Shape;3120;p35"/>
          <p:cNvSpPr txBox="1">
            <a:spLocks/>
          </p:cNvSpPr>
          <p:nvPr/>
        </p:nvSpPr>
        <p:spPr>
          <a:xfrm>
            <a:off x="3650677" y="1707639"/>
            <a:ext cx="774900" cy="448800"/>
          </a:xfrm>
          <a:prstGeom prst="rect">
            <a:avLst/>
          </a:prstGeom>
        </p:spPr>
        <p:txBody>
          <a:bodyPr spcFirstLastPara="1" wrap="square" lIns="91425" tIns="91425" rIns="91425" bIns="91425" anchor="ctr"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spcBef>
                <a:spcPts val="0"/>
              </a:spcBef>
            </a:pPr>
            <a:r>
              <a:rPr lang="en" sz="3600" dirty="0" smtClean="0">
                <a:solidFill>
                  <a:srgbClr val="002060"/>
                </a:solidFill>
                <a:latin typeface="Times New Roman" panose="02020603050405020304" pitchFamily="18" charset="0"/>
                <a:cs typeface="Times New Roman" panose="02020603050405020304" pitchFamily="18" charset="0"/>
              </a:rPr>
              <a:t>02</a:t>
            </a:r>
            <a:endParaRPr lang="en" dirty="0">
              <a:solidFill>
                <a:srgbClr val="002060"/>
              </a:solidFill>
              <a:latin typeface="Times New Roman" panose="02020603050405020304" pitchFamily="18" charset="0"/>
              <a:cs typeface="Times New Roman" panose="02020603050405020304" pitchFamily="18" charset="0"/>
            </a:endParaRPr>
          </a:p>
        </p:txBody>
      </p:sp>
      <p:sp>
        <p:nvSpPr>
          <p:cNvPr id="13" name="Google Shape;3121;p35"/>
          <p:cNvSpPr txBox="1">
            <a:spLocks/>
          </p:cNvSpPr>
          <p:nvPr/>
        </p:nvSpPr>
        <p:spPr>
          <a:xfrm>
            <a:off x="8733038" y="2117217"/>
            <a:ext cx="2480100" cy="448800"/>
          </a:xfrm>
          <a:prstGeom prst="rect">
            <a:avLst/>
          </a:prstGeom>
        </p:spPr>
        <p:txBody>
          <a:bodyPr spcFirstLastPara="1" wrap="square" lIns="91425" tIns="91425" rIns="91425" bIns="91425"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spcAft>
                <a:spcPts val="0"/>
              </a:spcAft>
              <a:buFont typeface="Calibri" panose="020F0502020204030204" pitchFamily="34" charset="0"/>
              <a:buNone/>
            </a:pPr>
            <a:r>
              <a:rPr lang="en-IN" smtClean="0">
                <a:solidFill>
                  <a:srgbClr val="002060"/>
                </a:solidFill>
                <a:latin typeface="Times New Roman" panose="02020603050405020304" pitchFamily="18" charset="0"/>
                <a:cs typeface="Times New Roman" panose="02020603050405020304" pitchFamily="18" charset="0"/>
              </a:rPr>
              <a:t>Objective</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14" name="Google Shape;3123;p35"/>
          <p:cNvSpPr txBox="1">
            <a:spLocks/>
          </p:cNvSpPr>
          <p:nvPr/>
        </p:nvSpPr>
        <p:spPr>
          <a:xfrm>
            <a:off x="8733038" y="1766269"/>
            <a:ext cx="774900" cy="448800"/>
          </a:xfrm>
          <a:prstGeom prst="rect">
            <a:avLst/>
          </a:prstGeom>
        </p:spPr>
        <p:txBody>
          <a:bodyPr spcFirstLastPara="1" wrap="square" lIns="91425" tIns="91425" rIns="91425" bIns="91425" anchor="ctr"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spcBef>
                <a:spcPts val="0"/>
              </a:spcBef>
            </a:pPr>
            <a:r>
              <a:rPr lang="en" sz="3600" dirty="0" smtClean="0">
                <a:solidFill>
                  <a:srgbClr val="002060"/>
                </a:solidFill>
                <a:latin typeface="Times New Roman" panose="02020603050405020304" pitchFamily="18" charset="0"/>
                <a:cs typeface="Times New Roman" panose="02020603050405020304" pitchFamily="18" charset="0"/>
              </a:rPr>
              <a:t>04</a:t>
            </a:r>
            <a:endParaRPr lang="en" sz="3600" dirty="0">
              <a:solidFill>
                <a:srgbClr val="002060"/>
              </a:solidFill>
              <a:latin typeface="Times New Roman" panose="02020603050405020304" pitchFamily="18" charset="0"/>
              <a:cs typeface="Times New Roman" panose="02020603050405020304" pitchFamily="18" charset="0"/>
            </a:endParaRPr>
          </a:p>
        </p:txBody>
      </p:sp>
      <p:sp>
        <p:nvSpPr>
          <p:cNvPr id="15" name="Google Shape;3115;p35"/>
          <p:cNvSpPr txBox="1">
            <a:spLocks/>
          </p:cNvSpPr>
          <p:nvPr/>
        </p:nvSpPr>
        <p:spPr>
          <a:xfrm>
            <a:off x="3569551" y="3147262"/>
            <a:ext cx="2480100" cy="448800"/>
          </a:xfrm>
          <a:prstGeom prst="rect">
            <a:avLst/>
          </a:prstGeom>
        </p:spPr>
        <p:txBody>
          <a:bodyPr spcFirstLastPara="1" wrap="square" lIns="91425" tIns="91425" rIns="91425" bIns="91425"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dirty="0" smtClean="0">
                <a:solidFill>
                  <a:srgbClr val="002060"/>
                </a:solidFill>
                <a:latin typeface="Times New Roman" panose="02020603050405020304" pitchFamily="18" charset="0"/>
                <a:cs typeface="Times New Roman" panose="02020603050405020304" pitchFamily="18" charset="0"/>
              </a:rPr>
              <a:t>Methodology</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16" name="Google Shape;3117;p35"/>
          <p:cNvSpPr txBox="1">
            <a:spLocks/>
          </p:cNvSpPr>
          <p:nvPr/>
        </p:nvSpPr>
        <p:spPr>
          <a:xfrm>
            <a:off x="3650677" y="2783812"/>
            <a:ext cx="774900" cy="44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ontserrat Black"/>
              <a:buNone/>
              <a:defRPr sz="2500" b="0" i="0" u="none" strike="noStrike" cap="none">
                <a:solidFill>
                  <a:schemeClr val="dk1"/>
                </a:solidFill>
                <a:latin typeface="Montserrat Black"/>
                <a:ea typeface="Montserrat Black"/>
                <a:cs typeface="Montserrat Black"/>
                <a:sym typeface="Montserrat Black"/>
              </a:defRPr>
            </a:lvl1pPr>
            <a:lvl2pPr marR="0" lvl="1"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9pPr>
          </a:lstStyle>
          <a:p>
            <a:r>
              <a:rPr lang="en" sz="3600" dirty="0" smtClean="0">
                <a:solidFill>
                  <a:srgbClr val="002060"/>
                </a:solidFill>
                <a:latin typeface="Times New Roman" panose="02020603050405020304" pitchFamily="18" charset="0"/>
                <a:cs typeface="Times New Roman" panose="02020603050405020304" pitchFamily="18" charset="0"/>
              </a:rPr>
              <a:t>06</a:t>
            </a:r>
            <a:endParaRPr lang="en" dirty="0">
              <a:solidFill>
                <a:srgbClr val="002060"/>
              </a:solidFill>
              <a:latin typeface="Times New Roman" panose="02020603050405020304" pitchFamily="18" charset="0"/>
              <a:cs typeface="Times New Roman" panose="02020603050405020304" pitchFamily="18" charset="0"/>
            </a:endParaRPr>
          </a:p>
        </p:txBody>
      </p:sp>
      <p:sp>
        <p:nvSpPr>
          <p:cNvPr id="17" name="Google Shape;3118;p35"/>
          <p:cNvSpPr txBox="1">
            <a:spLocks/>
          </p:cNvSpPr>
          <p:nvPr/>
        </p:nvSpPr>
        <p:spPr>
          <a:xfrm>
            <a:off x="1303987" y="3125585"/>
            <a:ext cx="2480100" cy="448800"/>
          </a:xfrm>
          <a:prstGeom prst="rect">
            <a:avLst/>
          </a:prstGeom>
        </p:spPr>
        <p:txBody>
          <a:bodyPr spcFirstLastPara="1" wrap="square" lIns="91425" tIns="91425" rIns="91425" bIns="91425"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spcAft>
                <a:spcPts val="0"/>
              </a:spcAft>
              <a:buFont typeface="Calibri" panose="020F0502020204030204" pitchFamily="34" charset="0"/>
              <a:buNone/>
            </a:pPr>
            <a:r>
              <a:rPr lang="en-IN" dirty="0" smtClean="0">
                <a:solidFill>
                  <a:srgbClr val="002060"/>
                </a:solidFill>
                <a:latin typeface="Times New Roman" panose="02020603050405020304" pitchFamily="18" charset="0"/>
                <a:cs typeface="Times New Roman" panose="02020603050405020304" pitchFamily="18" charset="0"/>
              </a:rPr>
              <a:t>Design</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Google Shape;3120;p35"/>
          <p:cNvSpPr txBox="1">
            <a:spLocks/>
          </p:cNvSpPr>
          <p:nvPr/>
        </p:nvSpPr>
        <p:spPr>
          <a:xfrm>
            <a:off x="1337021" y="2720275"/>
            <a:ext cx="774900" cy="44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ontserrat Black"/>
              <a:buNone/>
              <a:defRPr sz="2500" b="0" i="0" u="none" strike="noStrike" cap="none">
                <a:solidFill>
                  <a:schemeClr val="dk1"/>
                </a:solidFill>
                <a:latin typeface="Montserrat Black"/>
                <a:ea typeface="Montserrat Black"/>
                <a:cs typeface="Montserrat Black"/>
                <a:sym typeface="Montserrat Black"/>
              </a:defRPr>
            </a:lvl1pPr>
            <a:lvl2pPr marR="0" lvl="1"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9pPr>
          </a:lstStyle>
          <a:p>
            <a:r>
              <a:rPr lang="en" sz="3600" dirty="0" smtClean="0">
                <a:solidFill>
                  <a:srgbClr val="002060"/>
                </a:solidFill>
                <a:latin typeface="Times New Roman" panose="02020603050405020304" pitchFamily="18" charset="0"/>
                <a:cs typeface="Times New Roman" panose="02020603050405020304" pitchFamily="18" charset="0"/>
              </a:rPr>
              <a:t>05</a:t>
            </a:r>
            <a:endParaRPr lang="en" sz="3600" dirty="0">
              <a:solidFill>
                <a:srgbClr val="002060"/>
              </a:solidFill>
              <a:latin typeface="Times New Roman" panose="02020603050405020304" pitchFamily="18" charset="0"/>
              <a:cs typeface="Times New Roman" panose="02020603050405020304" pitchFamily="18" charset="0"/>
            </a:endParaRPr>
          </a:p>
        </p:txBody>
      </p:sp>
      <p:sp>
        <p:nvSpPr>
          <p:cNvPr id="19" name="Google Shape;3124;p35"/>
          <p:cNvSpPr/>
          <p:nvPr/>
        </p:nvSpPr>
        <p:spPr>
          <a:xfrm>
            <a:off x="10288309" y="3052460"/>
            <a:ext cx="36575" cy="73125"/>
          </a:xfrm>
          <a:custGeom>
            <a:avLst/>
            <a:gdLst/>
            <a:ahLst/>
            <a:cxnLst/>
            <a:rect l="l" t="t" r="r" b="b"/>
            <a:pathLst>
              <a:path w="1463" h="2925" extrusionOk="0">
                <a:moveTo>
                  <a:pt x="1462" y="1"/>
                </a:moveTo>
                <a:cubicBezTo>
                  <a:pt x="1119" y="586"/>
                  <a:pt x="780" y="1217"/>
                  <a:pt x="437" y="1852"/>
                </a:cubicBezTo>
                <a:lnTo>
                  <a:pt x="437" y="1899"/>
                </a:lnTo>
                <a:cubicBezTo>
                  <a:pt x="293" y="2242"/>
                  <a:pt x="145" y="2581"/>
                  <a:pt x="1" y="2873"/>
                </a:cubicBezTo>
                <a:cubicBezTo>
                  <a:pt x="47" y="2873"/>
                  <a:pt x="98" y="2924"/>
                  <a:pt x="98" y="2924"/>
                </a:cubicBezTo>
                <a:cubicBezTo>
                  <a:pt x="535" y="1950"/>
                  <a:pt x="975" y="975"/>
                  <a:pt x="1462" y="1"/>
                </a:cubicBezTo>
                <a:close/>
              </a:path>
            </a:pathLst>
          </a:custGeom>
          <a:solidFill>
            <a:srgbClr val="00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2060"/>
              </a:solidFill>
              <a:latin typeface="Times New Roman" panose="02020603050405020304" pitchFamily="18" charset="0"/>
              <a:cs typeface="Times New Roman" panose="02020603050405020304" pitchFamily="18" charset="0"/>
            </a:endParaRPr>
          </a:p>
        </p:txBody>
      </p:sp>
      <p:sp>
        <p:nvSpPr>
          <p:cNvPr id="20" name="Google Shape;3121;p35"/>
          <p:cNvSpPr txBox="1">
            <a:spLocks/>
          </p:cNvSpPr>
          <p:nvPr/>
        </p:nvSpPr>
        <p:spPr>
          <a:xfrm>
            <a:off x="6171812" y="3246948"/>
            <a:ext cx="2480100" cy="448800"/>
          </a:xfrm>
          <a:prstGeom prst="rect">
            <a:avLst/>
          </a:prstGeom>
        </p:spPr>
        <p:txBody>
          <a:bodyPr spcFirstLastPara="1" wrap="square" lIns="91425" tIns="91425" rIns="91425" bIns="91425"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spcAft>
                <a:spcPts val="0"/>
              </a:spcAft>
              <a:buFont typeface="Calibri" panose="020F0502020204030204" pitchFamily="34" charset="0"/>
              <a:buNone/>
            </a:pPr>
            <a:r>
              <a:rPr lang="en-IN" dirty="0" smtClean="0">
                <a:solidFill>
                  <a:srgbClr val="002060"/>
                </a:solidFill>
                <a:latin typeface="Times New Roman" panose="02020603050405020304" pitchFamily="18" charset="0"/>
                <a:cs typeface="Times New Roman" panose="02020603050405020304" pitchFamily="18" charset="0"/>
              </a:rPr>
              <a:t>  Result</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21" name="Google Shape;3123;p35"/>
          <p:cNvSpPr txBox="1">
            <a:spLocks/>
          </p:cNvSpPr>
          <p:nvPr/>
        </p:nvSpPr>
        <p:spPr>
          <a:xfrm>
            <a:off x="6252938" y="2853198"/>
            <a:ext cx="774900" cy="44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ontserrat Black"/>
              <a:buNone/>
              <a:defRPr sz="2500" b="0" i="0" u="none" strike="noStrike" cap="none">
                <a:solidFill>
                  <a:schemeClr val="dk1"/>
                </a:solidFill>
                <a:latin typeface="Montserrat Black"/>
                <a:ea typeface="Montserrat Black"/>
                <a:cs typeface="Montserrat Black"/>
                <a:sym typeface="Montserrat Black"/>
              </a:defRPr>
            </a:lvl1pPr>
            <a:lvl2pPr marR="0" lvl="1"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9pPr>
          </a:lstStyle>
          <a:p>
            <a:r>
              <a:rPr lang="en" sz="3600" dirty="0" smtClean="0">
                <a:solidFill>
                  <a:srgbClr val="002060"/>
                </a:solidFill>
                <a:latin typeface="Times New Roman" panose="02020603050405020304" pitchFamily="18" charset="0"/>
                <a:cs typeface="Times New Roman" panose="02020603050405020304" pitchFamily="18" charset="0"/>
              </a:rPr>
              <a:t>07</a:t>
            </a:r>
            <a:endParaRPr lang="en" sz="3600" dirty="0">
              <a:solidFill>
                <a:srgbClr val="002060"/>
              </a:solidFill>
              <a:latin typeface="Times New Roman" panose="02020603050405020304" pitchFamily="18" charset="0"/>
              <a:cs typeface="Times New Roman" panose="02020603050405020304" pitchFamily="18" charset="0"/>
            </a:endParaRPr>
          </a:p>
        </p:txBody>
      </p:sp>
      <p:sp>
        <p:nvSpPr>
          <p:cNvPr id="22" name="Google Shape;3115;p35"/>
          <p:cNvSpPr txBox="1">
            <a:spLocks/>
          </p:cNvSpPr>
          <p:nvPr/>
        </p:nvSpPr>
        <p:spPr>
          <a:xfrm>
            <a:off x="3569551" y="4450912"/>
            <a:ext cx="2480100" cy="448800"/>
          </a:xfrm>
          <a:prstGeom prst="rect">
            <a:avLst/>
          </a:prstGeom>
        </p:spPr>
        <p:txBody>
          <a:bodyPr spcFirstLastPara="1" wrap="square" lIns="91425" tIns="91425" rIns="91425" bIns="91425"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r>
              <a:rPr lang="en-IN" dirty="0" smtClean="0">
                <a:solidFill>
                  <a:srgbClr val="002060"/>
                </a:solidFill>
                <a:latin typeface="Times New Roman" panose="02020603050405020304" pitchFamily="18" charset="0"/>
                <a:cs typeface="Times New Roman" panose="02020603050405020304" pitchFamily="18" charset="0"/>
              </a:rPr>
              <a:t>Conclusion</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23" name="Google Shape;3117;p35"/>
          <p:cNvSpPr txBox="1">
            <a:spLocks/>
          </p:cNvSpPr>
          <p:nvPr/>
        </p:nvSpPr>
        <p:spPr>
          <a:xfrm>
            <a:off x="3650677" y="4063582"/>
            <a:ext cx="774900" cy="44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ontserrat Black"/>
              <a:buNone/>
              <a:defRPr sz="2500" b="0" i="0" u="none" strike="noStrike" cap="none">
                <a:solidFill>
                  <a:schemeClr val="dk1"/>
                </a:solidFill>
                <a:latin typeface="Montserrat Black"/>
                <a:ea typeface="Montserrat Black"/>
                <a:cs typeface="Montserrat Black"/>
                <a:sym typeface="Montserrat Black"/>
              </a:defRPr>
            </a:lvl1pPr>
            <a:lvl2pPr marR="0" lvl="1"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9pPr>
          </a:lstStyle>
          <a:p>
            <a:r>
              <a:rPr lang="en" sz="3600" dirty="0" smtClean="0">
                <a:solidFill>
                  <a:srgbClr val="002060"/>
                </a:solidFill>
                <a:latin typeface="Times New Roman" panose="02020603050405020304" pitchFamily="18" charset="0"/>
                <a:cs typeface="Times New Roman" panose="02020603050405020304" pitchFamily="18" charset="0"/>
              </a:rPr>
              <a:t>09</a:t>
            </a:r>
            <a:endParaRPr lang="en" dirty="0">
              <a:solidFill>
                <a:srgbClr val="002060"/>
              </a:solidFill>
              <a:latin typeface="Times New Roman" panose="02020603050405020304" pitchFamily="18" charset="0"/>
              <a:cs typeface="Times New Roman" panose="02020603050405020304" pitchFamily="18" charset="0"/>
            </a:endParaRPr>
          </a:p>
        </p:txBody>
      </p:sp>
      <p:sp>
        <p:nvSpPr>
          <p:cNvPr id="24" name="Google Shape;3118;p35"/>
          <p:cNvSpPr txBox="1">
            <a:spLocks/>
          </p:cNvSpPr>
          <p:nvPr/>
        </p:nvSpPr>
        <p:spPr>
          <a:xfrm>
            <a:off x="8700004" y="3286202"/>
            <a:ext cx="2480100" cy="448800"/>
          </a:xfrm>
          <a:prstGeom prst="rect">
            <a:avLst/>
          </a:prstGeom>
        </p:spPr>
        <p:txBody>
          <a:bodyPr spcFirstLastPara="1" wrap="square" lIns="91425" tIns="91425" rIns="91425" bIns="91425"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spcAft>
                <a:spcPts val="0"/>
              </a:spcAft>
              <a:buFont typeface="Calibri" panose="020F0502020204030204" pitchFamily="34" charset="0"/>
              <a:buNone/>
            </a:pPr>
            <a:r>
              <a:rPr lang="en-IN" smtClean="0">
                <a:solidFill>
                  <a:srgbClr val="002060"/>
                </a:solidFill>
                <a:latin typeface="Times New Roman" panose="02020603050405020304" pitchFamily="18" charset="0"/>
                <a:cs typeface="Times New Roman" panose="02020603050405020304" pitchFamily="18" charset="0"/>
              </a:rPr>
              <a:t>Social Welfare</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25" name="Google Shape;3120;p35"/>
          <p:cNvSpPr txBox="1">
            <a:spLocks/>
          </p:cNvSpPr>
          <p:nvPr/>
        </p:nvSpPr>
        <p:spPr>
          <a:xfrm>
            <a:off x="8733038" y="2880892"/>
            <a:ext cx="774900" cy="44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ontserrat Black"/>
              <a:buNone/>
              <a:defRPr sz="2500" b="0" i="0" u="none" strike="noStrike" cap="none">
                <a:solidFill>
                  <a:schemeClr val="dk1"/>
                </a:solidFill>
                <a:latin typeface="Montserrat Black"/>
                <a:ea typeface="Montserrat Black"/>
                <a:cs typeface="Montserrat Black"/>
                <a:sym typeface="Montserrat Black"/>
              </a:defRPr>
            </a:lvl1pPr>
            <a:lvl2pPr marR="0" lvl="1"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9pPr>
          </a:lstStyle>
          <a:p>
            <a:r>
              <a:rPr lang="en" sz="3600" dirty="0" smtClean="0">
                <a:solidFill>
                  <a:srgbClr val="002060"/>
                </a:solidFill>
                <a:latin typeface="Times New Roman" panose="02020603050405020304" pitchFamily="18" charset="0"/>
                <a:cs typeface="Times New Roman" panose="02020603050405020304" pitchFamily="18" charset="0"/>
              </a:rPr>
              <a:t>08</a:t>
            </a:r>
            <a:endParaRPr lang="en" sz="3600" dirty="0">
              <a:solidFill>
                <a:srgbClr val="002060"/>
              </a:solidFill>
              <a:latin typeface="Times New Roman" panose="02020603050405020304" pitchFamily="18" charset="0"/>
              <a:cs typeface="Times New Roman" panose="02020603050405020304" pitchFamily="18" charset="0"/>
            </a:endParaRPr>
          </a:p>
        </p:txBody>
      </p:sp>
      <p:sp>
        <p:nvSpPr>
          <p:cNvPr id="26" name="Google Shape;3124;p35"/>
          <p:cNvSpPr/>
          <p:nvPr/>
        </p:nvSpPr>
        <p:spPr>
          <a:xfrm>
            <a:off x="10288309" y="4094104"/>
            <a:ext cx="36575" cy="73125"/>
          </a:xfrm>
          <a:custGeom>
            <a:avLst/>
            <a:gdLst/>
            <a:ahLst/>
            <a:cxnLst/>
            <a:rect l="l" t="t" r="r" b="b"/>
            <a:pathLst>
              <a:path w="1463" h="2925" extrusionOk="0">
                <a:moveTo>
                  <a:pt x="1462" y="1"/>
                </a:moveTo>
                <a:cubicBezTo>
                  <a:pt x="1119" y="586"/>
                  <a:pt x="780" y="1217"/>
                  <a:pt x="437" y="1852"/>
                </a:cubicBezTo>
                <a:lnTo>
                  <a:pt x="437" y="1899"/>
                </a:lnTo>
                <a:cubicBezTo>
                  <a:pt x="293" y="2242"/>
                  <a:pt x="145" y="2581"/>
                  <a:pt x="1" y="2873"/>
                </a:cubicBezTo>
                <a:cubicBezTo>
                  <a:pt x="47" y="2873"/>
                  <a:pt x="98" y="2924"/>
                  <a:pt x="98" y="2924"/>
                </a:cubicBezTo>
                <a:cubicBezTo>
                  <a:pt x="535" y="1950"/>
                  <a:pt x="975" y="975"/>
                  <a:pt x="1462" y="1"/>
                </a:cubicBezTo>
                <a:close/>
              </a:path>
            </a:pathLst>
          </a:custGeom>
          <a:solidFill>
            <a:srgbClr val="00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2060"/>
              </a:solidFill>
              <a:latin typeface="Times New Roman" panose="02020603050405020304" pitchFamily="18" charset="0"/>
              <a:cs typeface="Times New Roman" panose="02020603050405020304" pitchFamily="18" charset="0"/>
            </a:endParaRPr>
          </a:p>
        </p:txBody>
      </p:sp>
      <p:sp>
        <p:nvSpPr>
          <p:cNvPr id="27" name="Google Shape;3115;p35"/>
          <p:cNvSpPr txBox="1">
            <a:spLocks/>
          </p:cNvSpPr>
          <p:nvPr/>
        </p:nvSpPr>
        <p:spPr>
          <a:xfrm>
            <a:off x="6219904" y="4457332"/>
            <a:ext cx="2480100" cy="448800"/>
          </a:xfrm>
          <a:prstGeom prst="rect">
            <a:avLst/>
          </a:prstGeom>
        </p:spPr>
        <p:txBody>
          <a:bodyPr spcFirstLastPara="1" wrap="square" lIns="91425" tIns="91425" rIns="91425" bIns="91425"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r>
              <a:rPr lang="en-IN" dirty="0" smtClean="0">
                <a:solidFill>
                  <a:srgbClr val="002060"/>
                </a:solidFill>
                <a:latin typeface="Times New Roman" panose="02020603050405020304" pitchFamily="18" charset="0"/>
                <a:cs typeface="Times New Roman" panose="02020603050405020304" pitchFamily="18" charset="0"/>
              </a:rPr>
              <a:t>References</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28" name="Google Shape;3117;p35"/>
          <p:cNvSpPr txBox="1">
            <a:spLocks/>
          </p:cNvSpPr>
          <p:nvPr/>
        </p:nvSpPr>
        <p:spPr>
          <a:xfrm>
            <a:off x="6219904" y="4063582"/>
            <a:ext cx="774900" cy="44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ontserrat Black"/>
              <a:buNone/>
              <a:defRPr sz="2500" b="0" i="0" u="none" strike="noStrike" cap="none">
                <a:solidFill>
                  <a:schemeClr val="dk1"/>
                </a:solidFill>
                <a:latin typeface="Montserrat Black"/>
                <a:ea typeface="Montserrat Black"/>
                <a:cs typeface="Montserrat Black"/>
                <a:sym typeface="Montserrat Black"/>
              </a:defRPr>
            </a:lvl1pPr>
            <a:lvl2pPr marR="0" lvl="1"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9pPr>
          </a:lstStyle>
          <a:p>
            <a:r>
              <a:rPr lang="en" sz="3600" dirty="0" smtClean="0">
                <a:solidFill>
                  <a:srgbClr val="002060"/>
                </a:solidFill>
                <a:latin typeface="Times New Roman" panose="02020603050405020304" pitchFamily="18" charset="0"/>
                <a:cs typeface="Times New Roman" panose="02020603050405020304" pitchFamily="18" charset="0"/>
              </a:rPr>
              <a:t>10</a:t>
            </a:r>
            <a:endParaRPr lang="en" sz="36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07888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AE7EE-C3B1-30EA-E5E0-048916203E44}"/>
              </a:ext>
            </a:extLst>
          </p:cNvPr>
          <p:cNvSpPr>
            <a:spLocks noGrp="1"/>
          </p:cNvSpPr>
          <p:nvPr>
            <p:ph type="title"/>
          </p:nvPr>
        </p:nvSpPr>
        <p:spPr>
          <a:xfrm>
            <a:off x="3643692" y="1776356"/>
            <a:ext cx="10058400" cy="1450757"/>
          </a:xfrm>
        </p:spPr>
        <p:txBody>
          <a:bodyPr>
            <a:normAutofit/>
          </a:bodyPr>
          <a:lstStyle/>
          <a:p>
            <a:r>
              <a:rPr lang="en-IN" sz="6600" dirty="0" smtClean="0">
                <a:solidFill>
                  <a:srgbClr val="002060"/>
                </a:solidFill>
              </a:rPr>
              <a:t>Social Welfare</a:t>
            </a:r>
            <a:endParaRPr lang="en-IN" sz="6600" dirty="0">
              <a:solidFill>
                <a:srgbClr val="002060"/>
              </a:solidFill>
            </a:endParaRPr>
          </a:p>
        </p:txBody>
      </p:sp>
      <p:sp>
        <p:nvSpPr>
          <p:cNvPr id="3" name="Content Placeholder 2">
            <a:extLst>
              <a:ext uri="{FF2B5EF4-FFF2-40B4-BE49-F238E27FC236}">
                <a16:creationId xmlns:a16="http://schemas.microsoft.com/office/drawing/2014/main" id="{B0F3A313-CE47-1D91-EC92-D0434695F704}"/>
              </a:ext>
            </a:extLst>
          </p:cNvPr>
          <p:cNvSpPr>
            <a:spLocks noGrp="1"/>
          </p:cNvSpPr>
          <p:nvPr>
            <p:ph idx="1"/>
          </p:nvPr>
        </p:nvSpPr>
        <p:spPr>
          <a:xfrm>
            <a:off x="3015050" y="3227113"/>
            <a:ext cx="6200738" cy="1239900"/>
          </a:xfrm>
        </p:spPr>
        <p:txBody>
          <a:bodyPr>
            <a:normAutofit/>
          </a:bodyPr>
          <a:lstStyle/>
          <a:p>
            <a:pPr marL="0" lvl="0" indent="0" algn="ctr"/>
            <a:r>
              <a:rPr lang="en-GB" sz="1800" dirty="0">
                <a:solidFill>
                  <a:srgbClr val="002060"/>
                </a:solidFill>
              </a:rPr>
              <a:t>"Ensuring clean water isn't just about technology; it's about improving lives. By providing real-time monitoring and predictive analysis, we're making safe water accessible, helping communities thrive."</a:t>
            </a:r>
          </a:p>
        </p:txBody>
      </p:sp>
      <p:sp>
        <p:nvSpPr>
          <p:cNvPr id="4" name="Date Placeholder 3">
            <a:extLst>
              <a:ext uri="{FF2B5EF4-FFF2-40B4-BE49-F238E27FC236}">
                <a16:creationId xmlns:a16="http://schemas.microsoft.com/office/drawing/2014/main" id="{04FE4167-7ACB-314F-930B-5595B54F2B92}"/>
              </a:ext>
            </a:extLst>
          </p:cNvPr>
          <p:cNvSpPr>
            <a:spLocks noGrp="1"/>
          </p:cNvSpPr>
          <p:nvPr>
            <p:ph type="dt" sz="half" idx="10"/>
          </p:nvPr>
        </p:nvSpPr>
        <p:spPr/>
        <p:txBody>
          <a:bodyPr/>
          <a:lstStyle/>
          <a:p>
            <a:fld id="{6F3E1122-C27A-435B-9FFB-9A8CDDA11A5A}" type="datetime1">
              <a:rPr lang="en-IN" sz="800" smtClean="0"/>
              <a:t>21-05-2024</a:t>
            </a:fld>
            <a:endParaRPr lang="en-IN" sz="800"/>
          </a:p>
        </p:txBody>
      </p:sp>
      <p:sp>
        <p:nvSpPr>
          <p:cNvPr id="5" name="Slide Number Placeholder 4">
            <a:extLst>
              <a:ext uri="{FF2B5EF4-FFF2-40B4-BE49-F238E27FC236}">
                <a16:creationId xmlns:a16="http://schemas.microsoft.com/office/drawing/2014/main" id="{FD77EDD5-E405-67C6-CA16-581A82BD6C46}"/>
              </a:ext>
            </a:extLst>
          </p:cNvPr>
          <p:cNvSpPr>
            <a:spLocks noGrp="1"/>
          </p:cNvSpPr>
          <p:nvPr>
            <p:ph type="sldNum" sz="quarter" idx="12"/>
          </p:nvPr>
        </p:nvSpPr>
        <p:spPr/>
        <p:txBody>
          <a:bodyPr/>
          <a:lstStyle/>
          <a:p>
            <a:fld id="{CEC30028-28EF-4A4F-A484-0DD94549DD85}" type="slidenum">
              <a:rPr lang="en-IN" sz="1000" smtClean="0"/>
              <a:t>20</a:t>
            </a:fld>
            <a:endParaRPr lang="en-IN" sz="1000"/>
          </a:p>
        </p:txBody>
      </p:sp>
    </p:spTree>
    <p:extLst>
      <p:ext uri="{BB962C8B-B14F-4D97-AF65-F5344CB8AC3E}">
        <p14:creationId xmlns:p14="http://schemas.microsoft.com/office/powerpoint/2010/main" val="15913098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0628" y="1152108"/>
            <a:ext cx="8079447" cy="4023360"/>
          </a:xfrm>
        </p:spPr>
        <p:txBody>
          <a:bodyPr>
            <a:noAutofit/>
          </a:bodyPr>
          <a:lstStyle/>
          <a:p>
            <a:pPr marL="457200" lvl="0" indent="-457200">
              <a:buClr>
                <a:srgbClr val="002060"/>
              </a:buClr>
              <a:buFont typeface="+mj-lt"/>
              <a:buAutoNum type="arabicPeriod"/>
            </a:pPr>
            <a:r>
              <a:rPr lang="en-GB" b="1" dirty="0">
                <a:solidFill>
                  <a:srgbClr val="002060"/>
                </a:solidFill>
                <a:latin typeface="Times New Roman" panose="02020603050405020304" pitchFamily="18" charset="0"/>
                <a:cs typeface="Times New Roman" panose="02020603050405020304" pitchFamily="18" charset="0"/>
              </a:rPr>
              <a:t>Awareness</a:t>
            </a:r>
            <a:r>
              <a:rPr lang="en-GB" dirty="0">
                <a:solidFill>
                  <a:srgbClr val="002060"/>
                </a:solidFill>
                <a:latin typeface="Times New Roman" panose="02020603050405020304" pitchFamily="18" charset="0"/>
                <a:cs typeface="Times New Roman" panose="02020603050405020304" pitchFamily="18" charset="0"/>
              </a:rPr>
              <a:t>: Our project educates communities about water quality issues and encourages sustainable water management </a:t>
            </a:r>
            <a:r>
              <a:rPr lang="en-GB" dirty="0" smtClean="0">
                <a:solidFill>
                  <a:srgbClr val="002060"/>
                </a:solidFill>
                <a:latin typeface="Times New Roman" panose="02020603050405020304" pitchFamily="18" charset="0"/>
                <a:cs typeface="Times New Roman" panose="02020603050405020304" pitchFamily="18" charset="0"/>
              </a:rPr>
              <a:t>practices.</a:t>
            </a:r>
          </a:p>
          <a:p>
            <a:pPr marL="457200" lvl="0" indent="-457200">
              <a:buClr>
                <a:srgbClr val="002060"/>
              </a:buClr>
              <a:buFont typeface="+mj-lt"/>
              <a:buAutoNum type="arabicPeriod"/>
            </a:pPr>
            <a:r>
              <a:rPr lang="en-GB" b="1" dirty="0" smtClean="0">
                <a:solidFill>
                  <a:srgbClr val="002060"/>
                </a:solidFill>
                <a:latin typeface="Times New Roman" panose="02020603050405020304" pitchFamily="18" charset="0"/>
                <a:cs typeface="Times New Roman" panose="02020603050405020304" pitchFamily="18" charset="0"/>
              </a:rPr>
              <a:t>Health</a:t>
            </a:r>
            <a:r>
              <a:rPr lang="en-GB" dirty="0">
                <a:solidFill>
                  <a:srgbClr val="002060"/>
                </a:solidFill>
                <a:latin typeface="Times New Roman" panose="02020603050405020304" pitchFamily="18" charset="0"/>
                <a:cs typeface="Times New Roman" panose="02020603050405020304" pitchFamily="18" charset="0"/>
              </a:rPr>
              <a:t>: We prevent waterborne diseases and improve public health through real-time monitoring and analysis</a:t>
            </a:r>
            <a:r>
              <a:rPr lang="en-GB" dirty="0" smtClean="0">
                <a:solidFill>
                  <a:srgbClr val="002060"/>
                </a:solidFill>
                <a:latin typeface="Times New Roman" panose="02020603050405020304" pitchFamily="18" charset="0"/>
                <a:cs typeface="Times New Roman" panose="02020603050405020304" pitchFamily="18" charset="0"/>
              </a:rPr>
              <a:t>.</a:t>
            </a:r>
            <a:endParaRPr lang="en-GB" dirty="0">
              <a:solidFill>
                <a:srgbClr val="002060"/>
              </a:solidFill>
              <a:latin typeface="Times New Roman" panose="02020603050405020304" pitchFamily="18" charset="0"/>
              <a:cs typeface="Times New Roman" panose="02020603050405020304" pitchFamily="18" charset="0"/>
            </a:endParaRPr>
          </a:p>
          <a:p>
            <a:pPr marL="457200" lvl="0" indent="-457200">
              <a:buClr>
                <a:srgbClr val="002060"/>
              </a:buClr>
              <a:buFont typeface="+mj-lt"/>
              <a:buAutoNum type="arabicPeriod"/>
            </a:pPr>
            <a:r>
              <a:rPr lang="en-GB" b="1" dirty="0">
                <a:solidFill>
                  <a:srgbClr val="002060"/>
                </a:solidFill>
                <a:latin typeface="Times New Roman" panose="02020603050405020304" pitchFamily="18" charset="0"/>
                <a:cs typeface="Times New Roman" panose="02020603050405020304" pitchFamily="18" charset="0"/>
              </a:rPr>
              <a:t>Engagement</a:t>
            </a:r>
            <a:r>
              <a:rPr lang="en-GB" dirty="0">
                <a:solidFill>
                  <a:srgbClr val="002060"/>
                </a:solidFill>
                <a:latin typeface="Times New Roman" panose="02020603050405020304" pitchFamily="18" charset="0"/>
                <a:cs typeface="Times New Roman" panose="02020603050405020304" pitchFamily="18" charset="0"/>
              </a:rPr>
              <a:t>: We involve community members in monitoring and managing local water resources, promoting collective </a:t>
            </a:r>
            <a:r>
              <a:rPr lang="en-GB" dirty="0" smtClean="0">
                <a:solidFill>
                  <a:srgbClr val="002060"/>
                </a:solidFill>
                <a:latin typeface="Times New Roman" panose="02020603050405020304" pitchFamily="18" charset="0"/>
                <a:cs typeface="Times New Roman" panose="02020603050405020304" pitchFamily="18" charset="0"/>
              </a:rPr>
              <a:t>responsibility.</a:t>
            </a:r>
            <a:endParaRPr lang="en-GB" dirty="0">
              <a:solidFill>
                <a:srgbClr val="002060"/>
              </a:solidFill>
              <a:latin typeface="Times New Roman" panose="02020603050405020304" pitchFamily="18" charset="0"/>
              <a:cs typeface="Times New Roman" panose="02020603050405020304" pitchFamily="18" charset="0"/>
            </a:endParaRPr>
          </a:p>
          <a:p>
            <a:pPr marL="457200" lvl="0" indent="-457200">
              <a:buClr>
                <a:srgbClr val="002060"/>
              </a:buClr>
              <a:buFont typeface="+mj-lt"/>
              <a:buAutoNum type="arabicPeriod"/>
            </a:pPr>
            <a:r>
              <a:rPr lang="en-GB" b="1" dirty="0">
                <a:solidFill>
                  <a:srgbClr val="002060"/>
                </a:solidFill>
                <a:latin typeface="Times New Roman" panose="02020603050405020304" pitchFamily="18" charset="0"/>
                <a:cs typeface="Times New Roman" panose="02020603050405020304" pitchFamily="18" charset="0"/>
              </a:rPr>
              <a:t>Cost-Savings</a:t>
            </a:r>
            <a:r>
              <a:rPr lang="en-GB" dirty="0">
                <a:solidFill>
                  <a:srgbClr val="002060"/>
                </a:solidFill>
                <a:latin typeface="Times New Roman" panose="02020603050405020304" pitchFamily="18" charset="0"/>
                <a:cs typeface="Times New Roman" panose="02020603050405020304" pitchFamily="18" charset="0"/>
              </a:rPr>
              <a:t>: Our model offers a cost-effective alternative to traditional water quality surveys, saving governments money</a:t>
            </a:r>
            <a:r>
              <a:rPr lang="en-GB" dirty="0" smtClean="0">
                <a:solidFill>
                  <a:srgbClr val="002060"/>
                </a:solidFill>
                <a:latin typeface="Times New Roman" panose="02020603050405020304" pitchFamily="18" charset="0"/>
                <a:cs typeface="Times New Roman" panose="02020603050405020304" pitchFamily="18" charset="0"/>
              </a:rPr>
              <a:t>.</a:t>
            </a:r>
            <a:endParaRPr lang="en-GB" dirty="0">
              <a:solidFill>
                <a:srgbClr val="002060"/>
              </a:solidFill>
              <a:latin typeface="Times New Roman" panose="02020603050405020304" pitchFamily="18" charset="0"/>
              <a:cs typeface="Times New Roman" panose="02020603050405020304" pitchFamily="18" charset="0"/>
            </a:endParaRPr>
          </a:p>
          <a:p>
            <a:pPr marL="457200" lvl="0" indent="-457200">
              <a:buClr>
                <a:srgbClr val="002060"/>
              </a:buClr>
              <a:buFont typeface="+mj-lt"/>
              <a:buAutoNum type="arabicPeriod"/>
            </a:pPr>
            <a:r>
              <a:rPr lang="en-GB" b="1" dirty="0">
                <a:solidFill>
                  <a:srgbClr val="002060"/>
                </a:solidFill>
                <a:latin typeface="Times New Roman" panose="02020603050405020304" pitchFamily="18" charset="0"/>
                <a:cs typeface="Times New Roman" panose="02020603050405020304" pitchFamily="18" charset="0"/>
              </a:rPr>
              <a:t>Efficiency</a:t>
            </a:r>
            <a:r>
              <a:rPr lang="en-GB" dirty="0">
                <a:solidFill>
                  <a:srgbClr val="002060"/>
                </a:solidFill>
                <a:latin typeface="Times New Roman" panose="02020603050405020304" pitchFamily="18" charset="0"/>
                <a:cs typeface="Times New Roman" panose="02020603050405020304" pitchFamily="18" charset="0"/>
              </a:rPr>
              <a:t>: Our project offers a more efficient alternative to traditional water quality assessment methods, saving time and resources by providing real-time data collection.</a:t>
            </a:r>
            <a:endParaRPr lang="en-GB" dirty="0">
              <a:solidFill>
                <a:srgbClr val="00206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F3E1122-C27A-435B-9FFB-9A8CDDA11A5A}" type="datetime1">
              <a:rPr lang="en-IN" smtClean="0"/>
              <a:t>21-05-2024</a:t>
            </a:fld>
            <a:endParaRPr lang="en-IN"/>
          </a:p>
        </p:txBody>
      </p:sp>
      <p:sp>
        <p:nvSpPr>
          <p:cNvPr id="5" name="Slide Number Placeholder 4"/>
          <p:cNvSpPr>
            <a:spLocks noGrp="1"/>
          </p:cNvSpPr>
          <p:nvPr>
            <p:ph type="sldNum" sz="quarter" idx="12"/>
          </p:nvPr>
        </p:nvSpPr>
        <p:spPr/>
        <p:txBody>
          <a:bodyPr/>
          <a:lstStyle/>
          <a:p>
            <a:fld id="{CEC30028-28EF-4A4F-A484-0DD94549DD85}" type="slidenum">
              <a:rPr lang="en-IN" smtClean="0"/>
              <a:t>21</a:t>
            </a:fld>
            <a:endParaRPr lang="en-IN"/>
          </a:p>
        </p:txBody>
      </p:sp>
    </p:spTree>
    <p:extLst>
      <p:ext uri="{BB962C8B-B14F-4D97-AF65-F5344CB8AC3E}">
        <p14:creationId xmlns:p14="http://schemas.microsoft.com/office/powerpoint/2010/main" val="30772336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AE7EE-C3B1-30EA-E5E0-048916203E44}"/>
              </a:ext>
            </a:extLst>
          </p:cNvPr>
          <p:cNvSpPr>
            <a:spLocks noGrp="1"/>
          </p:cNvSpPr>
          <p:nvPr>
            <p:ph type="title"/>
          </p:nvPr>
        </p:nvSpPr>
        <p:spPr>
          <a:xfrm>
            <a:off x="3775498" y="1866972"/>
            <a:ext cx="10058400" cy="1450757"/>
          </a:xfrm>
        </p:spPr>
        <p:txBody>
          <a:bodyPr>
            <a:normAutofit/>
          </a:bodyPr>
          <a:lstStyle/>
          <a:p>
            <a:r>
              <a:rPr lang="en-IN" sz="7200" dirty="0" smtClean="0">
                <a:solidFill>
                  <a:srgbClr val="002060"/>
                </a:solidFill>
              </a:rPr>
              <a:t>Conclusion</a:t>
            </a:r>
            <a:endParaRPr lang="en-IN" sz="7200" dirty="0">
              <a:solidFill>
                <a:srgbClr val="002060"/>
              </a:solidFill>
            </a:endParaRPr>
          </a:p>
        </p:txBody>
      </p:sp>
      <p:sp>
        <p:nvSpPr>
          <p:cNvPr id="3" name="Content Placeholder 2">
            <a:extLst>
              <a:ext uri="{FF2B5EF4-FFF2-40B4-BE49-F238E27FC236}">
                <a16:creationId xmlns:a16="http://schemas.microsoft.com/office/drawing/2014/main" id="{B0F3A313-CE47-1D91-EC92-D0434695F704}"/>
              </a:ext>
            </a:extLst>
          </p:cNvPr>
          <p:cNvSpPr>
            <a:spLocks noGrp="1"/>
          </p:cNvSpPr>
          <p:nvPr>
            <p:ph idx="1"/>
          </p:nvPr>
        </p:nvSpPr>
        <p:spPr>
          <a:xfrm>
            <a:off x="3039292" y="3161210"/>
            <a:ext cx="5451566" cy="1305803"/>
          </a:xfrm>
        </p:spPr>
        <p:txBody>
          <a:bodyPr>
            <a:normAutofit/>
          </a:bodyPr>
          <a:lstStyle/>
          <a:p>
            <a:pPr marL="0" lvl="0" indent="0" algn="ctr">
              <a:buNone/>
            </a:pPr>
            <a:r>
              <a:rPr lang="en-GB" dirty="0">
                <a:solidFill>
                  <a:srgbClr val="002060"/>
                </a:solidFill>
              </a:rPr>
              <a:t>Concluding our project is not just marking an end; it's acknowledging the beginning of a new chapter in water management.</a:t>
            </a:r>
            <a:endParaRPr lang="en-GB" dirty="0">
              <a:solidFill>
                <a:srgbClr val="002060"/>
              </a:solidFill>
            </a:endParaRPr>
          </a:p>
        </p:txBody>
      </p:sp>
      <p:sp>
        <p:nvSpPr>
          <p:cNvPr id="4" name="Date Placeholder 3">
            <a:extLst>
              <a:ext uri="{FF2B5EF4-FFF2-40B4-BE49-F238E27FC236}">
                <a16:creationId xmlns:a16="http://schemas.microsoft.com/office/drawing/2014/main" id="{04FE4167-7ACB-314F-930B-5595B54F2B92}"/>
              </a:ext>
            </a:extLst>
          </p:cNvPr>
          <p:cNvSpPr>
            <a:spLocks noGrp="1"/>
          </p:cNvSpPr>
          <p:nvPr>
            <p:ph type="dt" sz="half" idx="10"/>
          </p:nvPr>
        </p:nvSpPr>
        <p:spPr/>
        <p:txBody>
          <a:bodyPr/>
          <a:lstStyle/>
          <a:p>
            <a:fld id="{6F3E1122-C27A-435B-9FFB-9A8CDDA11A5A}" type="datetime1">
              <a:rPr lang="en-IN" smtClean="0"/>
              <a:t>21-05-2024</a:t>
            </a:fld>
            <a:endParaRPr lang="en-IN"/>
          </a:p>
        </p:txBody>
      </p:sp>
      <p:sp>
        <p:nvSpPr>
          <p:cNvPr id="5" name="Slide Number Placeholder 4">
            <a:extLst>
              <a:ext uri="{FF2B5EF4-FFF2-40B4-BE49-F238E27FC236}">
                <a16:creationId xmlns:a16="http://schemas.microsoft.com/office/drawing/2014/main" id="{FD77EDD5-E405-67C6-CA16-581A82BD6C46}"/>
              </a:ext>
            </a:extLst>
          </p:cNvPr>
          <p:cNvSpPr>
            <a:spLocks noGrp="1"/>
          </p:cNvSpPr>
          <p:nvPr>
            <p:ph type="sldNum" sz="quarter" idx="12"/>
          </p:nvPr>
        </p:nvSpPr>
        <p:spPr/>
        <p:txBody>
          <a:bodyPr/>
          <a:lstStyle/>
          <a:p>
            <a:fld id="{CEC30028-28EF-4A4F-A484-0DD94549DD85}" type="slidenum">
              <a:rPr lang="en-IN" smtClean="0"/>
              <a:t>22</a:t>
            </a:fld>
            <a:endParaRPr lang="en-IN"/>
          </a:p>
        </p:txBody>
      </p:sp>
    </p:spTree>
    <p:extLst>
      <p:ext uri="{BB962C8B-B14F-4D97-AF65-F5344CB8AC3E}">
        <p14:creationId xmlns:p14="http://schemas.microsoft.com/office/powerpoint/2010/main" val="14423487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83313" y="1269085"/>
            <a:ext cx="8063196" cy="4023360"/>
          </a:xfrm>
        </p:spPr>
        <p:txBody>
          <a:bodyPr/>
          <a:lstStyle/>
          <a:p>
            <a:pPr algn="just"/>
            <a:r>
              <a:rPr lang="en-GB" dirty="0" smtClean="0">
                <a:latin typeface="Manjari" panose="020B0604020202020204" charset="0"/>
                <a:cs typeface="Manjari" panose="020B0604020202020204" charset="0"/>
              </a:rPr>
              <a:t>In </a:t>
            </a:r>
            <a:r>
              <a:rPr lang="en-GB" dirty="0">
                <a:latin typeface="Manjari" panose="020B0604020202020204" charset="0"/>
                <a:cs typeface="Manjari" panose="020B0604020202020204" charset="0"/>
              </a:rPr>
              <a:t>conclusion, our project represents a significant advancement in addressing water quality challenges and promoting social welfare. By providing real-time monitoring, predictive analysis, and fostering community engagement, we empower individuals and governments to make informed decisions about water management. Through initiatives focused on education, health impact, economic development, and cost-effectiveness, we pave the way for sustainable water resource management. Moving forward, continued collaboration and innovation will be crucial in expanding our impact and ensuring access to clean water for all, thereby safeguarding the well-being of both present and future generations.</a:t>
            </a:r>
            <a:endParaRPr lang="en-IN" dirty="0">
              <a:latin typeface="Manjari" panose="020B0604020202020204" charset="0"/>
              <a:cs typeface="Manjari" panose="020B0604020202020204" charset="0"/>
            </a:endParaRPr>
          </a:p>
        </p:txBody>
      </p:sp>
      <p:sp>
        <p:nvSpPr>
          <p:cNvPr id="4" name="Date Placeholder 3"/>
          <p:cNvSpPr>
            <a:spLocks noGrp="1"/>
          </p:cNvSpPr>
          <p:nvPr>
            <p:ph type="dt" sz="half" idx="10"/>
          </p:nvPr>
        </p:nvSpPr>
        <p:spPr/>
        <p:txBody>
          <a:bodyPr/>
          <a:lstStyle/>
          <a:p>
            <a:fld id="{6F3E1122-C27A-435B-9FFB-9A8CDDA11A5A}" type="datetime1">
              <a:rPr lang="en-IN" smtClean="0"/>
              <a:t>21-05-2024</a:t>
            </a:fld>
            <a:endParaRPr lang="en-IN"/>
          </a:p>
        </p:txBody>
      </p:sp>
      <p:sp>
        <p:nvSpPr>
          <p:cNvPr id="5" name="Slide Number Placeholder 4"/>
          <p:cNvSpPr>
            <a:spLocks noGrp="1"/>
          </p:cNvSpPr>
          <p:nvPr>
            <p:ph type="sldNum" sz="quarter" idx="12"/>
          </p:nvPr>
        </p:nvSpPr>
        <p:spPr/>
        <p:txBody>
          <a:bodyPr/>
          <a:lstStyle/>
          <a:p>
            <a:fld id="{CEC30028-28EF-4A4F-A484-0DD94549DD85}" type="slidenum">
              <a:rPr lang="en-IN" smtClean="0"/>
              <a:t>23</a:t>
            </a:fld>
            <a:endParaRPr lang="en-IN"/>
          </a:p>
        </p:txBody>
      </p:sp>
    </p:spTree>
    <p:extLst>
      <p:ext uri="{BB962C8B-B14F-4D97-AF65-F5344CB8AC3E}">
        <p14:creationId xmlns:p14="http://schemas.microsoft.com/office/powerpoint/2010/main" val="32082806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F3E1122-C27A-435B-9FFB-9A8CDDA11A5A}" type="datetime1">
              <a:rPr lang="en-IN" smtClean="0"/>
              <a:t>21-05-2024</a:t>
            </a:fld>
            <a:endParaRPr lang="en-IN"/>
          </a:p>
        </p:txBody>
      </p:sp>
      <p:sp>
        <p:nvSpPr>
          <p:cNvPr id="5" name="Slide Number Placeholder 4"/>
          <p:cNvSpPr>
            <a:spLocks noGrp="1"/>
          </p:cNvSpPr>
          <p:nvPr>
            <p:ph type="sldNum" sz="quarter" idx="12"/>
          </p:nvPr>
        </p:nvSpPr>
        <p:spPr/>
        <p:txBody>
          <a:bodyPr/>
          <a:lstStyle/>
          <a:p>
            <a:fld id="{CEC30028-28EF-4A4F-A484-0DD94549DD85}" type="slidenum">
              <a:rPr lang="en-IN" smtClean="0"/>
              <a:t>24</a:t>
            </a:fld>
            <a:endParaRPr lang="en-IN"/>
          </a:p>
        </p:txBody>
      </p:sp>
      <p:sp>
        <p:nvSpPr>
          <p:cNvPr id="8" name="Google Shape;3547;p53"/>
          <p:cNvSpPr txBox="1">
            <a:spLocks noGrp="1"/>
          </p:cNvSpPr>
          <p:nvPr>
            <p:ph type="title"/>
          </p:nvPr>
        </p:nvSpPr>
        <p:spPr>
          <a:xfrm>
            <a:off x="2260476" y="879727"/>
            <a:ext cx="7704000" cy="277200"/>
          </a:xfrm>
          <a:prstGeom prst="rect">
            <a:avLst/>
          </a:prstGeom>
        </p:spPr>
        <p:txBody>
          <a:bodyPr spcFirstLastPara="1" wrap="square" lIns="91425" tIns="91425" rIns="91425" bIns="91425" anchor="ctr" anchorCtr="0">
            <a:noAutofit/>
          </a:bodyPr>
          <a:lstStyle/>
          <a:p>
            <a:pPr algn="ctr"/>
            <a:r>
              <a:rPr lang="en-IN" dirty="0">
                <a:solidFill>
                  <a:srgbClr val="002060"/>
                </a:solidFill>
                <a:latin typeface="Montserrat Black" panose="020B0604020202020204" charset="0"/>
                <a:cs typeface="Times New Roman" panose="02020603050405020304" pitchFamily="18" charset="0"/>
              </a:rPr>
              <a:t>References</a:t>
            </a:r>
          </a:p>
        </p:txBody>
      </p:sp>
      <p:sp>
        <p:nvSpPr>
          <p:cNvPr id="9" name="Subtitle 1"/>
          <p:cNvSpPr txBox="1">
            <a:spLocks/>
          </p:cNvSpPr>
          <p:nvPr/>
        </p:nvSpPr>
        <p:spPr>
          <a:xfrm>
            <a:off x="1561632" y="1830620"/>
            <a:ext cx="8790710" cy="395547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42900" indent="-342900">
              <a:buClr>
                <a:srgbClr val="002060"/>
              </a:buClr>
              <a:buFont typeface="+mj-lt"/>
              <a:buAutoNum type="arabicPeriod"/>
            </a:pPr>
            <a:r>
              <a:rPr lang="en-IN" sz="1600" dirty="0" err="1" smtClean="0">
                <a:solidFill>
                  <a:srgbClr val="002060"/>
                </a:solidFill>
                <a:latin typeface="Manjari" panose="020B0604020202020204" charset="0"/>
                <a:cs typeface="Manjari" panose="020B0604020202020204" charset="0"/>
              </a:rPr>
              <a:t>Jemy</a:t>
            </a:r>
            <a:r>
              <a:rPr lang="en-IN" sz="1600" dirty="0" smtClean="0">
                <a:solidFill>
                  <a:srgbClr val="002060"/>
                </a:solidFill>
                <a:latin typeface="Manjari" panose="020B0604020202020204" charset="0"/>
                <a:cs typeface="Manjari" panose="020B0604020202020204" charset="0"/>
              </a:rPr>
              <a:t> Joseph., </a:t>
            </a:r>
            <a:r>
              <a:rPr lang="en-IN" sz="1600" dirty="0" err="1" smtClean="0">
                <a:solidFill>
                  <a:srgbClr val="002060"/>
                </a:solidFill>
                <a:latin typeface="Manjari" panose="020B0604020202020204" charset="0"/>
                <a:cs typeface="Manjari" panose="020B0604020202020204" charset="0"/>
              </a:rPr>
              <a:t>Manju</a:t>
            </a:r>
            <a:r>
              <a:rPr lang="en-IN" sz="1600" dirty="0" smtClean="0">
                <a:solidFill>
                  <a:srgbClr val="002060"/>
                </a:solidFill>
                <a:latin typeface="Manjari" panose="020B0604020202020204" charset="0"/>
                <a:cs typeface="Manjari" panose="020B0604020202020204" charset="0"/>
              </a:rPr>
              <a:t> K M., </a:t>
            </a:r>
            <a:r>
              <a:rPr lang="en-IN" sz="1600" dirty="0" err="1" smtClean="0">
                <a:solidFill>
                  <a:srgbClr val="002060"/>
                </a:solidFill>
                <a:latin typeface="Manjari" panose="020B0604020202020204" charset="0"/>
                <a:cs typeface="Manjari" panose="020B0604020202020204" charset="0"/>
              </a:rPr>
              <a:t>Sajith</a:t>
            </a:r>
            <a:r>
              <a:rPr lang="en-IN" sz="1600" dirty="0" smtClean="0">
                <a:solidFill>
                  <a:srgbClr val="002060"/>
                </a:solidFill>
                <a:latin typeface="Manjari" panose="020B0604020202020204" charset="0"/>
                <a:cs typeface="Manjari" panose="020B0604020202020204" charset="0"/>
              </a:rPr>
              <a:t> M R., </a:t>
            </a:r>
            <a:r>
              <a:rPr lang="en-IN" sz="1600" dirty="0" err="1" smtClean="0">
                <a:solidFill>
                  <a:srgbClr val="002060"/>
                </a:solidFill>
                <a:latin typeface="Manjari" panose="020B0604020202020204" charset="0"/>
                <a:cs typeface="Manjari" panose="020B0604020202020204" charset="0"/>
              </a:rPr>
              <a:t>Sujith</a:t>
            </a:r>
            <a:r>
              <a:rPr lang="en-IN" sz="1600" dirty="0" smtClean="0">
                <a:solidFill>
                  <a:srgbClr val="002060"/>
                </a:solidFill>
                <a:latin typeface="Manjari" panose="020B0604020202020204" charset="0"/>
                <a:cs typeface="Manjari" panose="020B0604020202020204" charset="0"/>
              </a:rPr>
              <a:t> Nair., Vishnu P </a:t>
            </a:r>
            <a:r>
              <a:rPr lang="en-IN" sz="1600" dirty="0" err="1" smtClean="0">
                <a:solidFill>
                  <a:srgbClr val="002060"/>
                </a:solidFill>
                <a:latin typeface="Manjari" panose="020B0604020202020204" charset="0"/>
                <a:cs typeface="Manjari" panose="020B0604020202020204" charset="0"/>
              </a:rPr>
              <a:t>Viay</a:t>
            </a:r>
            <a:r>
              <a:rPr lang="en-IN" sz="1600" dirty="0" smtClean="0">
                <a:solidFill>
                  <a:srgbClr val="002060"/>
                </a:solidFill>
                <a:latin typeface="Manjari" panose="020B0604020202020204" charset="0"/>
                <a:cs typeface="Manjari" panose="020B0604020202020204" charset="0"/>
              </a:rPr>
              <a:t>. </a:t>
            </a:r>
            <a:r>
              <a:rPr lang="en-IN" sz="1600" dirty="0" err="1" smtClean="0">
                <a:solidFill>
                  <a:srgbClr val="002060"/>
                </a:solidFill>
                <a:latin typeface="Manjari" panose="020B0604020202020204" charset="0"/>
                <a:cs typeface="Manjari" panose="020B0604020202020204" charset="0"/>
              </a:rPr>
              <a:t>Sithara</a:t>
            </a:r>
            <a:r>
              <a:rPr lang="en-IN" sz="1600" dirty="0" smtClean="0">
                <a:solidFill>
                  <a:srgbClr val="002060"/>
                </a:solidFill>
                <a:latin typeface="Manjari" panose="020B0604020202020204" charset="0"/>
                <a:cs typeface="Manjari" panose="020B0604020202020204" charset="0"/>
              </a:rPr>
              <a:t> Krishnan,” Water Management System Using IoT”, International Research Journal of Engineering and Technology (IRJET), 1887-1890, Apr-2018. </a:t>
            </a:r>
          </a:p>
          <a:p>
            <a:pPr marL="342900" indent="-342900">
              <a:buClr>
                <a:srgbClr val="002060"/>
              </a:buClr>
              <a:buFont typeface="+mj-lt"/>
              <a:buAutoNum type="arabicPeriod"/>
            </a:pPr>
            <a:r>
              <a:rPr lang="en-IN" sz="1600" dirty="0" err="1" smtClean="0">
                <a:solidFill>
                  <a:srgbClr val="002060"/>
                </a:solidFill>
                <a:latin typeface="Manjari" panose="020B0604020202020204" charset="0"/>
                <a:cs typeface="Manjari" panose="020B0604020202020204" charset="0"/>
              </a:rPr>
              <a:t>Devireddy</a:t>
            </a:r>
            <a:r>
              <a:rPr lang="en-IN" sz="1600" dirty="0" smtClean="0">
                <a:solidFill>
                  <a:srgbClr val="002060"/>
                </a:solidFill>
                <a:latin typeface="Manjari" panose="020B0604020202020204" charset="0"/>
                <a:cs typeface="Manjari" panose="020B0604020202020204" charset="0"/>
              </a:rPr>
              <a:t> </a:t>
            </a:r>
            <a:r>
              <a:rPr lang="en-IN" sz="1600" dirty="0" err="1" smtClean="0">
                <a:solidFill>
                  <a:srgbClr val="002060"/>
                </a:solidFill>
                <a:latin typeface="Manjari" panose="020B0604020202020204" charset="0"/>
                <a:cs typeface="Manjari" panose="020B0604020202020204" charset="0"/>
              </a:rPr>
              <a:t>Pravallika</a:t>
            </a:r>
            <a:r>
              <a:rPr lang="en-IN" sz="1600" dirty="0" smtClean="0">
                <a:solidFill>
                  <a:srgbClr val="002060"/>
                </a:solidFill>
                <a:latin typeface="Manjari" panose="020B0604020202020204" charset="0"/>
                <a:cs typeface="Manjari" panose="020B0604020202020204" charset="0"/>
              </a:rPr>
              <a:t>, </a:t>
            </a:r>
            <a:r>
              <a:rPr lang="en-IN" sz="1600" dirty="0" err="1" smtClean="0">
                <a:solidFill>
                  <a:srgbClr val="002060"/>
                </a:solidFill>
                <a:latin typeface="Manjari" panose="020B0604020202020204" charset="0"/>
                <a:cs typeface="Manjari" panose="020B0604020202020204" charset="0"/>
              </a:rPr>
              <a:t>Devireddy</a:t>
            </a:r>
            <a:r>
              <a:rPr lang="en-IN" sz="1600" dirty="0" smtClean="0">
                <a:solidFill>
                  <a:srgbClr val="002060"/>
                </a:solidFill>
                <a:latin typeface="Manjari" panose="020B0604020202020204" charset="0"/>
                <a:cs typeface="Manjari" panose="020B0604020202020204" charset="0"/>
              </a:rPr>
              <a:t> </a:t>
            </a:r>
            <a:r>
              <a:rPr lang="en-IN" sz="1600" dirty="0" err="1" smtClean="0">
                <a:solidFill>
                  <a:srgbClr val="002060"/>
                </a:solidFill>
                <a:latin typeface="Manjari" panose="020B0604020202020204" charset="0"/>
                <a:cs typeface="Manjari" panose="020B0604020202020204" charset="0"/>
              </a:rPr>
              <a:t>Prathyusha</a:t>
            </a:r>
            <a:r>
              <a:rPr lang="en-IN" sz="1600" dirty="0" smtClean="0">
                <a:solidFill>
                  <a:srgbClr val="002060"/>
                </a:solidFill>
                <a:latin typeface="Manjari" panose="020B0604020202020204" charset="0"/>
                <a:cs typeface="Manjari" panose="020B0604020202020204" charset="0"/>
              </a:rPr>
              <a:t>, </a:t>
            </a:r>
            <a:r>
              <a:rPr lang="en-IN" sz="1600" dirty="0" err="1" smtClean="0">
                <a:solidFill>
                  <a:srgbClr val="002060"/>
                </a:solidFill>
                <a:latin typeface="Manjari" panose="020B0604020202020204" charset="0"/>
                <a:cs typeface="Manjari" panose="020B0604020202020204" charset="0"/>
              </a:rPr>
              <a:t>Devireddy</a:t>
            </a:r>
            <a:r>
              <a:rPr lang="en-IN" sz="1600" dirty="0" smtClean="0">
                <a:solidFill>
                  <a:srgbClr val="002060"/>
                </a:solidFill>
                <a:latin typeface="Manjari" panose="020B0604020202020204" charset="0"/>
                <a:cs typeface="Manjari" panose="020B0604020202020204" charset="0"/>
              </a:rPr>
              <a:t> </a:t>
            </a:r>
            <a:r>
              <a:rPr lang="en-IN" sz="1600" dirty="0" err="1" smtClean="0">
                <a:solidFill>
                  <a:srgbClr val="002060"/>
                </a:solidFill>
                <a:latin typeface="Manjari" panose="020B0604020202020204" charset="0"/>
                <a:cs typeface="Manjari" panose="020B0604020202020204" charset="0"/>
              </a:rPr>
              <a:t>Srinivasa</a:t>
            </a:r>
            <a:r>
              <a:rPr lang="en-IN" sz="1600" dirty="0" smtClean="0">
                <a:solidFill>
                  <a:srgbClr val="002060"/>
                </a:solidFill>
                <a:latin typeface="Manjari" panose="020B0604020202020204" charset="0"/>
                <a:cs typeface="Manjari" panose="020B0604020202020204" charset="0"/>
              </a:rPr>
              <a:t> Kumar,” IoT Based Water Level Monitoring System with an Android Application”, International Journal on Recent and Innovation Trends in Computing and Communication, 94-97, June-2018. </a:t>
            </a:r>
          </a:p>
          <a:p>
            <a:pPr marL="342900" indent="-342900">
              <a:buClr>
                <a:srgbClr val="002060"/>
              </a:buClr>
              <a:buFont typeface="+mj-lt"/>
              <a:buAutoNum type="arabicPeriod"/>
            </a:pPr>
            <a:r>
              <a:rPr lang="en-IN" sz="1600" dirty="0" err="1" smtClean="0">
                <a:solidFill>
                  <a:srgbClr val="002060"/>
                </a:solidFill>
                <a:latin typeface="Manjari" panose="020B0604020202020204" charset="0"/>
                <a:cs typeface="Manjari" panose="020B0604020202020204" charset="0"/>
              </a:rPr>
              <a:t>Gowthamy</a:t>
            </a:r>
            <a:r>
              <a:rPr lang="en-IN" sz="1600" dirty="0" smtClean="0">
                <a:solidFill>
                  <a:srgbClr val="002060"/>
                </a:solidFill>
                <a:latin typeface="Manjari" panose="020B0604020202020204" charset="0"/>
                <a:cs typeface="Manjari" panose="020B0604020202020204" charset="0"/>
              </a:rPr>
              <a:t> J, </a:t>
            </a:r>
            <a:r>
              <a:rPr lang="en-IN" sz="1600" dirty="0" err="1" smtClean="0">
                <a:solidFill>
                  <a:srgbClr val="002060"/>
                </a:solidFill>
                <a:latin typeface="Manjari" panose="020B0604020202020204" charset="0"/>
                <a:cs typeface="Manjari" panose="020B0604020202020204" charset="0"/>
              </a:rPr>
              <a:t>Chinta</a:t>
            </a:r>
            <a:r>
              <a:rPr lang="en-IN" sz="1600" dirty="0" smtClean="0">
                <a:solidFill>
                  <a:srgbClr val="002060"/>
                </a:solidFill>
                <a:latin typeface="Manjari" panose="020B0604020202020204" charset="0"/>
                <a:cs typeface="Manjari" panose="020B0604020202020204" charset="0"/>
              </a:rPr>
              <a:t> </a:t>
            </a:r>
            <a:r>
              <a:rPr lang="en-IN" sz="1600" dirty="0" err="1" smtClean="0">
                <a:solidFill>
                  <a:srgbClr val="002060"/>
                </a:solidFill>
                <a:latin typeface="Manjari" panose="020B0604020202020204" charset="0"/>
                <a:cs typeface="Manjari" panose="020B0604020202020204" charset="0"/>
              </a:rPr>
              <a:t>Rohith</a:t>
            </a:r>
            <a:r>
              <a:rPr lang="en-IN" sz="1600" dirty="0" smtClean="0">
                <a:solidFill>
                  <a:srgbClr val="002060"/>
                </a:solidFill>
                <a:latin typeface="Manjari" panose="020B0604020202020204" charset="0"/>
                <a:cs typeface="Manjari" panose="020B0604020202020204" charset="0"/>
              </a:rPr>
              <a:t> Reddy, </a:t>
            </a:r>
            <a:r>
              <a:rPr lang="en-IN" sz="1600" dirty="0" err="1" smtClean="0">
                <a:solidFill>
                  <a:srgbClr val="002060"/>
                </a:solidFill>
                <a:latin typeface="Manjari" panose="020B0604020202020204" charset="0"/>
                <a:cs typeface="Manjari" panose="020B0604020202020204" charset="0"/>
              </a:rPr>
              <a:t>Pijush</a:t>
            </a:r>
            <a:r>
              <a:rPr lang="en-IN" sz="1600" dirty="0" smtClean="0">
                <a:solidFill>
                  <a:srgbClr val="002060"/>
                </a:solidFill>
                <a:latin typeface="Manjari" panose="020B0604020202020204" charset="0"/>
                <a:cs typeface="Manjari" panose="020B0604020202020204" charset="0"/>
              </a:rPr>
              <a:t> </a:t>
            </a:r>
            <a:r>
              <a:rPr lang="en-IN" sz="1600" dirty="0" err="1" smtClean="0">
                <a:solidFill>
                  <a:srgbClr val="002060"/>
                </a:solidFill>
                <a:latin typeface="Manjari" panose="020B0604020202020204" charset="0"/>
                <a:cs typeface="Manjari" panose="020B0604020202020204" charset="0"/>
              </a:rPr>
              <a:t>Meher</a:t>
            </a:r>
            <a:r>
              <a:rPr lang="en-IN" sz="1600" dirty="0" smtClean="0">
                <a:solidFill>
                  <a:srgbClr val="002060"/>
                </a:solidFill>
                <a:latin typeface="Manjari" panose="020B0604020202020204" charset="0"/>
                <a:cs typeface="Manjari" panose="020B0604020202020204" charset="0"/>
              </a:rPr>
              <a:t>, </a:t>
            </a:r>
            <a:r>
              <a:rPr lang="en-IN" sz="1600" dirty="0" err="1" smtClean="0">
                <a:solidFill>
                  <a:srgbClr val="002060"/>
                </a:solidFill>
                <a:latin typeface="Manjari" panose="020B0604020202020204" charset="0"/>
                <a:cs typeface="Manjari" panose="020B0604020202020204" charset="0"/>
              </a:rPr>
              <a:t>Saransh</a:t>
            </a:r>
            <a:r>
              <a:rPr lang="en-IN" sz="1600" dirty="0" smtClean="0">
                <a:solidFill>
                  <a:srgbClr val="002060"/>
                </a:solidFill>
                <a:latin typeface="Manjari" panose="020B0604020202020204" charset="0"/>
                <a:cs typeface="Manjari" panose="020B0604020202020204" charset="0"/>
              </a:rPr>
              <a:t> </a:t>
            </a:r>
            <a:r>
              <a:rPr lang="en-IN" sz="1600" dirty="0" err="1" smtClean="0">
                <a:solidFill>
                  <a:srgbClr val="002060"/>
                </a:solidFill>
                <a:latin typeface="Manjari" panose="020B0604020202020204" charset="0"/>
                <a:cs typeface="Manjari" panose="020B0604020202020204" charset="0"/>
              </a:rPr>
              <a:t>Shrivastava</a:t>
            </a:r>
            <a:r>
              <a:rPr lang="en-IN" sz="1600" dirty="0" smtClean="0">
                <a:solidFill>
                  <a:srgbClr val="002060"/>
                </a:solidFill>
                <a:latin typeface="Manjari" panose="020B0604020202020204" charset="0"/>
                <a:cs typeface="Manjari" panose="020B0604020202020204" charset="0"/>
              </a:rPr>
              <a:t>, </a:t>
            </a:r>
            <a:r>
              <a:rPr lang="en-IN" sz="1600" dirty="0" err="1" smtClean="0">
                <a:solidFill>
                  <a:srgbClr val="002060"/>
                </a:solidFill>
                <a:latin typeface="Manjari" panose="020B0604020202020204" charset="0"/>
                <a:cs typeface="Manjari" panose="020B0604020202020204" charset="0"/>
              </a:rPr>
              <a:t>Guddu</a:t>
            </a:r>
            <a:r>
              <a:rPr lang="en-IN" sz="1600" dirty="0" smtClean="0">
                <a:solidFill>
                  <a:srgbClr val="002060"/>
                </a:solidFill>
                <a:latin typeface="Manjari" panose="020B0604020202020204" charset="0"/>
                <a:cs typeface="Manjari" panose="020B0604020202020204" charset="0"/>
              </a:rPr>
              <a:t> Kumar,” Smart Water Monitoring System using IoT”, International Research Journal of Engineering and Technology (IRJET),1170-1173,Oct-2018.</a:t>
            </a:r>
          </a:p>
          <a:p>
            <a:pPr marL="342900" indent="-342900">
              <a:buClr>
                <a:srgbClr val="002060"/>
              </a:buClr>
              <a:buFont typeface="+mj-lt"/>
              <a:buAutoNum type="arabicPeriod"/>
            </a:pPr>
            <a:r>
              <a:rPr lang="en-IN" sz="1600" dirty="0" smtClean="0">
                <a:solidFill>
                  <a:srgbClr val="002060"/>
                </a:solidFill>
                <a:latin typeface="Manjari" panose="020B0604020202020204" charset="0"/>
                <a:cs typeface="Manjari" panose="020B0604020202020204" charset="0"/>
              </a:rPr>
              <a:t>H </a:t>
            </a:r>
            <a:r>
              <a:rPr lang="en-IN" sz="1600" dirty="0" err="1" smtClean="0">
                <a:solidFill>
                  <a:srgbClr val="002060"/>
                </a:solidFill>
                <a:latin typeface="Manjari" panose="020B0604020202020204" charset="0"/>
                <a:cs typeface="Manjari" panose="020B0604020202020204" charset="0"/>
              </a:rPr>
              <a:t>Susilawati</a:t>
            </a:r>
            <a:r>
              <a:rPr lang="en-IN" sz="1600" dirty="0" smtClean="0">
                <a:solidFill>
                  <a:srgbClr val="002060"/>
                </a:solidFill>
                <a:latin typeface="Manjari" panose="020B0604020202020204" charset="0"/>
                <a:cs typeface="Manjari" panose="020B0604020202020204" charset="0"/>
              </a:rPr>
              <a:t>*, T M </a:t>
            </a:r>
            <a:r>
              <a:rPr lang="en-IN" sz="1600" dirty="0" err="1" smtClean="0">
                <a:solidFill>
                  <a:srgbClr val="002060"/>
                </a:solidFill>
                <a:latin typeface="Manjari" panose="020B0604020202020204" charset="0"/>
                <a:cs typeface="Manjari" panose="020B0604020202020204" charset="0"/>
              </a:rPr>
              <a:t>Hidayat</a:t>
            </a:r>
            <a:r>
              <a:rPr lang="en-IN" sz="1600" dirty="0" smtClean="0">
                <a:solidFill>
                  <a:srgbClr val="002060"/>
                </a:solidFill>
                <a:latin typeface="Manjari" panose="020B0604020202020204" charset="0"/>
                <a:cs typeface="Manjari" panose="020B0604020202020204" charset="0"/>
              </a:rPr>
              <a:t>, I </a:t>
            </a:r>
            <a:r>
              <a:rPr lang="en-IN" sz="1600" dirty="0" err="1" smtClean="0">
                <a:solidFill>
                  <a:srgbClr val="002060"/>
                </a:solidFill>
                <a:latin typeface="Manjari" panose="020B0604020202020204" charset="0"/>
                <a:cs typeface="Manjari" panose="020B0604020202020204" charset="0"/>
              </a:rPr>
              <a:t>Maulana</a:t>
            </a:r>
            <a:r>
              <a:rPr lang="en-IN" sz="1600" dirty="0" smtClean="0">
                <a:solidFill>
                  <a:srgbClr val="002060"/>
                </a:solidFill>
                <a:latin typeface="Manjari" panose="020B0604020202020204" charset="0"/>
                <a:cs typeface="Manjari" panose="020B0604020202020204" charset="0"/>
              </a:rPr>
              <a:t>, S </a:t>
            </a:r>
            <a:r>
              <a:rPr lang="en-IN" sz="1600" dirty="0" err="1" smtClean="0">
                <a:solidFill>
                  <a:srgbClr val="002060"/>
                </a:solidFill>
                <a:latin typeface="Manjari" panose="020B0604020202020204" charset="0"/>
                <a:cs typeface="Manjari" panose="020B0604020202020204" charset="0"/>
              </a:rPr>
              <a:t>Rahayu</a:t>
            </a:r>
            <a:r>
              <a:rPr lang="en-IN" sz="1600" dirty="0" smtClean="0">
                <a:solidFill>
                  <a:srgbClr val="002060"/>
                </a:solidFill>
                <a:latin typeface="Manjari" panose="020B0604020202020204" charset="0"/>
                <a:cs typeface="Manjari" panose="020B0604020202020204" charset="0"/>
              </a:rPr>
              <a:t> and I </a:t>
            </a:r>
            <a:r>
              <a:rPr lang="en-IN" sz="1600" dirty="0" err="1" smtClean="0">
                <a:solidFill>
                  <a:srgbClr val="002060"/>
                </a:solidFill>
                <a:latin typeface="Manjari" panose="020B0604020202020204" charset="0"/>
                <a:cs typeface="Manjari" panose="020B0604020202020204" charset="0"/>
              </a:rPr>
              <a:t>Nurichsan</a:t>
            </a:r>
            <a:r>
              <a:rPr lang="en-IN" sz="1600" dirty="0" smtClean="0">
                <a:solidFill>
                  <a:srgbClr val="002060"/>
                </a:solidFill>
                <a:latin typeface="Manjari" panose="020B0604020202020204" charset="0"/>
                <a:cs typeface="Manjari" panose="020B0604020202020204" charset="0"/>
              </a:rPr>
              <a:t>,” </a:t>
            </a:r>
            <a:r>
              <a:rPr lang="en-US" sz="1600" dirty="0" smtClean="0">
                <a:solidFill>
                  <a:srgbClr val="002060"/>
                </a:solidFill>
                <a:latin typeface="Manjari" panose="020B0604020202020204" charset="0"/>
                <a:cs typeface="Manjari" panose="020B0604020202020204" charset="0"/>
              </a:rPr>
              <a:t>Designing web-based and android application to monitoring and estimating price of the use of water discharge”, Journal of Physics: Conference Series, </a:t>
            </a:r>
            <a:r>
              <a:rPr lang="en-IN" sz="1600" dirty="0" smtClean="0">
                <a:solidFill>
                  <a:srgbClr val="002060"/>
                </a:solidFill>
                <a:latin typeface="Manjari" panose="020B0604020202020204" charset="0"/>
                <a:cs typeface="Manjari" panose="020B0604020202020204" charset="0"/>
              </a:rPr>
              <a:t>1402 (2019) 033090.</a:t>
            </a:r>
          </a:p>
          <a:p>
            <a:pPr marL="342900" indent="-342900">
              <a:buClr>
                <a:srgbClr val="002060"/>
              </a:buClr>
              <a:buFont typeface="+mj-lt"/>
              <a:buAutoNum type="arabicPeriod"/>
            </a:pPr>
            <a:endParaRPr lang="en-IN" sz="1600" dirty="0" smtClean="0">
              <a:solidFill>
                <a:srgbClr val="002060"/>
              </a:solidFill>
              <a:latin typeface="Manjari" panose="020B0604020202020204" charset="0"/>
              <a:cs typeface="Manjari" panose="020B0604020202020204" charset="0"/>
            </a:endParaRPr>
          </a:p>
          <a:p>
            <a:pPr marL="342900" indent="-342900">
              <a:buClr>
                <a:srgbClr val="002060"/>
              </a:buClr>
              <a:buFont typeface="+mj-lt"/>
              <a:buAutoNum type="arabicPeriod"/>
            </a:pPr>
            <a:endParaRPr lang="en-IN" sz="1600" dirty="0" smtClean="0">
              <a:solidFill>
                <a:srgbClr val="002060"/>
              </a:solidFill>
              <a:latin typeface="Manjari" panose="020B0604020202020204" charset="0"/>
              <a:cs typeface="Manjari" panose="020B0604020202020204" charset="0"/>
            </a:endParaRPr>
          </a:p>
          <a:p>
            <a:pPr marL="482600" indent="-342900">
              <a:buClr>
                <a:srgbClr val="002060"/>
              </a:buClr>
              <a:buFont typeface="+mj-lt"/>
              <a:buAutoNum type="arabicPeriod"/>
            </a:pPr>
            <a:endParaRPr lang="en-IN" sz="1600" dirty="0">
              <a:solidFill>
                <a:srgbClr val="002060"/>
              </a:solidFill>
              <a:latin typeface="Manjari" panose="020B0604020202020204" charset="0"/>
              <a:cs typeface="Manjari" panose="020B0604020202020204" charset="0"/>
            </a:endParaRPr>
          </a:p>
        </p:txBody>
      </p:sp>
    </p:spTree>
    <p:extLst>
      <p:ext uri="{BB962C8B-B14F-4D97-AF65-F5344CB8AC3E}">
        <p14:creationId xmlns:p14="http://schemas.microsoft.com/office/powerpoint/2010/main" val="21163267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F3E1122-C27A-435B-9FFB-9A8CDDA11A5A}" type="datetime1">
              <a:rPr lang="en-IN" smtClean="0"/>
              <a:t>21-05-2024</a:t>
            </a:fld>
            <a:endParaRPr lang="en-IN"/>
          </a:p>
        </p:txBody>
      </p:sp>
      <p:sp>
        <p:nvSpPr>
          <p:cNvPr id="5" name="Slide Number Placeholder 4"/>
          <p:cNvSpPr>
            <a:spLocks noGrp="1"/>
          </p:cNvSpPr>
          <p:nvPr>
            <p:ph type="sldNum" sz="quarter" idx="12"/>
          </p:nvPr>
        </p:nvSpPr>
        <p:spPr/>
        <p:txBody>
          <a:bodyPr/>
          <a:lstStyle/>
          <a:p>
            <a:fld id="{CEC30028-28EF-4A4F-A484-0DD94549DD85}" type="slidenum">
              <a:rPr lang="en-IN" smtClean="0"/>
              <a:t>25</a:t>
            </a:fld>
            <a:endParaRPr lang="en-IN"/>
          </a:p>
        </p:txBody>
      </p:sp>
      <p:sp>
        <p:nvSpPr>
          <p:cNvPr id="8" name="Google Shape;3547;p53"/>
          <p:cNvSpPr txBox="1">
            <a:spLocks noGrp="1"/>
          </p:cNvSpPr>
          <p:nvPr>
            <p:ph type="title"/>
          </p:nvPr>
        </p:nvSpPr>
        <p:spPr>
          <a:xfrm>
            <a:off x="2260476" y="879727"/>
            <a:ext cx="7704000" cy="277200"/>
          </a:xfrm>
          <a:prstGeom prst="rect">
            <a:avLst/>
          </a:prstGeom>
        </p:spPr>
        <p:txBody>
          <a:bodyPr spcFirstLastPara="1" wrap="square" lIns="91425" tIns="91425" rIns="91425" bIns="91425" anchor="ctr" anchorCtr="0">
            <a:noAutofit/>
          </a:bodyPr>
          <a:lstStyle/>
          <a:p>
            <a:pPr algn="ctr"/>
            <a:r>
              <a:rPr lang="en-IN" dirty="0">
                <a:solidFill>
                  <a:srgbClr val="002060"/>
                </a:solidFill>
                <a:latin typeface="Montserrat Black" panose="020B0604020202020204" charset="0"/>
                <a:cs typeface="Times New Roman" panose="02020603050405020304" pitchFamily="18" charset="0"/>
              </a:rPr>
              <a:t>References</a:t>
            </a:r>
          </a:p>
        </p:txBody>
      </p:sp>
      <p:sp>
        <p:nvSpPr>
          <p:cNvPr id="6" name="Subtitle 1"/>
          <p:cNvSpPr txBox="1">
            <a:spLocks/>
          </p:cNvSpPr>
          <p:nvPr/>
        </p:nvSpPr>
        <p:spPr>
          <a:xfrm>
            <a:off x="1479253" y="1830620"/>
            <a:ext cx="8790710" cy="395547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39700" indent="0">
              <a:buClr>
                <a:srgbClr val="002060"/>
              </a:buClr>
              <a:buNone/>
            </a:pPr>
            <a:endParaRPr lang="en-US" sz="1600" dirty="0">
              <a:solidFill>
                <a:srgbClr val="002060"/>
              </a:solidFill>
              <a:latin typeface="Manjari" panose="020B0604020202020204" charset="0"/>
              <a:cs typeface="Manjari" panose="020B0604020202020204" charset="0"/>
            </a:endParaRPr>
          </a:p>
        </p:txBody>
      </p:sp>
      <p:sp>
        <p:nvSpPr>
          <p:cNvPr id="2" name="Rectangle 1"/>
          <p:cNvSpPr/>
          <p:nvPr/>
        </p:nvSpPr>
        <p:spPr>
          <a:xfrm>
            <a:off x="1917756" y="1830620"/>
            <a:ext cx="8046720" cy="3539430"/>
          </a:xfrm>
          <a:prstGeom prst="rect">
            <a:avLst/>
          </a:prstGeom>
        </p:spPr>
        <p:txBody>
          <a:bodyPr wrap="square">
            <a:spAutoFit/>
          </a:bodyPr>
          <a:lstStyle/>
          <a:p>
            <a:pPr marL="342900" indent="-342900">
              <a:buFont typeface="+mj-lt"/>
              <a:buAutoNum type="arabicPeriod" startAt="5"/>
            </a:pPr>
            <a:r>
              <a:rPr lang="en-IN" sz="1600" dirty="0" err="1">
                <a:solidFill>
                  <a:srgbClr val="002060"/>
                </a:solidFill>
              </a:rPr>
              <a:t>Aniket</a:t>
            </a:r>
            <a:r>
              <a:rPr lang="en-IN" sz="1600" dirty="0">
                <a:solidFill>
                  <a:srgbClr val="002060"/>
                </a:solidFill>
              </a:rPr>
              <a:t> </a:t>
            </a:r>
            <a:r>
              <a:rPr lang="en-IN" sz="1600" dirty="0" err="1">
                <a:solidFill>
                  <a:srgbClr val="002060"/>
                </a:solidFill>
              </a:rPr>
              <a:t>Nikam</a:t>
            </a:r>
            <a:r>
              <a:rPr lang="en-IN" sz="1600" dirty="0">
                <a:solidFill>
                  <a:srgbClr val="002060"/>
                </a:solidFill>
              </a:rPr>
              <a:t>, </a:t>
            </a:r>
            <a:r>
              <a:rPr lang="en-IN" sz="1600" dirty="0" err="1">
                <a:solidFill>
                  <a:srgbClr val="002060"/>
                </a:solidFill>
              </a:rPr>
              <a:t>Nisha</a:t>
            </a:r>
            <a:r>
              <a:rPr lang="en-IN" sz="1600" dirty="0">
                <a:solidFill>
                  <a:srgbClr val="002060"/>
                </a:solidFill>
              </a:rPr>
              <a:t> </a:t>
            </a:r>
            <a:r>
              <a:rPr lang="en-IN" sz="1600" dirty="0" err="1">
                <a:solidFill>
                  <a:srgbClr val="002060"/>
                </a:solidFill>
              </a:rPr>
              <a:t>Warhade</a:t>
            </a:r>
            <a:r>
              <a:rPr lang="en-IN" sz="1600" dirty="0">
                <a:solidFill>
                  <a:srgbClr val="002060"/>
                </a:solidFill>
              </a:rPr>
              <a:t>, </a:t>
            </a:r>
            <a:r>
              <a:rPr lang="en-IN" sz="1600" dirty="0" err="1">
                <a:solidFill>
                  <a:srgbClr val="002060"/>
                </a:solidFill>
              </a:rPr>
              <a:t>Rohit</a:t>
            </a:r>
            <a:r>
              <a:rPr lang="en-IN" sz="1600" dirty="0">
                <a:solidFill>
                  <a:srgbClr val="002060"/>
                </a:solidFill>
              </a:rPr>
              <a:t> </a:t>
            </a:r>
            <a:r>
              <a:rPr lang="en-IN" sz="1600" dirty="0" err="1">
                <a:solidFill>
                  <a:srgbClr val="002060"/>
                </a:solidFill>
              </a:rPr>
              <a:t>Dhawale</a:t>
            </a:r>
            <a:r>
              <a:rPr lang="en-IN" sz="1600" dirty="0">
                <a:solidFill>
                  <a:srgbClr val="002060"/>
                </a:solidFill>
              </a:rPr>
              <a:t>, </a:t>
            </a:r>
            <a:r>
              <a:rPr lang="en-IN" sz="1600" dirty="0" err="1">
                <a:solidFill>
                  <a:srgbClr val="002060"/>
                </a:solidFill>
              </a:rPr>
              <a:t>Siddhant</a:t>
            </a:r>
            <a:r>
              <a:rPr lang="en-IN" sz="1600" dirty="0">
                <a:solidFill>
                  <a:srgbClr val="002060"/>
                </a:solidFill>
              </a:rPr>
              <a:t> </a:t>
            </a:r>
            <a:r>
              <a:rPr lang="en-IN" sz="1600" dirty="0" err="1">
                <a:solidFill>
                  <a:srgbClr val="002060"/>
                </a:solidFill>
              </a:rPr>
              <a:t>Prabhu</a:t>
            </a:r>
            <a:r>
              <a:rPr lang="en-IN" sz="1600" dirty="0">
                <a:solidFill>
                  <a:srgbClr val="002060"/>
                </a:solidFill>
              </a:rPr>
              <a:t>, Ganesh </a:t>
            </a:r>
            <a:r>
              <a:rPr lang="en-IN" sz="1600" dirty="0" err="1">
                <a:solidFill>
                  <a:srgbClr val="002060"/>
                </a:solidFill>
              </a:rPr>
              <a:t>Deshmukh</a:t>
            </a:r>
            <a:r>
              <a:rPr lang="en-IN" sz="1600" dirty="0">
                <a:solidFill>
                  <a:srgbClr val="002060"/>
                </a:solidFill>
              </a:rPr>
              <a:t>, “Fully Automated System for Monitoring Water Usage using SMS and Android Application”, International Research Journal of Engineering and Technology (IRJET), e-ISSN: 2395 -0056</a:t>
            </a:r>
            <a:r>
              <a:rPr lang="en-IN" sz="1600" dirty="0" smtClean="0">
                <a:solidFill>
                  <a:srgbClr val="002060"/>
                </a:solidFill>
              </a:rPr>
              <a:t>.</a:t>
            </a:r>
          </a:p>
          <a:p>
            <a:pPr marL="342900" indent="-342900">
              <a:buFont typeface="+mj-lt"/>
              <a:buAutoNum type="arabicPeriod" startAt="5"/>
            </a:pPr>
            <a:endParaRPr lang="en-IN" sz="1600" dirty="0">
              <a:solidFill>
                <a:srgbClr val="002060"/>
              </a:solidFill>
            </a:endParaRPr>
          </a:p>
          <a:p>
            <a:pPr marL="342900" indent="-342900">
              <a:buFont typeface="+mj-lt"/>
              <a:buAutoNum type="arabicPeriod" startAt="5"/>
            </a:pPr>
            <a:r>
              <a:rPr lang="en-IN" sz="1600" dirty="0" err="1">
                <a:solidFill>
                  <a:srgbClr val="002060"/>
                </a:solidFill>
              </a:rPr>
              <a:t>Haesung</a:t>
            </a:r>
            <a:r>
              <a:rPr lang="en-IN" sz="1600" dirty="0">
                <a:solidFill>
                  <a:srgbClr val="002060"/>
                </a:solidFill>
              </a:rPr>
              <a:t> Tak, </a:t>
            </a:r>
            <a:r>
              <a:rPr lang="en-IN" sz="1600" dirty="0" err="1">
                <a:solidFill>
                  <a:srgbClr val="002060"/>
                </a:solidFill>
              </a:rPr>
              <a:t>Daegeon</a:t>
            </a:r>
            <a:r>
              <a:rPr lang="en-IN" sz="1600" dirty="0">
                <a:solidFill>
                  <a:srgbClr val="002060"/>
                </a:solidFill>
              </a:rPr>
              <a:t> Kwon, and Hwan-</a:t>
            </a:r>
            <a:r>
              <a:rPr lang="en-IN" sz="1600" dirty="0" err="1">
                <a:solidFill>
                  <a:srgbClr val="002060"/>
                </a:solidFill>
              </a:rPr>
              <a:t>Gue</a:t>
            </a:r>
            <a:r>
              <a:rPr lang="en-IN" sz="1600" dirty="0">
                <a:solidFill>
                  <a:srgbClr val="002060"/>
                </a:solidFill>
              </a:rPr>
              <a:t> Cho, “Water Tank Monitoring and Visualization System Using Smart-Phones “, International Journal of Machine Learning and Computing, Vol. 3, No. 1. </a:t>
            </a:r>
            <a:endParaRPr lang="en-IN" sz="1600" dirty="0" smtClean="0">
              <a:solidFill>
                <a:srgbClr val="002060"/>
              </a:solidFill>
            </a:endParaRPr>
          </a:p>
          <a:p>
            <a:pPr marL="342900" indent="-342900">
              <a:buFont typeface="+mj-lt"/>
              <a:buAutoNum type="arabicPeriod" startAt="5"/>
            </a:pPr>
            <a:endParaRPr lang="en-IN" sz="1600" dirty="0">
              <a:solidFill>
                <a:srgbClr val="002060"/>
              </a:solidFill>
            </a:endParaRPr>
          </a:p>
          <a:p>
            <a:pPr marL="342900" indent="-342900">
              <a:buFont typeface="+mj-lt"/>
              <a:buAutoNum type="arabicPeriod" startAt="5"/>
            </a:pPr>
            <a:r>
              <a:rPr lang="en-IN" sz="1600" dirty="0" err="1">
                <a:solidFill>
                  <a:srgbClr val="002060"/>
                </a:solidFill>
              </a:rPr>
              <a:t>Jumadi</a:t>
            </a:r>
            <a:r>
              <a:rPr lang="en-IN" sz="1600" dirty="0">
                <a:solidFill>
                  <a:srgbClr val="002060"/>
                </a:solidFill>
              </a:rPr>
              <a:t> </a:t>
            </a:r>
            <a:r>
              <a:rPr lang="en-IN" sz="1600" dirty="0" err="1">
                <a:solidFill>
                  <a:srgbClr val="002060"/>
                </a:solidFill>
              </a:rPr>
              <a:t>M.Parenreng</a:t>
            </a:r>
            <a:r>
              <a:rPr lang="en-IN" sz="1600" dirty="0">
                <a:solidFill>
                  <a:srgbClr val="002060"/>
                </a:solidFill>
              </a:rPr>
              <a:t>, </a:t>
            </a:r>
            <a:r>
              <a:rPr lang="en-IN" sz="1600" dirty="0" err="1">
                <a:solidFill>
                  <a:srgbClr val="002060"/>
                </a:solidFill>
              </a:rPr>
              <a:t>Mustari</a:t>
            </a:r>
            <a:r>
              <a:rPr lang="en-IN" sz="1600" dirty="0">
                <a:solidFill>
                  <a:srgbClr val="002060"/>
                </a:solidFill>
              </a:rPr>
              <a:t> S </a:t>
            </a:r>
            <a:r>
              <a:rPr lang="en-IN" sz="1600" dirty="0" err="1">
                <a:solidFill>
                  <a:srgbClr val="002060"/>
                </a:solidFill>
              </a:rPr>
              <a:t>Lamada</a:t>
            </a:r>
            <a:r>
              <a:rPr lang="en-IN" sz="1600" dirty="0">
                <a:solidFill>
                  <a:srgbClr val="002060"/>
                </a:solidFill>
              </a:rPr>
              <a:t>, </a:t>
            </a:r>
            <a:r>
              <a:rPr lang="en-IN" sz="1600" dirty="0" err="1">
                <a:solidFill>
                  <a:srgbClr val="002060"/>
                </a:solidFill>
              </a:rPr>
              <a:t>Nurul</a:t>
            </a:r>
            <a:r>
              <a:rPr lang="en-IN" sz="1600" dirty="0">
                <a:solidFill>
                  <a:srgbClr val="002060"/>
                </a:solidFill>
              </a:rPr>
              <a:t> </a:t>
            </a:r>
            <a:r>
              <a:rPr lang="en-IN" sz="1600" dirty="0" err="1">
                <a:solidFill>
                  <a:srgbClr val="002060"/>
                </a:solidFill>
              </a:rPr>
              <a:t>Isra</a:t>
            </a:r>
            <a:r>
              <a:rPr lang="en-IN" sz="1600" dirty="0">
                <a:solidFill>
                  <a:srgbClr val="002060"/>
                </a:solidFill>
              </a:rPr>
              <a:t> </a:t>
            </a:r>
            <a:r>
              <a:rPr lang="en-IN" sz="1600" dirty="0" err="1">
                <a:solidFill>
                  <a:srgbClr val="002060"/>
                </a:solidFill>
              </a:rPr>
              <a:t>Humaira</a:t>
            </a:r>
            <a:r>
              <a:rPr lang="en-IN" sz="1600" dirty="0">
                <a:solidFill>
                  <a:srgbClr val="002060"/>
                </a:solidFill>
              </a:rPr>
              <a:t> B, </a:t>
            </a:r>
            <a:r>
              <a:rPr lang="en-IN" sz="1600" dirty="0" err="1">
                <a:solidFill>
                  <a:srgbClr val="002060"/>
                </a:solidFill>
              </a:rPr>
              <a:t>Fhatiah</a:t>
            </a:r>
            <a:r>
              <a:rPr lang="en-IN" sz="1600" dirty="0">
                <a:solidFill>
                  <a:srgbClr val="002060"/>
                </a:solidFill>
              </a:rPr>
              <a:t> </a:t>
            </a:r>
            <a:r>
              <a:rPr lang="en-IN" sz="1600" dirty="0" err="1">
                <a:solidFill>
                  <a:srgbClr val="002060"/>
                </a:solidFill>
              </a:rPr>
              <a:t>Adibah</a:t>
            </a:r>
            <a:r>
              <a:rPr lang="en-IN" sz="1600" dirty="0">
                <a:solidFill>
                  <a:srgbClr val="002060"/>
                </a:solidFill>
              </a:rPr>
              <a:t>, Andi </a:t>
            </a:r>
            <a:r>
              <a:rPr lang="en-IN" sz="1600" dirty="0" err="1">
                <a:solidFill>
                  <a:srgbClr val="002060"/>
                </a:solidFill>
              </a:rPr>
              <a:t>Akram</a:t>
            </a:r>
            <a:r>
              <a:rPr lang="en-IN" sz="1600" dirty="0">
                <a:solidFill>
                  <a:srgbClr val="002060"/>
                </a:solidFill>
              </a:rPr>
              <a:t> </a:t>
            </a:r>
            <a:r>
              <a:rPr lang="en-IN" sz="1600" dirty="0" err="1">
                <a:solidFill>
                  <a:srgbClr val="002060"/>
                </a:solidFill>
              </a:rPr>
              <a:t>Nur</a:t>
            </a:r>
            <a:r>
              <a:rPr lang="en-IN" sz="1600" dirty="0">
                <a:solidFill>
                  <a:srgbClr val="002060"/>
                </a:solidFill>
              </a:rPr>
              <a:t> </a:t>
            </a:r>
            <a:r>
              <a:rPr lang="en-IN" sz="1600" dirty="0" err="1">
                <a:solidFill>
                  <a:srgbClr val="002060"/>
                </a:solidFill>
              </a:rPr>
              <a:t>Risal</a:t>
            </a:r>
            <a:r>
              <a:rPr lang="en-IN" sz="1600" dirty="0">
                <a:solidFill>
                  <a:srgbClr val="002060"/>
                </a:solidFill>
              </a:rPr>
              <a:t>, “Smart Water Tank for Control and Monitoring Based on IoT </a:t>
            </a:r>
            <a:r>
              <a:rPr lang="en-IN" sz="1600" dirty="0" err="1">
                <a:solidFill>
                  <a:srgbClr val="002060"/>
                </a:solidFill>
              </a:rPr>
              <a:t>Technology”,IOTA</a:t>
            </a:r>
            <a:r>
              <a:rPr lang="en-IN" sz="1600" dirty="0">
                <a:solidFill>
                  <a:srgbClr val="002060"/>
                </a:solidFill>
              </a:rPr>
              <a:t> Research Article</a:t>
            </a:r>
            <a:r>
              <a:rPr lang="en-IN" sz="1600" dirty="0" smtClean="0">
                <a:solidFill>
                  <a:srgbClr val="002060"/>
                </a:solidFill>
              </a:rPr>
              <a:t>.</a:t>
            </a:r>
          </a:p>
          <a:p>
            <a:pPr marL="342900" indent="-342900">
              <a:buFont typeface="+mj-lt"/>
              <a:buAutoNum type="arabicPeriod" startAt="5"/>
            </a:pPr>
            <a:endParaRPr lang="en-IN" sz="1600" dirty="0">
              <a:solidFill>
                <a:srgbClr val="002060"/>
              </a:solidFill>
            </a:endParaRPr>
          </a:p>
          <a:p>
            <a:pPr marL="342900" indent="-342900">
              <a:buFont typeface="+mj-lt"/>
              <a:buAutoNum type="arabicPeriod" startAt="5"/>
            </a:pPr>
            <a:r>
              <a:rPr lang="en-IN" sz="1600" dirty="0" err="1">
                <a:solidFill>
                  <a:srgbClr val="002060"/>
                </a:solidFill>
              </a:rPr>
              <a:t>Dongjiang</a:t>
            </a:r>
            <a:r>
              <a:rPr lang="en-IN" sz="1600" dirty="0">
                <a:solidFill>
                  <a:srgbClr val="002060"/>
                </a:solidFill>
              </a:rPr>
              <a:t> Lia), </a:t>
            </a:r>
            <a:r>
              <a:rPr lang="en-IN" sz="1600" dirty="0" err="1">
                <a:solidFill>
                  <a:srgbClr val="002060"/>
                </a:solidFill>
              </a:rPr>
              <a:t>Songlin</a:t>
            </a:r>
            <a:r>
              <a:rPr lang="en-IN" sz="1600" dirty="0">
                <a:solidFill>
                  <a:srgbClr val="002060"/>
                </a:solidFill>
              </a:rPr>
              <a:t> Hu,” Research on water </a:t>
            </a:r>
            <a:r>
              <a:rPr lang="en-IN" sz="1600" dirty="0" smtClean="0">
                <a:solidFill>
                  <a:srgbClr val="002060"/>
                </a:solidFill>
              </a:rPr>
              <a:t>management </a:t>
            </a:r>
            <a:r>
              <a:rPr lang="en-IN" sz="1600" dirty="0">
                <a:solidFill>
                  <a:srgbClr val="002060"/>
                </a:solidFill>
              </a:rPr>
              <a:t>system based on Android”, RESEARCH ARTICLE | APRIL 18, 2018</a:t>
            </a:r>
          </a:p>
        </p:txBody>
      </p:sp>
    </p:spTree>
    <p:extLst>
      <p:ext uri="{BB962C8B-B14F-4D97-AF65-F5344CB8AC3E}">
        <p14:creationId xmlns:p14="http://schemas.microsoft.com/office/powerpoint/2010/main" val="858202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6426" y="2726725"/>
            <a:ext cx="4160107" cy="1227438"/>
          </a:xfrm>
        </p:spPr>
        <p:txBody>
          <a:bodyPr>
            <a:normAutofit/>
          </a:bodyPr>
          <a:lstStyle/>
          <a:p>
            <a:r>
              <a:rPr lang="en-IN" sz="6000" dirty="0">
                <a:solidFill>
                  <a:srgbClr val="002060"/>
                </a:solidFill>
              </a:rPr>
              <a:t>Thank You</a:t>
            </a:r>
          </a:p>
        </p:txBody>
      </p:sp>
      <p:sp>
        <p:nvSpPr>
          <p:cNvPr id="4" name="Date Placeholder 3"/>
          <p:cNvSpPr>
            <a:spLocks noGrp="1"/>
          </p:cNvSpPr>
          <p:nvPr>
            <p:ph type="dt" sz="half" idx="10"/>
          </p:nvPr>
        </p:nvSpPr>
        <p:spPr/>
        <p:txBody>
          <a:bodyPr/>
          <a:lstStyle/>
          <a:p>
            <a:fld id="{6F3E1122-C27A-435B-9FFB-9A8CDDA11A5A}" type="datetime1">
              <a:rPr lang="en-IN" smtClean="0"/>
              <a:t>21-05-2024</a:t>
            </a:fld>
            <a:endParaRPr lang="en-IN"/>
          </a:p>
        </p:txBody>
      </p:sp>
      <p:sp>
        <p:nvSpPr>
          <p:cNvPr id="5" name="Slide Number Placeholder 4"/>
          <p:cNvSpPr>
            <a:spLocks noGrp="1"/>
          </p:cNvSpPr>
          <p:nvPr>
            <p:ph type="sldNum" sz="quarter" idx="12"/>
          </p:nvPr>
        </p:nvSpPr>
        <p:spPr/>
        <p:txBody>
          <a:bodyPr/>
          <a:lstStyle/>
          <a:p>
            <a:fld id="{CEC30028-28EF-4A4F-A484-0DD94549DD85}" type="slidenum">
              <a:rPr lang="en-IN" smtClean="0"/>
              <a:t>26</a:t>
            </a:fld>
            <a:endParaRPr lang="en-IN"/>
          </a:p>
        </p:txBody>
      </p:sp>
    </p:spTree>
    <p:extLst>
      <p:ext uri="{BB962C8B-B14F-4D97-AF65-F5344CB8AC3E}">
        <p14:creationId xmlns:p14="http://schemas.microsoft.com/office/powerpoint/2010/main" val="15895545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AE7EE-C3B1-30EA-E5E0-048916203E44}"/>
              </a:ext>
            </a:extLst>
          </p:cNvPr>
          <p:cNvSpPr>
            <a:spLocks noGrp="1"/>
          </p:cNvSpPr>
          <p:nvPr>
            <p:ph type="title"/>
          </p:nvPr>
        </p:nvSpPr>
        <p:spPr>
          <a:xfrm>
            <a:off x="3675017" y="2744167"/>
            <a:ext cx="4706984" cy="770709"/>
          </a:xfrm>
        </p:spPr>
        <p:txBody>
          <a:bodyPr>
            <a:noAutofit/>
          </a:bodyPr>
          <a:lstStyle/>
          <a:p>
            <a:pPr algn="ctr"/>
            <a:r>
              <a:rPr lang="en-IN" sz="7200" dirty="0">
                <a:solidFill>
                  <a:srgbClr val="002060"/>
                </a:solidFill>
                <a:latin typeface="Times New Roman" panose="02020603050405020304" pitchFamily="18" charset="0"/>
                <a:cs typeface="Times New Roman" panose="02020603050405020304" pitchFamily="18" charset="0"/>
              </a:rPr>
              <a:t>Introduction</a:t>
            </a:r>
            <a:endParaRPr lang="en-IN" sz="7200" dirty="0">
              <a:solidFill>
                <a:srgbClr val="00206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4FE4167-7ACB-314F-930B-5595B54F2B92}"/>
              </a:ext>
            </a:extLst>
          </p:cNvPr>
          <p:cNvSpPr>
            <a:spLocks noGrp="1"/>
          </p:cNvSpPr>
          <p:nvPr>
            <p:ph type="dt" sz="half" idx="10"/>
          </p:nvPr>
        </p:nvSpPr>
        <p:spPr/>
        <p:txBody>
          <a:bodyPr/>
          <a:lstStyle/>
          <a:p>
            <a:fld id="{6F3E1122-C27A-435B-9FFB-9A8CDDA11A5A}" type="datetime1">
              <a:rPr lang="en-IN" sz="1000" smtClean="0"/>
              <a:t>21-05-2024</a:t>
            </a:fld>
            <a:endParaRPr lang="en-IN" dirty="0"/>
          </a:p>
        </p:txBody>
      </p:sp>
      <p:sp>
        <p:nvSpPr>
          <p:cNvPr id="5" name="Slide Number Placeholder 4">
            <a:extLst>
              <a:ext uri="{FF2B5EF4-FFF2-40B4-BE49-F238E27FC236}">
                <a16:creationId xmlns:a16="http://schemas.microsoft.com/office/drawing/2014/main" id="{FD77EDD5-E405-67C6-CA16-581A82BD6C46}"/>
              </a:ext>
            </a:extLst>
          </p:cNvPr>
          <p:cNvSpPr>
            <a:spLocks noGrp="1"/>
          </p:cNvSpPr>
          <p:nvPr>
            <p:ph type="sldNum" sz="quarter" idx="12"/>
          </p:nvPr>
        </p:nvSpPr>
        <p:spPr/>
        <p:txBody>
          <a:bodyPr/>
          <a:lstStyle/>
          <a:p>
            <a:fld id="{CEC30028-28EF-4A4F-A484-0DD94549DD85}" type="slidenum">
              <a:rPr lang="en-IN" smtClean="0"/>
              <a:t>3</a:t>
            </a:fld>
            <a:endParaRPr lang="en-IN"/>
          </a:p>
        </p:txBody>
      </p:sp>
      <p:sp>
        <p:nvSpPr>
          <p:cNvPr id="6" name="TextBox 5"/>
          <p:cNvSpPr txBox="1"/>
          <p:nvPr/>
        </p:nvSpPr>
        <p:spPr>
          <a:xfrm>
            <a:off x="3333206" y="3514876"/>
            <a:ext cx="5390605" cy="923330"/>
          </a:xfrm>
          <a:prstGeom prst="rect">
            <a:avLst/>
          </a:prstGeom>
          <a:noFill/>
        </p:spPr>
        <p:txBody>
          <a:bodyPr wrap="square" rtlCol="0">
            <a:spAutoFit/>
          </a:bodyPr>
          <a:lstStyle/>
          <a:p>
            <a:pPr lvl="0" algn="ctr"/>
            <a:r>
              <a:rPr lang="en-GB" dirty="0" smtClean="0">
                <a:solidFill>
                  <a:srgbClr val="002060"/>
                </a:solidFill>
                <a:latin typeface="Times New Roman" panose="02020603050405020304" pitchFamily="18" charset="0"/>
                <a:cs typeface="Times New Roman" panose="02020603050405020304" pitchFamily="18" charset="0"/>
              </a:rPr>
              <a:t>"Water </a:t>
            </a:r>
            <a:r>
              <a:rPr lang="en-GB" dirty="0">
                <a:solidFill>
                  <a:srgbClr val="002060"/>
                </a:solidFill>
                <a:latin typeface="Times New Roman" panose="02020603050405020304" pitchFamily="18" charset="0"/>
                <a:cs typeface="Times New Roman" panose="02020603050405020304" pitchFamily="18" charset="0"/>
              </a:rPr>
              <a:t>is not just a resource; it's the lifeblood of our planet, connecting us all in a shared responsibility for its preservation and equitable access."</a:t>
            </a:r>
            <a:endParaRPr lang="en-GB"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97543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F3E1122-C27A-435B-9FFB-9A8CDDA11A5A}" type="datetime1">
              <a:rPr lang="en-IN" smtClean="0"/>
              <a:t>21-05-2024</a:t>
            </a:fld>
            <a:endParaRPr lang="en-IN"/>
          </a:p>
        </p:txBody>
      </p:sp>
      <p:sp>
        <p:nvSpPr>
          <p:cNvPr id="5" name="Slide Number Placeholder 4"/>
          <p:cNvSpPr>
            <a:spLocks noGrp="1"/>
          </p:cNvSpPr>
          <p:nvPr>
            <p:ph type="sldNum" sz="quarter" idx="12"/>
          </p:nvPr>
        </p:nvSpPr>
        <p:spPr/>
        <p:txBody>
          <a:bodyPr/>
          <a:lstStyle/>
          <a:p>
            <a:fld id="{CEC30028-28EF-4A4F-A484-0DD94549DD85}" type="slidenum">
              <a:rPr lang="en-IN" smtClean="0"/>
              <a:t>4</a:t>
            </a:fld>
            <a:endParaRPr lang="en-IN"/>
          </a:p>
        </p:txBody>
      </p:sp>
      <p:sp>
        <p:nvSpPr>
          <p:cNvPr id="6" name="Content Placeholder 2">
            <a:extLst>
              <a:ext uri="{FF2B5EF4-FFF2-40B4-BE49-F238E27FC236}">
                <a16:creationId xmlns:a16="http://schemas.microsoft.com/office/drawing/2014/main" id="{B0F3A313-CE47-1D91-EC92-D0434695F704}"/>
              </a:ext>
            </a:extLst>
          </p:cNvPr>
          <p:cNvSpPr>
            <a:spLocks noGrp="1"/>
          </p:cNvSpPr>
          <p:nvPr>
            <p:ph idx="1"/>
          </p:nvPr>
        </p:nvSpPr>
        <p:spPr>
          <a:xfrm>
            <a:off x="1097280" y="1062446"/>
            <a:ext cx="8978537" cy="4806648"/>
          </a:xfrm>
        </p:spPr>
        <p:txBody>
          <a:bodyPr>
            <a:normAutofit/>
          </a:bodyPr>
          <a:lstStyle/>
          <a:p>
            <a:pPr marL="0" lvl="0" indent="0" algn="just">
              <a:buNone/>
            </a:pPr>
            <a:r>
              <a:rPr lang="en-GB" sz="2400" dirty="0">
                <a:latin typeface="Times New Roman" panose="02020603050405020304" pitchFamily="18" charset="0"/>
                <a:cs typeface="Times New Roman" panose="02020603050405020304" pitchFamily="18" charset="0"/>
              </a:rPr>
              <a:t>Water scarcity and pollution pose significant challenges to global sustainability. Traditional methods of water quality monitoring are often time-consuming and costly, necessitating innovative solutions for real-time assessment. This presentation introduces a novel approach that integrates Internet of Things (IoT) technology with data science methodologies to address these challenges. By leveraging IoT hardware equipped with sensors for pH, turbidity, temperature, and more, coupled with machine learning algorithms, our system aims to provide </a:t>
            </a:r>
            <a:r>
              <a:rPr lang="en-GB" sz="2400" b="1" dirty="0" smtClean="0">
                <a:solidFill>
                  <a:srgbClr val="002060"/>
                </a:solidFill>
                <a:latin typeface="Times New Roman" panose="02020603050405020304" pitchFamily="18" charset="0"/>
                <a:cs typeface="Times New Roman" panose="02020603050405020304" pitchFamily="18" charset="0"/>
              </a:rPr>
              <a:t>Automated Water Reports And Predictive Analysis</a:t>
            </a:r>
            <a:r>
              <a:rPr lang="en-GB" sz="2400" dirty="0" smtClean="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Through a user-friendly website interface, users can access </a:t>
            </a:r>
            <a:r>
              <a:rPr lang="en-GB" sz="2400" b="1" dirty="0" smtClean="0">
                <a:solidFill>
                  <a:srgbClr val="002060"/>
                </a:solidFill>
                <a:latin typeface="Times New Roman" panose="02020603050405020304" pitchFamily="18" charset="0"/>
                <a:cs typeface="Times New Roman" panose="02020603050405020304" pitchFamily="18" charset="0"/>
              </a:rPr>
              <a:t>Real-time Data Visualization </a:t>
            </a:r>
            <a:r>
              <a:rPr lang="en-GB" sz="2400" dirty="0" smtClean="0">
                <a:latin typeface="Times New Roman" panose="02020603050405020304" pitchFamily="18" charset="0"/>
                <a:cs typeface="Times New Roman" panose="02020603050405020304" pitchFamily="18" charset="0"/>
              </a:rPr>
              <a:t>and </a:t>
            </a:r>
            <a:r>
              <a:rPr lang="en-GB" sz="2400" dirty="0">
                <a:latin typeface="Times New Roman" panose="02020603050405020304" pitchFamily="18" charset="0"/>
                <a:cs typeface="Times New Roman" panose="02020603050405020304" pitchFamily="18" charset="0"/>
              </a:rPr>
              <a:t>make informed decisions regarding water consumption and management.</a:t>
            </a:r>
          </a:p>
          <a:p>
            <a:pPr marL="0" lvl="0" indent="0" algn="just"/>
            <a:endParaRPr lang="en-GB" sz="2400" dirty="0">
              <a:latin typeface="Times New Roman" panose="02020603050405020304" pitchFamily="18" charset="0"/>
              <a:cs typeface="Times New Roman" panose="02020603050405020304" pitchFamily="18" charset="0"/>
            </a:endParaRPr>
          </a:p>
          <a:p>
            <a:pPr marL="0" lvl="0" indent="0" algn="just"/>
            <a:endParaRPr lang="en-GB" sz="2400" dirty="0">
              <a:latin typeface="Times New Roman" panose="02020603050405020304" pitchFamily="18" charset="0"/>
              <a:cs typeface="Times New Roman" panose="02020603050405020304" pitchFamily="18" charset="0"/>
            </a:endParaRPr>
          </a:p>
          <a:p>
            <a:pPr marL="0" lvl="0" indent="0" algn="just"/>
            <a:endParaRPr lang="en-GB" sz="2400" dirty="0">
              <a:latin typeface="Times New Roman" panose="02020603050405020304" pitchFamily="18" charset="0"/>
              <a:cs typeface="Times New Roman" panose="02020603050405020304" pitchFamily="18" charset="0"/>
            </a:endParaRPr>
          </a:p>
          <a:p>
            <a:pPr marL="0" lvl="0" indent="0" algn="just">
              <a:spcBef>
                <a:spcPts val="0"/>
              </a:spcBef>
              <a:spcAft>
                <a:spcPts val="0"/>
              </a:spcAft>
              <a:buNone/>
            </a:pPr>
            <a:endParaRPr lang="en-GB"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7706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AE7EE-C3B1-30EA-E5E0-048916203E44}"/>
              </a:ext>
            </a:extLst>
          </p:cNvPr>
          <p:cNvSpPr>
            <a:spLocks noGrp="1"/>
          </p:cNvSpPr>
          <p:nvPr>
            <p:ph type="title"/>
          </p:nvPr>
        </p:nvSpPr>
        <p:spPr>
          <a:xfrm>
            <a:off x="2768139" y="2194560"/>
            <a:ext cx="7132319" cy="850540"/>
          </a:xfrm>
        </p:spPr>
        <p:txBody>
          <a:bodyPr>
            <a:noAutofit/>
          </a:bodyPr>
          <a:lstStyle/>
          <a:p>
            <a:r>
              <a:rPr lang="en-IN" sz="7200" dirty="0">
                <a:solidFill>
                  <a:srgbClr val="002060"/>
                </a:solidFill>
              </a:rPr>
              <a:t>Literature Review</a:t>
            </a:r>
            <a:endParaRPr lang="en-IN" sz="7200" dirty="0">
              <a:solidFill>
                <a:srgbClr val="002060"/>
              </a:solidFill>
            </a:endParaRPr>
          </a:p>
        </p:txBody>
      </p:sp>
      <p:sp>
        <p:nvSpPr>
          <p:cNvPr id="4" name="Date Placeholder 3">
            <a:extLst>
              <a:ext uri="{FF2B5EF4-FFF2-40B4-BE49-F238E27FC236}">
                <a16:creationId xmlns:a16="http://schemas.microsoft.com/office/drawing/2014/main" id="{04FE4167-7ACB-314F-930B-5595B54F2B92}"/>
              </a:ext>
            </a:extLst>
          </p:cNvPr>
          <p:cNvSpPr>
            <a:spLocks noGrp="1"/>
          </p:cNvSpPr>
          <p:nvPr>
            <p:ph type="dt" sz="half" idx="10"/>
          </p:nvPr>
        </p:nvSpPr>
        <p:spPr/>
        <p:txBody>
          <a:bodyPr/>
          <a:lstStyle/>
          <a:p>
            <a:fld id="{6F3E1122-C27A-435B-9FFB-9A8CDDA11A5A}" type="datetime1">
              <a:rPr lang="en-IN" smtClean="0"/>
              <a:t>21-05-2024</a:t>
            </a:fld>
            <a:endParaRPr lang="en-IN"/>
          </a:p>
        </p:txBody>
      </p:sp>
      <p:sp>
        <p:nvSpPr>
          <p:cNvPr id="5" name="Slide Number Placeholder 4">
            <a:extLst>
              <a:ext uri="{FF2B5EF4-FFF2-40B4-BE49-F238E27FC236}">
                <a16:creationId xmlns:a16="http://schemas.microsoft.com/office/drawing/2014/main" id="{FD77EDD5-E405-67C6-CA16-581A82BD6C46}"/>
              </a:ext>
            </a:extLst>
          </p:cNvPr>
          <p:cNvSpPr>
            <a:spLocks noGrp="1"/>
          </p:cNvSpPr>
          <p:nvPr>
            <p:ph type="sldNum" sz="quarter" idx="12"/>
          </p:nvPr>
        </p:nvSpPr>
        <p:spPr/>
        <p:txBody>
          <a:bodyPr/>
          <a:lstStyle/>
          <a:p>
            <a:fld id="{CEC30028-28EF-4A4F-A484-0DD94549DD85}" type="slidenum">
              <a:rPr lang="en-IN" smtClean="0"/>
              <a:t>5</a:t>
            </a:fld>
            <a:endParaRPr lang="en-IN"/>
          </a:p>
        </p:txBody>
      </p:sp>
      <p:sp>
        <p:nvSpPr>
          <p:cNvPr id="6" name="TextBox 5"/>
          <p:cNvSpPr txBox="1"/>
          <p:nvPr/>
        </p:nvSpPr>
        <p:spPr>
          <a:xfrm>
            <a:off x="1602377" y="2975431"/>
            <a:ext cx="9701349" cy="646331"/>
          </a:xfrm>
          <a:prstGeom prst="rect">
            <a:avLst/>
          </a:prstGeom>
          <a:noFill/>
        </p:spPr>
        <p:txBody>
          <a:bodyPr wrap="square" rtlCol="0">
            <a:spAutoFit/>
          </a:bodyPr>
          <a:lstStyle/>
          <a:p>
            <a:pPr lvl="0" algn="ctr"/>
            <a:r>
              <a:rPr lang="en-GB" dirty="0" smtClean="0"/>
              <a:t>"Ensuring </a:t>
            </a:r>
            <a:r>
              <a:rPr lang="en-GB" dirty="0"/>
              <a:t>clean water isn't just about technology; it's about improving lives. By providing real-time monitoring and predictive analysis, we're making safe water accessible, helping communities thrive."</a:t>
            </a:r>
            <a:endParaRPr lang="en-GB" dirty="0"/>
          </a:p>
        </p:txBody>
      </p:sp>
    </p:spTree>
    <p:extLst>
      <p:ext uri="{BB962C8B-B14F-4D97-AF65-F5344CB8AC3E}">
        <p14:creationId xmlns:p14="http://schemas.microsoft.com/office/powerpoint/2010/main" val="3466833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F3A313-CE47-1D91-EC92-D0434695F704}"/>
              </a:ext>
            </a:extLst>
          </p:cNvPr>
          <p:cNvSpPr>
            <a:spLocks noGrp="1"/>
          </p:cNvSpPr>
          <p:nvPr>
            <p:ph idx="1"/>
          </p:nvPr>
        </p:nvSpPr>
        <p:spPr>
          <a:xfrm>
            <a:off x="879565" y="1122921"/>
            <a:ext cx="10058400" cy="4023360"/>
          </a:xfrm>
        </p:spPr>
        <p:txBody>
          <a:bodyPr>
            <a:noAutofit/>
          </a:bodyPr>
          <a:lstStyle/>
          <a:p>
            <a:pPr marL="152400" indent="0" algn="just">
              <a:buNone/>
            </a:pPr>
            <a:r>
              <a:rPr lang="en-US" sz="1800" dirty="0" err="1" smtClean="0">
                <a:solidFill>
                  <a:srgbClr val="002060"/>
                </a:solidFill>
                <a:latin typeface="Times New Roman" panose="02020603050405020304" pitchFamily="18" charset="0"/>
                <a:cs typeface="Times New Roman" panose="02020603050405020304" pitchFamily="18" charset="0"/>
              </a:rPr>
              <a:t>Jemy</a:t>
            </a:r>
            <a:r>
              <a:rPr lang="en-US" sz="1800" dirty="0" smtClean="0">
                <a:solidFill>
                  <a:srgbClr val="002060"/>
                </a:solidFill>
                <a:latin typeface="Times New Roman" panose="02020603050405020304" pitchFamily="18" charset="0"/>
                <a:cs typeface="Times New Roman" panose="02020603050405020304" pitchFamily="18" charset="0"/>
              </a:rPr>
              <a:t> </a:t>
            </a:r>
            <a:r>
              <a:rPr lang="en-US" sz="1800" dirty="0">
                <a:solidFill>
                  <a:srgbClr val="002060"/>
                </a:solidFill>
                <a:latin typeface="Times New Roman" panose="02020603050405020304" pitchFamily="18" charset="0"/>
                <a:cs typeface="Times New Roman" panose="02020603050405020304" pitchFamily="18" charset="0"/>
              </a:rPr>
              <a:t>Joseph, </a:t>
            </a:r>
            <a:r>
              <a:rPr lang="en-US" sz="1800" dirty="0" err="1">
                <a:solidFill>
                  <a:srgbClr val="002060"/>
                </a:solidFill>
                <a:latin typeface="Times New Roman" panose="02020603050405020304" pitchFamily="18" charset="0"/>
                <a:cs typeface="Times New Roman" panose="02020603050405020304" pitchFamily="18" charset="0"/>
              </a:rPr>
              <a:t>Manju</a:t>
            </a:r>
            <a:r>
              <a:rPr lang="en-US" sz="1800" dirty="0">
                <a:solidFill>
                  <a:srgbClr val="002060"/>
                </a:solidFill>
                <a:latin typeface="Times New Roman" panose="02020603050405020304" pitchFamily="18" charset="0"/>
                <a:cs typeface="Times New Roman" panose="02020603050405020304" pitchFamily="18" charset="0"/>
              </a:rPr>
              <a:t> K M, </a:t>
            </a:r>
            <a:r>
              <a:rPr lang="en-US" sz="1800" dirty="0" err="1">
                <a:solidFill>
                  <a:srgbClr val="002060"/>
                </a:solidFill>
                <a:latin typeface="Times New Roman" panose="02020603050405020304" pitchFamily="18" charset="0"/>
                <a:cs typeface="Times New Roman" panose="02020603050405020304" pitchFamily="18" charset="0"/>
              </a:rPr>
              <a:t>Sajith</a:t>
            </a:r>
            <a:r>
              <a:rPr lang="en-US" sz="1800" dirty="0">
                <a:solidFill>
                  <a:srgbClr val="002060"/>
                </a:solidFill>
                <a:latin typeface="Times New Roman" panose="02020603050405020304" pitchFamily="18" charset="0"/>
                <a:cs typeface="Times New Roman" panose="02020603050405020304" pitchFamily="18" charset="0"/>
              </a:rPr>
              <a:t> M R, </a:t>
            </a:r>
            <a:r>
              <a:rPr lang="en-US" sz="1800" dirty="0" err="1">
                <a:solidFill>
                  <a:srgbClr val="002060"/>
                </a:solidFill>
                <a:latin typeface="Times New Roman" panose="02020603050405020304" pitchFamily="18" charset="0"/>
                <a:cs typeface="Times New Roman" panose="02020603050405020304" pitchFamily="18" charset="0"/>
              </a:rPr>
              <a:t>Sujith</a:t>
            </a:r>
            <a:r>
              <a:rPr lang="en-US" sz="1800" dirty="0">
                <a:solidFill>
                  <a:srgbClr val="002060"/>
                </a:solidFill>
                <a:latin typeface="Times New Roman" panose="02020603050405020304" pitchFamily="18" charset="0"/>
                <a:cs typeface="Times New Roman" panose="02020603050405020304" pitchFamily="18" charset="0"/>
              </a:rPr>
              <a:t> Nair, Vishnu P </a:t>
            </a:r>
            <a:r>
              <a:rPr lang="en-US" sz="1800" dirty="0" err="1">
                <a:solidFill>
                  <a:srgbClr val="002060"/>
                </a:solidFill>
                <a:latin typeface="Times New Roman" panose="02020603050405020304" pitchFamily="18" charset="0"/>
                <a:cs typeface="Times New Roman" panose="02020603050405020304" pitchFamily="18" charset="0"/>
              </a:rPr>
              <a:t>Viay</a:t>
            </a:r>
            <a:r>
              <a:rPr lang="en-US" sz="1800" dirty="0">
                <a:solidFill>
                  <a:srgbClr val="002060"/>
                </a:solidFill>
                <a:latin typeface="Times New Roman" panose="02020603050405020304" pitchFamily="18" charset="0"/>
                <a:cs typeface="Times New Roman" panose="02020603050405020304" pitchFamily="18" charset="0"/>
              </a:rPr>
              <a:t> and </a:t>
            </a:r>
            <a:r>
              <a:rPr lang="en-US" sz="1800" dirty="0" err="1">
                <a:solidFill>
                  <a:srgbClr val="002060"/>
                </a:solidFill>
                <a:latin typeface="Times New Roman" panose="02020603050405020304" pitchFamily="18" charset="0"/>
                <a:cs typeface="Times New Roman" panose="02020603050405020304" pitchFamily="18" charset="0"/>
              </a:rPr>
              <a:t>Sithara</a:t>
            </a:r>
            <a:r>
              <a:rPr lang="en-US" sz="1800" dirty="0">
                <a:solidFill>
                  <a:srgbClr val="002060"/>
                </a:solidFill>
                <a:latin typeface="Times New Roman" panose="02020603050405020304" pitchFamily="18" charset="0"/>
                <a:cs typeface="Times New Roman" panose="02020603050405020304" pitchFamily="18" charset="0"/>
              </a:rPr>
              <a:t> Krishnan(2018) </a:t>
            </a:r>
            <a:r>
              <a:rPr lang="en-US" sz="1800" dirty="0" err="1">
                <a:solidFill>
                  <a:srgbClr val="002060"/>
                </a:solidFill>
                <a:latin typeface="Times New Roman" panose="02020603050405020304" pitchFamily="18" charset="0"/>
                <a:cs typeface="Times New Roman" panose="02020603050405020304" pitchFamily="18" charset="0"/>
              </a:rPr>
              <a:t>peformed</a:t>
            </a:r>
            <a:r>
              <a:rPr lang="en-US" sz="1800" dirty="0">
                <a:solidFill>
                  <a:srgbClr val="002060"/>
                </a:solidFill>
                <a:latin typeface="Times New Roman" panose="02020603050405020304" pitchFamily="18" charset="0"/>
                <a:cs typeface="Times New Roman" panose="02020603050405020304" pitchFamily="18" charset="0"/>
              </a:rPr>
              <a:t> a study on “Water Management System using IoT”. They developed IoT based water management system to solve water wastage problems. Their main purpose of developing this system is approximating water level present in the tank and prevent overflow or analyze the water usage.[1]</a:t>
            </a:r>
          </a:p>
          <a:p>
            <a:pPr marL="152400" indent="0" algn="just"/>
            <a:endParaRPr lang="en-US" sz="1800" dirty="0">
              <a:solidFill>
                <a:srgbClr val="002060"/>
              </a:solidFill>
              <a:latin typeface="Times New Roman" panose="02020603050405020304" pitchFamily="18" charset="0"/>
              <a:cs typeface="Times New Roman" panose="02020603050405020304" pitchFamily="18" charset="0"/>
            </a:endParaRPr>
          </a:p>
          <a:p>
            <a:pPr marL="152400" indent="0" algn="just">
              <a:buNone/>
            </a:pPr>
            <a:r>
              <a:rPr lang="en-US" sz="1800" dirty="0" err="1">
                <a:solidFill>
                  <a:srgbClr val="002060"/>
                </a:solidFill>
                <a:latin typeface="Times New Roman" panose="02020603050405020304" pitchFamily="18" charset="0"/>
                <a:cs typeface="Times New Roman" panose="02020603050405020304" pitchFamily="18" charset="0"/>
              </a:rPr>
              <a:t>Devireddy</a:t>
            </a:r>
            <a:r>
              <a:rPr lang="en-US" sz="1800" dirty="0">
                <a:solidFill>
                  <a:srgbClr val="002060"/>
                </a:solidFill>
                <a:latin typeface="Times New Roman" panose="02020603050405020304" pitchFamily="18" charset="0"/>
                <a:cs typeface="Times New Roman" panose="02020603050405020304" pitchFamily="18" charset="0"/>
              </a:rPr>
              <a:t> </a:t>
            </a:r>
            <a:r>
              <a:rPr lang="en-US" sz="1800" dirty="0" err="1">
                <a:solidFill>
                  <a:srgbClr val="002060"/>
                </a:solidFill>
                <a:latin typeface="Times New Roman" panose="02020603050405020304" pitchFamily="18" charset="0"/>
                <a:cs typeface="Times New Roman" panose="02020603050405020304" pitchFamily="18" charset="0"/>
              </a:rPr>
              <a:t>Pravallika</a:t>
            </a:r>
            <a:r>
              <a:rPr lang="en-US" sz="1800" dirty="0">
                <a:solidFill>
                  <a:srgbClr val="002060"/>
                </a:solidFill>
                <a:latin typeface="Times New Roman" panose="02020603050405020304" pitchFamily="18" charset="0"/>
                <a:cs typeface="Times New Roman" panose="02020603050405020304" pitchFamily="18" charset="0"/>
              </a:rPr>
              <a:t>, </a:t>
            </a:r>
            <a:r>
              <a:rPr lang="en-US" sz="1800" dirty="0" err="1">
                <a:solidFill>
                  <a:srgbClr val="002060"/>
                </a:solidFill>
                <a:latin typeface="Times New Roman" panose="02020603050405020304" pitchFamily="18" charset="0"/>
                <a:cs typeface="Times New Roman" panose="02020603050405020304" pitchFamily="18" charset="0"/>
              </a:rPr>
              <a:t>Devireddy</a:t>
            </a:r>
            <a:r>
              <a:rPr lang="en-US" sz="1800" dirty="0">
                <a:solidFill>
                  <a:srgbClr val="002060"/>
                </a:solidFill>
                <a:latin typeface="Times New Roman" panose="02020603050405020304" pitchFamily="18" charset="0"/>
                <a:cs typeface="Times New Roman" panose="02020603050405020304" pitchFamily="18" charset="0"/>
              </a:rPr>
              <a:t> </a:t>
            </a:r>
            <a:r>
              <a:rPr lang="en-US" sz="1800" dirty="0" err="1">
                <a:solidFill>
                  <a:srgbClr val="002060"/>
                </a:solidFill>
                <a:latin typeface="Times New Roman" panose="02020603050405020304" pitchFamily="18" charset="0"/>
                <a:cs typeface="Times New Roman" panose="02020603050405020304" pitchFamily="18" charset="0"/>
              </a:rPr>
              <a:t>Prathyusha</a:t>
            </a:r>
            <a:r>
              <a:rPr lang="en-US" sz="1800" dirty="0">
                <a:solidFill>
                  <a:srgbClr val="002060"/>
                </a:solidFill>
                <a:latin typeface="Times New Roman" panose="02020603050405020304" pitchFamily="18" charset="0"/>
                <a:cs typeface="Times New Roman" panose="02020603050405020304" pitchFamily="18" charset="0"/>
              </a:rPr>
              <a:t>, </a:t>
            </a:r>
            <a:r>
              <a:rPr lang="en-US" sz="1800" dirty="0" err="1">
                <a:solidFill>
                  <a:srgbClr val="002060"/>
                </a:solidFill>
                <a:latin typeface="Times New Roman" panose="02020603050405020304" pitchFamily="18" charset="0"/>
                <a:cs typeface="Times New Roman" panose="02020603050405020304" pitchFamily="18" charset="0"/>
              </a:rPr>
              <a:t>Devireddy</a:t>
            </a:r>
            <a:r>
              <a:rPr lang="en-US" sz="1800" dirty="0">
                <a:solidFill>
                  <a:srgbClr val="002060"/>
                </a:solidFill>
                <a:latin typeface="Times New Roman" panose="02020603050405020304" pitchFamily="18" charset="0"/>
                <a:cs typeface="Times New Roman" panose="02020603050405020304" pitchFamily="18" charset="0"/>
              </a:rPr>
              <a:t> </a:t>
            </a:r>
            <a:r>
              <a:rPr lang="en-US" sz="1800" dirty="0" err="1">
                <a:solidFill>
                  <a:srgbClr val="002060"/>
                </a:solidFill>
                <a:latin typeface="Times New Roman" panose="02020603050405020304" pitchFamily="18" charset="0"/>
                <a:cs typeface="Times New Roman" panose="02020603050405020304" pitchFamily="18" charset="0"/>
              </a:rPr>
              <a:t>Srinivasa</a:t>
            </a:r>
            <a:r>
              <a:rPr lang="en-US" sz="1800" dirty="0">
                <a:solidFill>
                  <a:srgbClr val="002060"/>
                </a:solidFill>
                <a:latin typeface="Times New Roman" panose="02020603050405020304" pitchFamily="18" charset="0"/>
                <a:cs typeface="Times New Roman" panose="02020603050405020304" pitchFamily="18" charset="0"/>
              </a:rPr>
              <a:t> Kumar (2018) performed “IoT Based Water Level Monitoring System with an Android Application”. They proposed a smart system with Internet of Things. Water level can be checked through android application from anywhere. They give motor access also in the android application.[2]</a:t>
            </a:r>
          </a:p>
          <a:p>
            <a:pPr marL="152400" indent="0" algn="just"/>
            <a:endParaRPr lang="en-US" sz="1800" dirty="0">
              <a:solidFill>
                <a:srgbClr val="002060"/>
              </a:solidFill>
              <a:latin typeface="Times New Roman" panose="02020603050405020304" pitchFamily="18" charset="0"/>
              <a:cs typeface="Times New Roman" panose="02020603050405020304" pitchFamily="18" charset="0"/>
            </a:endParaRPr>
          </a:p>
          <a:p>
            <a:pPr marL="152400" indent="0" algn="just">
              <a:buNone/>
            </a:pPr>
            <a:r>
              <a:rPr lang="en-US" sz="1800" dirty="0" err="1">
                <a:solidFill>
                  <a:srgbClr val="002060"/>
                </a:solidFill>
                <a:latin typeface="Times New Roman" panose="02020603050405020304" pitchFamily="18" charset="0"/>
                <a:cs typeface="Times New Roman" panose="02020603050405020304" pitchFamily="18" charset="0"/>
              </a:rPr>
              <a:t>Gowthamy</a:t>
            </a:r>
            <a:r>
              <a:rPr lang="en-US" sz="1800" dirty="0">
                <a:solidFill>
                  <a:srgbClr val="002060"/>
                </a:solidFill>
                <a:latin typeface="Times New Roman" panose="02020603050405020304" pitchFamily="18" charset="0"/>
                <a:cs typeface="Times New Roman" panose="02020603050405020304" pitchFamily="18" charset="0"/>
              </a:rPr>
              <a:t> J, </a:t>
            </a:r>
            <a:r>
              <a:rPr lang="en-US" sz="1800" dirty="0" err="1">
                <a:solidFill>
                  <a:srgbClr val="002060"/>
                </a:solidFill>
                <a:latin typeface="Times New Roman" panose="02020603050405020304" pitchFamily="18" charset="0"/>
                <a:cs typeface="Times New Roman" panose="02020603050405020304" pitchFamily="18" charset="0"/>
              </a:rPr>
              <a:t>Chinta</a:t>
            </a:r>
            <a:r>
              <a:rPr lang="en-US" sz="1800" dirty="0">
                <a:solidFill>
                  <a:srgbClr val="002060"/>
                </a:solidFill>
                <a:latin typeface="Times New Roman" panose="02020603050405020304" pitchFamily="18" charset="0"/>
                <a:cs typeface="Times New Roman" panose="02020603050405020304" pitchFamily="18" charset="0"/>
              </a:rPr>
              <a:t> </a:t>
            </a:r>
            <a:r>
              <a:rPr lang="en-US" sz="1800" dirty="0" err="1">
                <a:solidFill>
                  <a:srgbClr val="002060"/>
                </a:solidFill>
                <a:latin typeface="Times New Roman" panose="02020603050405020304" pitchFamily="18" charset="0"/>
                <a:cs typeface="Times New Roman" panose="02020603050405020304" pitchFamily="18" charset="0"/>
              </a:rPr>
              <a:t>Rohith</a:t>
            </a:r>
            <a:r>
              <a:rPr lang="en-US" sz="1800" dirty="0">
                <a:solidFill>
                  <a:srgbClr val="002060"/>
                </a:solidFill>
                <a:latin typeface="Times New Roman" panose="02020603050405020304" pitchFamily="18" charset="0"/>
                <a:cs typeface="Times New Roman" panose="02020603050405020304" pitchFamily="18" charset="0"/>
              </a:rPr>
              <a:t> Reddy, </a:t>
            </a:r>
            <a:r>
              <a:rPr lang="en-US" sz="1800" dirty="0" err="1">
                <a:solidFill>
                  <a:srgbClr val="002060"/>
                </a:solidFill>
                <a:latin typeface="Times New Roman" panose="02020603050405020304" pitchFamily="18" charset="0"/>
                <a:cs typeface="Times New Roman" panose="02020603050405020304" pitchFamily="18" charset="0"/>
              </a:rPr>
              <a:t>Pijush</a:t>
            </a:r>
            <a:r>
              <a:rPr lang="en-US" sz="1800" dirty="0">
                <a:solidFill>
                  <a:srgbClr val="002060"/>
                </a:solidFill>
                <a:latin typeface="Times New Roman" panose="02020603050405020304" pitchFamily="18" charset="0"/>
                <a:cs typeface="Times New Roman" panose="02020603050405020304" pitchFamily="18" charset="0"/>
              </a:rPr>
              <a:t> </a:t>
            </a:r>
            <a:r>
              <a:rPr lang="en-US" sz="1800" dirty="0" err="1">
                <a:solidFill>
                  <a:srgbClr val="002060"/>
                </a:solidFill>
                <a:latin typeface="Times New Roman" panose="02020603050405020304" pitchFamily="18" charset="0"/>
                <a:cs typeface="Times New Roman" panose="02020603050405020304" pitchFamily="18" charset="0"/>
              </a:rPr>
              <a:t>Meher</a:t>
            </a:r>
            <a:r>
              <a:rPr lang="en-US" sz="1800" dirty="0">
                <a:solidFill>
                  <a:srgbClr val="002060"/>
                </a:solidFill>
                <a:latin typeface="Times New Roman" panose="02020603050405020304" pitchFamily="18" charset="0"/>
                <a:cs typeface="Times New Roman" panose="02020603050405020304" pitchFamily="18" charset="0"/>
              </a:rPr>
              <a:t>, </a:t>
            </a:r>
            <a:r>
              <a:rPr lang="en-US" sz="1800" dirty="0" err="1">
                <a:solidFill>
                  <a:srgbClr val="002060"/>
                </a:solidFill>
                <a:latin typeface="Times New Roman" panose="02020603050405020304" pitchFamily="18" charset="0"/>
                <a:cs typeface="Times New Roman" panose="02020603050405020304" pitchFamily="18" charset="0"/>
              </a:rPr>
              <a:t>Saransh</a:t>
            </a:r>
            <a:r>
              <a:rPr lang="en-US" sz="1800" dirty="0">
                <a:solidFill>
                  <a:srgbClr val="002060"/>
                </a:solidFill>
                <a:latin typeface="Times New Roman" panose="02020603050405020304" pitchFamily="18" charset="0"/>
                <a:cs typeface="Times New Roman" panose="02020603050405020304" pitchFamily="18" charset="0"/>
              </a:rPr>
              <a:t> </a:t>
            </a:r>
            <a:r>
              <a:rPr lang="en-US" sz="1800" dirty="0" err="1">
                <a:solidFill>
                  <a:srgbClr val="002060"/>
                </a:solidFill>
                <a:latin typeface="Times New Roman" panose="02020603050405020304" pitchFamily="18" charset="0"/>
                <a:cs typeface="Times New Roman" panose="02020603050405020304" pitchFamily="18" charset="0"/>
              </a:rPr>
              <a:t>Shrivastava</a:t>
            </a:r>
            <a:r>
              <a:rPr lang="en-US" sz="1800" dirty="0">
                <a:solidFill>
                  <a:srgbClr val="002060"/>
                </a:solidFill>
                <a:latin typeface="Times New Roman" panose="02020603050405020304" pitchFamily="18" charset="0"/>
                <a:cs typeface="Times New Roman" panose="02020603050405020304" pitchFamily="18" charset="0"/>
              </a:rPr>
              <a:t>, </a:t>
            </a:r>
            <a:r>
              <a:rPr lang="en-US" sz="1800" dirty="0" err="1">
                <a:solidFill>
                  <a:srgbClr val="002060"/>
                </a:solidFill>
                <a:latin typeface="Times New Roman" panose="02020603050405020304" pitchFamily="18" charset="0"/>
                <a:cs typeface="Times New Roman" panose="02020603050405020304" pitchFamily="18" charset="0"/>
              </a:rPr>
              <a:t>Guddu</a:t>
            </a:r>
            <a:r>
              <a:rPr lang="en-US" sz="1800" dirty="0">
                <a:solidFill>
                  <a:srgbClr val="002060"/>
                </a:solidFill>
                <a:latin typeface="Times New Roman" panose="02020603050405020304" pitchFamily="18" charset="0"/>
                <a:cs typeface="Times New Roman" panose="02020603050405020304" pitchFamily="18" charset="0"/>
              </a:rPr>
              <a:t> Kumar(2018) In this paper, a prototype water monitoring system using IoT is presented. For this some sensors are used. The collected data from the sensors are used for analysis purpose for better solution of water problems. The data is sends to the cloud server via Wi-Fi module ESP8266.[3]</a:t>
            </a:r>
          </a:p>
          <a:p>
            <a:pPr marL="152400" indent="0" algn="just"/>
            <a:endParaRPr lang="en-US" sz="1800" dirty="0">
              <a:solidFill>
                <a:srgbClr val="002060"/>
              </a:solidFill>
              <a:latin typeface="Times New Roman" panose="02020603050405020304" pitchFamily="18" charset="0"/>
              <a:cs typeface="Times New Roman" panose="02020603050405020304" pitchFamily="18" charset="0"/>
            </a:endParaRPr>
          </a:p>
          <a:p>
            <a:pPr marL="152400" indent="0" algn="just"/>
            <a:endParaRPr lang="en-IN" sz="1800" dirty="0">
              <a:solidFill>
                <a:srgbClr val="002060"/>
              </a:solidFill>
              <a:latin typeface="Times New Roman" panose="02020603050405020304" pitchFamily="18" charset="0"/>
              <a:cs typeface="Times New Roman" panose="02020603050405020304" pitchFamily="18" charset="0"/>
            </a:endParaRPr>
          </a:p>
          <a:p>
            <a:pPr algn="just"/>
            <a:endParaRPr lang="en-IN" sz="1800" dirty="0">
              <a:solidFill>
                <a:srgbClr val="00206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4FE4167-7ACB-314F-930B-5595B54F2B92}"/>
              </a:ext>
            </a:extLst>
          </p:cNvPr>
          <p:cNvSpPr>
            <a:spLocks noGrp="1"/>
          </p:cNvSpPr>
          <p:nvPr>
            <p:ph type="dt" sz="half" idx="10"/>
          </p:nvPr>
        </p:nvSpPr>
        <p:spPr/>
        <p:txBody>
          <a:bodyPr/>
          <a:lstStyle/>
          <a:p>
            <a:fld id="{6F3E1122-C27A-435B-9FFB-9A8CDDA11A5A}" type="datetime1">
              <a:rPr lang="en-IN" smtClean="0"/>
              <a:t>21-05-2024</a:t>
            </a:fld>
            <a:endParaRPr lang="en-IN"/>
          </a:p>
        </p:txBody>
      </p:sp>
      <p:sp>
        <p:nvSpPr>
          <p:cNvPr id="5" name="Slide Number Placeholder 4">
            <a:extLst>
              <a:ext uri="{FF2B5EF4-FFF2-40B4-BE49-F238E27FC236}">
                <a16:creationId xmlns:a16="http://schemas.microsoft.com/office/drawing/2014/main" id="{FD77EDD5-E405-67C6-CA16-581A82BD6C46}"/>
              </a:ext>
            </a:extLst>
          </p:cNvPr>
          <p:cNvSpPr>
            <a:spLocks noGrp="1"/>
          </p:cNvSpPr>
          <p:nvPr>
            <p:ph type="sldNum" sz="quarter" idx="12"/>
          </p:nvPr>
        </p:nvSpPr>
        <p:spPr/>
        <p:txBody>
          <a:bodyPr/>
          <a:lstStyle/>
          <a:p>
            <a:fld id="{CEC30028-28EF-4A4F-A484-0DD94549DD85}" type="slidenum">
              <a:rPr lang="en-IN" smtClean="0"/>
              <a:t>6</a:t>
            </a:fld>
            <a:endParaRPr lang="en-IN"/>
          </a:p>
        </p:txBody>
      </p:sp>
    </p:spTree>
    <p:extLst>
      <p:ext uri="{BB962C8B-B14F-4D97-AF65-F5344CB8AC3E}">
        <p14:creationId xmlns:p14="http://schemas.microsoft.com/office/powerpoint/2010/main" val="29878906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AE7EE-C3B1-30EA-E5E0-048916203E44}"/>
              </a:ext>
            </a:extLst>
          </p:cNvPr>
          <p:cNvSpPr>
            <a:spLocks noGrp="1"/>
          </p:cNvSpPr>
          <p:nvPr>
            <p:ph type="title"/>
          </p:nvPr>
        </p:nvSpPr>
        <p:spPr>
          <a:xfrm>
            <a:off x="3569551" y="1788830"/>
            <a:ext cx="5782492" cy="1450757"/>
          </a:xfrm>
        </p:spPr>
        <p:txBody>
          <a:bodyPr>
            <a:normAutofit/>
          </a:bodyPr>
          <a:lstStyle/>
          <a:p>
            <a:r>
              <a:rPr lang="en-IN" sz="7200" dirty="0">
                <a:solidFill>
                  <a:srgbClr val="002060"/>
                </a:solidFill>
                <a:latin typeface="Times New Roman" panose="02020603050405020304" pitchFamily="18" charset="0"/>
                <a:cs typeface="Times New Roman" panose="02020603050405020304" pitchFamily="18" charset="0"/>
              </a:rPr>
              <a:t>Research Gaps</a:t>
            </a:r>
            <a:endParaRPr lang="en-IN" sz="72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0F3A313-CE47-1D91-EC92-D0434695F704}"/>
              </a:ext>
            </a:extLst>
          </p:cNvPr>
          <p:cNvSpPr>
            <a:spLocks noGrp="1"/>
          </p:cNvSpPr>
          <p:nvPr>
            <p:ph idx="1"/>
          </p:nvPr>
        </p:nvSpPr>
        <p:spPr>
          <a:xfrm>
            <a:off x="2681052" y="3239587"/>
            <a:ext cx="7219406" cy="1915403"/>
          </a:xfrm>
        </p:spPr>
        <p:txBody>
          <a:bodyPr/>
          <a:lstStyle/>
          <a:p>
            <a:pPr algn="ctr"/>
            <a:r>
              <a:rPr lang="en-GB" dirty="0">
                <a:solidFill>
                  <a:srgbClr val="002060"/>
                </a:solidFill>
                <a:latin typeface="Times New Roman" panose="02020603050405020304" pitchFamily="18" charset="0"/>
                <a:cs typeface="Times New Roman" panose="02020603050405020304" pitchFamily="18" charset="0"/>
              </a:rPr>
              <a:t>"Water is not just a resource; it's the lifeblood of our planet, connecting us all in a shared responsibility for its preservation and equitable access</a:t>
            </a:r>
            <a:r>
              <a:rPr lang="en-GB" dirty="0" smtClean="0">
                <a:solidFill>
                  <a:srgbClr val="002060"/>
                </a:solidFill>
                <a:latin typeface="Times New Roman" panose="02020603050405020304" pitchFamily="18" charset="0"/>
                <a:cs typeface="Times New Roman" panose="02020603050405020304" pitchFamily="18" charset="0"/>
              </a:rPr>
              <a:t>."</a:t>
            </a:r>
          </a:p>
          <a:p>
            <a:pPr marL="0" indent="0" algn="ctr">
              <a:buNone/>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4FE4167-7ACB-314F-930B-5595B54F2B92}"/>
              </a:ext>
            </a:extLst>
          </p:cNvPr>
          <p:cNvSpPr>
            <a:spLocks noGrp="1"/>
          </p:cNvSpPr>
          <p:nvPr>
            <p:ph type="dt" sz="half" idx="10"/>
          </p:nvPr>
        </p:nvSpPr>
        <p:spPr/>
        <p:txBody>
          <a:bodyPr/>
          <a:lstStyle/>
          <a:p>
            <a:fld id="{6F3E1122-C27A-435B-9FFB-9A8CDDA11A5A}" type="datetime1">
              <a:rPr lang="en-IN" smtClean="0"/>
              <a:t>21-05-2024</a:t>
            </a:fld>
            <a:endParaRPr lang="en-IN"/>
          </a:p>
        </p:txBody>
      </p:sp>
      <p:sp>
        <p:nvSpPr>
          <p:cNvPr id="5" name="Slide Number Placeholder 4">
            <a:extLst>
              <a:ext uri="{FF2B5EF4-FFF2-40B4-BE49-F238E27FC236}">
                <a16:creationId xmlns:a16="http://schemas.microsoft.com/office/drawing/2014/main" id="{FD77EDD5-E405-67C6-CA16-581A82BD6C46}"/>
              </a:ext>
            </a:extLst>
          </p:cNvPr>
          <p:cNvSpPr>
            <a:spLocks noGrp="1"/>
          </p:cNvSpPr>
          <p:nvPr>
            <p:ph type="sldNum" sz="quarter" idx="12"/>
          </p:nvPr>
        </p:nvSpPr>
        <p:spPr/>
        <p:txBody>
          <a:bodyPr/>
          <a:lstStyle/>
          <a:p>
            <a:fld id="{CEC30028-28EF-4A4F-A484-0DD94549DD85}" type="slidenum">
              <a:rPr lang="en-IN" smtClean="0"/>
              <a:t>7</a:t>
            </a:fld>
            <a:endParaRPr lang="en-IN"/>
          </a:p>
        </p:txBody>
      </p:sp>
    </p:spTree>
    <p:extLst>
      <p:ext uri="{BB962C8B-B14F-4D97-AF65-F5344CB8AC3E}">
        <p14:creationId xmlns:p14="http://schemas.microsoft.com/office/powerpoint/2010/main" val="24251428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F3A313-CE47-1D91-EC92-D0434695F704}"/>
              </a:ext>
            </a:extLst>
          </p:cNvPr>
          <p:cNvSpPr>
            <a:spLocks noGrp="1"/>
          </p:cNvSpPr>
          <p:nvPr>
            <p:ph idx="1"/>
          </p:nvPr>
        </p:nvSpPr>
        <p:spPr>
          <a:xfrm>
            <a:off x="827313" y="1279676"/>
            <a:ext cx="10058400" cy="4023360"/>
          </a:xfrm>
        </p:spPr>
        <p:txBody>
          <a:bodyPr>
            <a:noAutofit/>
          </a:bodyPr>
          <a:lstStyle/>
          <a:p>
            <a:pPr algn="just">
              <a:buClrTx/>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Despite the advancements made in real-time water quality monitoring systems integrating data science, web-based visualization, and IoT technologies, there remain several research gaps that warrant further investigation and development. These research gaps include</a:t>
            </a:r>
            <a:r>
              <a:rPr lang="en-GB" dirty="0" smtClean="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a:p>
            <a:pPr algn="just">
              <a:buClrTx/>
              <a:buFont typeface="Arial" panose="020B0604020202020204" pitchFamily="34" charset="0"/>
              <a:buChar char="•"/>
            </a:pPr>
            <a:r>
              <a:rPr lang="en-GB" dirty="0" smtClean="0">
                <a:latin typeface="Times New Roman" panose="02020603050405020304" pitchFamily="18" charset="0"/>
                <a:cs typeface="Times New Roman" panose="02020603050405020304" pitchFamily="18" charset="0"/>
              </a:rPr>
              <a:t>Integration </a:t>
            </a:r>
            <a:r>
              <a:rPr lang="en-GB" dirty="0">
                <a:latin typeface="Times New Roman" panose="02020603050405020304" pitchFamily="18" charset="0"/>
                <a:cs typeface="Times New Roman" panose="02020603050405020304" pitchFamily="18" charset="0"/>
              </a:rPr>
              <a:t>of Additional Water Quality Parameters: While the existing literature primarily focuses on monitoring parameters such as pH, conductivity, temperature, and turbidity, there is a need to incorporate a wider range of water quality indicators. Parameters such as dissolved oxygen levels, heavy metal concentrations, and microbial contamination could significantly enhance the comprehensiveness of water quality monitoring systems.[5</a:t>
            </a:r>
            <a:r>
              <a:rPr lang="en-GB" dirty="0" smtClean="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a:p>
            <a:pPr algn="just">
              <a:buClrTx/>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Enhanced Data Analytics Techniques: Although current systems utilize data analytics techniques such as statistical analysis and machine learning algorithms, there is room for improvement in the sophistication and effectiveness of these methods. Future research could explore more advanced analytical approaches, including deep learning and predictive modeling, to improve the accuracy and predictive capabilities of real-time water quality monitoring systems.[6]</a:t>
            </a:r>
          </a:p>
          <a:p>
            <a:pPr algn="just">
              <a:buClrTx/>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algn="just">
              <a:buClrTx/>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algn="just">
              <a:buClrTx/>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4FE4167-7ACB-314F-930B-5595B54F2B92}"/>
              </a:ext>
            </a:extLst>
          </p:cNvPr>
          <p:cNvSpPr>
            <a:spLocks noGrp="1"/>
          </p:cNvSpPr>
          <p:nvPr>
            <p:ph type="dt" sz="half" idx="10"/>
          </p:nvPr>
        </p:nvSpPr>
        <p:spPr/>
        <p:txBody>
          <a:bodyPr/>
          <a:lstStyle/>
          <a:p>
            <a:fld id="{6F3E1122-C27A-435B-9FFB-9A8CDDA11A5A}" type="datetime1">
              <a:rPr lang="en-IN" smtClean="0"/>
              <a:t>21-05-2024</a:t>
            </a:fld>
            <a:endParaRPr lang="en-IN"/>
          </a:p>
        </p:txBody>
      </p:sp>
      <p:sp>
        <p:nvSpPr>
          <p:cNvPr id="5" name="Slide Number Placeholder 4">
            <a:extLst>
              <a:ext uri="{FF2B5EF4-FFF2-40B4-BE49-F238E27FC236}">
                <a16:creationId xmlns:a16="http://schemas.microsoft.com/office/drawing/2014/main" id="{FD77EDD5-E405-67C6-CA16-581A82BD6C46}"/>
              </a:ext>
            </a:extLst>
          </p:cNvPr>
          <p:cNvSpPr>
            <a:spLocks noGrp="1"/>
          </p:cNvSpPr>
          <p:nvPr>
            <p:ph type="sldNum" sz="quarter" idx="12"/>
          </p:nvPr>
        </p:nvSpPr>
        <p:spPr/>
        <p:txBody>
          <a:bodyPr/>
          <a:lstStyle/>
          <a:p>
            <a:fld id="{CEC30028-28EF-4A4F-A484-0DD94549DD85}" type="slidenum">
              <a:rPr lang="en-IN" smtClean="0"/>
              <a:t>8</a:t>
            </a:fld>
            <a:endParaRPr lang="en-IN"/>
          </a:p>
        </p:txBody>
      </p:sp>
    </p:spTree>
    <p:extLst>
      <p:ext uri="{BB962C8B-B14F-4D97-AF65-F5344CB8AC3E}">
        <p14:creationId xmlns:p14="http://schemas.microsoft.com/office/powerpoint/2010/main" val="41270046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5360" y="1662854"/>
            <a:ext cx="10058400" cy="4023360"/>
          </a:xfrm>
        </p:spPr>
        <p:txBody>
          <a:bodyPr>
            <a:normAutofit/>
          </a:bodyPr>
          <a:lstStyle/>
          <a:p>
            <a:pPr algn="just">
              <a:buClr>
                <a:schemeClr val="tx1"/>
              </a:buClr>
              <a:buFont typeface="Arial" panose="020B0604020202020204" pitchFamily="34" charset="0"/>
              <a:buChar char="•"/>
            </a:pPr>
            <a:r>
              <a:rPr lang="en-GB" dirty="0">
                <a:solidFill>
                  <a:schemeClr val="tx1"/>
                </a:solidFill>
                <a:latin typeface="Times New Roman" panose="02020603050405020304" pitchFamily="18" charset="0"/>
                <a:cs typeface="Times New Roman" panose="02020603050405020304" pitchFamily="18" charset="0"/>
              </a:rPr>
              <a:t>Scalability and Accessibility: Many existing studies focus on small-scale deployments or laboratory settings, limiting their applicability to larger geographic regions or real-world scenarios. Research is needed to develop scalable and accessible solutions that can be deployed across diverse environments, including remote or resource-constrained areas where internet connectivity may be limited.[7</a:t>
            </a:r>
            <a:r>
              <a:rPr lang="en-GB" dirty="0" smtClean="0">
                <a:solidFill>
                  <a:schemeClr val="tx1"/>
                </a:solidFill>
                <a:latin typeface="Times New Roman" panose="02020603050405020304" pitchFamily="18" charset="0"/>
                <a:cs typeface="Times New Roman" panose="02020603050405020304" pitchFamily="18" charset="0"/>
              </a:rPr>
              <a:t>]</a:t>
            </a:r>
            <a:endParaRPr lang="en-GB" dirty="0">
              <a:solidFill>
                <a:schemeClr val="tx1"/>
              </a:solidFill>
              <a:latin typeface="Times New Roman" panose="02020603050405020304" pitchFamily="18" charset="0"/>
              <a:cs typeface="Times New Roman" panose="02020603050405020304" pitchFamily="18" charset="0"/>
            </a:endParaRPr>
          </a:p>
          <a:p>
            <a:pPr algn="just">
              <a:buClr>
                <a:schemeClr val="tx1"/>
              </a:buClr>
              <a:buFont typeface="Arial" panose="020B0604020202020204" pitchFamily="34" charset="0"/>
              <a:buChar char="•"/>
            </a:pPr>
            <a:r>
              <a:rPr lang="en-GB" dirty="0" smtClean="0">
                <a:solidFill>
                  <a:schemeClr val="tx1"/>
                </a:solidFill>
                <a:latin typeface="Times New Roman" panose="02020603050405020304" pitchFamily="18" charset="0"/>
                <a:cs typeface="Times New Roman" panose="02020603050405020304" pitchFamily="18" charset="0"/>
              </a:rPr>
              <a:t>Cost-Effectiveness </a:t>
            </a:r>
            <a:r>
              <a:rPr lang="en-GB" dirty="0">
                <a:solidFill>
                  <a:schemeClr val="tx1"/>
                </a:solidFill>
                <a:latin typeface="Times New Roman" panose="02020603050405020304" pitchFamily="18" charset="0"/>
                <a:cs typeface="Times New Roman" panose="02020603050405020304" pitchFamily="18" charset="0"/>
              </a:rPr>
              <a:t>and Sustainability: The cost of implementing and maintaining real-time water quality monitoring systems can be a significant barrier, particularly in resource-constrained settings. Further research is needed to develop cost-effective solutions that prioritize sustainability and long-term usability, including the use of low-cost sensor technologies, open-source software, and community-driven maintenance models.[8]</a:t>
            </a:r>
          </a:p>
          <a:p>
            <a:pPr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F3E1122-C27A-435B-9FFB-9A8CDDA11A5A}" type="datetime1">
              <a:rPr lang="en-IN" smtClean="0"/>
              <a:t>21-05-2024</a:t>
            </a:fld>
            <a:endParaRPr lang="en-IN"/>
          </a:p>
        </p:txBody>
      </p:sp>
      <p:sp>
        <p:nvSpPr>
          <p:cNvPr id="5" name="Slide Number Placeholder 4"/>
          <p:cNvSpPr>
            <a:spLocks noGrp="1"/>
          </p:cNvSpPr>
          <p:nvPr>
            <p:ph type="sldNum" sz="quarter" idx="12"/>
          </p:nvPr>
        </p:nvSpPr>
        <p:spPr/>
        <p:txBody>
          <a:bodyPr/>
          <a:lstStyle/>
          <a:p>
            <a:fld id="{CEC30028-28EF-4A4F-A484-0DD94549DD85}" type="slidenum">
              <a:rPr lang="en-IN" smtClean="0"/>
              <a:t>9</a:t>
            </a:fld>
            <a:endParaRPr lang="en-IN"/>
          </a:p>
        </p:txBody>
      </p:sp>
    </p:spTree>
    <p:extLst>
      <p:ext uri="{BB962C8B-B14F-4D97-AF65-F5344CB8AC3E}">
        <p14:creationId xmlns:p14="http://schemas.microsoft.com/office/powerpoint/2010/main" val="276318415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56</TotalTime>
  <Words>2010</Words>
  <Application>Microsoft Office PowerPoint</Application>
  <PresentationFormat>Widescreen</PresentationFormat>
  <Paragraphs>151</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Manjari</vt:lpstr>
      <vt:lpstr>Montserrat Black</vt:lpstr>
      <vt:lpstr>Times New Roman</vt:lpstr>
      <vt:lpstr>Retrospect</vt:lpstr>
      <vt:lpstr>Enhancing Water Quality Monitoring System With Data Science</vt:lpstr>
      <vt:lpstr>Table of contents</vt:lpstr>
      <vt:lpstr>Introduction</vt:lpstr>
      <vt:lpstr>PowerPoint Presentation</vt:lpstr>
      <vt:lpstr>Literature Review</vt:lpstr>
      <vt:lpstr>PowerPoint Presentation</vt:lpstr>
      <vt:lpstr>Research Gaps</vt:lpstr>
      <vt:lpstr>PowerPoint Presentation</vt:lpstr>
      <vt:lpstr>PowerPoint Presentation</vt:lpstr>
      <vt:lpstr>Objectives</vt:lpstr>
      <vt:lpstr>PowerPoint Presentation</vt:lpstr>
      <vt:lpstr>Website</vt:lpstr>
      <vt:lpstr>Design</vt:lpstr>
      <vt:lpstr>Website User Interface</vt:lpstr>
      <vt:lpstr>PowerPoint Presentation</vt:lpstr>
      <vt:lpstr>Methodology</vt:lpstr>
      <vt:lpstr>PowerPoint Presentation</vt:lpstr>
      <vt:lpstr>Results</vt:lpstr>
      <vt:lpstr>PowerPoint Presentation</vt:lpstr>
      <vt:lpstr>Social Welfare</vt:lpstr>
      <vt:lpstr>PowerPoint Presentation</vt:lpstr>
      <vt:lpstr>Conclusion</vt:lpstr>
      <vt:lpstr>PowerPoint Presentation</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SameerAgrawal adypu</dc:creator>
  <cp:lastModifiedBy>Akash Tiwari</cp:lastModifiedBy>
  <cp:revision>6</cp:revision>
  <dcterms:created xsi:type="dcterms:W3CDTF">2023-05-03T23:50:18Z</dcterms:created>
  <dcterms:modified xsi:type="dcterms:W3CDTF">2024-05-21T09:53:31Z</dcterms:modified>
</cp:coreProperties>
</file>