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4" r:id="rId3"/>
    <p:sldId id="258" r:id="rId4"/>
    <p:sldId id="259" r:id="rId5"/>
    <p:sldId id="261" r:id="rId6"/>
    <p:sldId id="269" r:id="rId7"/>
    <p:sldId id="270" r:id="rId8"/>
    <p:sldId id="271" r:id="rId9"/>
    <p:sldId id="266" r:id="rId10"/>
    <p:sldId id="267" r:id="rId11"/>
    <p:sldId id="268" r:id="rId12"/>
    <p:sldId id="273" r:id="rId13"/>
    <p:sldId id="272" r:id="rId14"/>
    <p:sldId id="264" r:id="rId15"/>
    <p:sldId id="275" r:id="rId16"/>
    <p:sldId id="265" r:id="rId17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>
        <p:scale>
          <a:sx n="50" d="100"/>
          <a:sy n="50" d="100"/>
        </p:scale>
        <p:origin x="-53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5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384" y="52451"/>
            <a:ext cx="17555930" cy="2375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50" b="1" i="0">
                <a:solidFill>
                  <a:srgbClr val="13131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425" y="1616148"/>
            <a:ext cx="13093700" cy="226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kill.lync.com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7523" y="261684"/>
            <a:ext cx="15753715" cy="1248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0" b="0" spc="-1075" dirty="0">
                <a:solidFill>
                  <a:srgbClr val="000000"/>
                </a:solidFill>
                <a:latin typeface="Arial Black"/>
                <a:cs typeface="Arial Black"/>
              </a:rPr>
              <a:t>LIBRARY</a:t>
            </a:r>
            <a:r>
              <a:rPr sz="8000" b="0" spc="-5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8000" b="0" spc="-780" dirty="0">
                <a:solidFill>
                  <a:srgbClr val="000000"/>
                </a:solidFill>
                <a:latin typeface="Arial Black"/>
                <a:cs typeface="Arial Black"/>
              </a:rPr>
              <a:t>MANAGEMENT</a:t>
            </a:r>
            <a:r>
              <a:rPr sz="8000" b="0" spc="-57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8000" b="0" spc="-1185" dirty="0">
                <a:solidFill>
                  <a:srgbClr val="000000"/>
                </a:solidFill>
                <a:latin typeface="Arial Black"/>
                <a:cs typeface="Arial Black"/>
              </a:rPr>
              <a:t>SYSTEM</a:t>
            </a:r>
            <a:endParaRPr sz="80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056" y="2149729"/>
            <a:ext cx="11031494" cy="58768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70660" algn="ctr">
              <a:lnSpc>
                <a:spcPct val="100000"/>
              </a:lnSpc>
              <a:spcBef>
                <a:spcPts val="135"/>
              </a:spcBef>
            </a:pPr>
            <a:r>
              <a:rPr sz="5150" spc="-595" dirty="0">
                <a:latin typeface="Arial Black"/>
                <a:cs typeface="Arial Black"/>
              </a:rPr>
              <a:t>PRESENTED</a:t>
            </a:r>
            <a:r>
              <a:rPr sz="5150" spc="-370" dirty="0">
                <a:latin typeface="Arial Black"/>
                <a:cs typeface="Arial Black"/>
              </a:rPr>
              <a:t> </a:t>
            </a:r>
            <a:r>
              <a:rPr sz="5150" spc="-570" dirty="0">
                <a:latin typeface="Arial Black"/>
                <a:cs typeface="Arial Black"/>
              </a:rPr>
              <a:t>BY</a:t>
            </a:r>
            <a:endParaRPr sz="5150" dirty="0">
              <a:latin typeface="Arial Black"/>
              <a:cs typeface="Arial Black"/>
            </a:endParaRPr>
          </a:p>
          <a:p>
            <a:pPr marL="12700" marR="5080" indent="504825">
              <a:lnSpc>
                <a:spcPct val="101600"/>
              </a:lnSpc>
              <a:spcBef>
                <a:spcPts val="4135"/>
              </a:spcBef>
            </a:pPr>
            <a:r>
              <a:rPr lang="en-US" sz="4000" spc="-100" dirty="0" smtClean="0">
                <a:solidFill>
                  <a:srgbClr val="0B0FAE"/>
                </a:solidFill>
                <a:latin typeface="Lucida Sans Unicode"/>
                <a:cs typeface="Lucida Sans Unicode"/>
              </a:rPr>
              <a:t>          RAJAN KUMAR(O23MCA110001)</a:t>
            </a:r>
          </a:p>
          <a:p>
            <a:pPr marL="12700" marR="5080" indent="504825">
              <a:lnSpc>
                <a:spcPct val="101600"/>
              </a:lnSpc>
              <a:spcBef>
                <a:spcPts val="4135"/>
              </a:spcBef>
            </a:pPr>
            <a:r>
              <a:rPr lang="en-US" sz="4000" spc="-100" dirty="0" smtClean="0">
                <a:solidFill>
                  <a:srgbClr val="0B0FAE"/>
                </a:solidFill>
                <a:latin typeface="Lucida Sans Unicode"/>
                <a:cs typeface="Lucida Sans Unicode"/>
              </a:rPr>
              <a:t>           Subject Code- 23ONMCR-753</a:t>
            </a:r>
            <a:endParaRPr sz="4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4000" dirty="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  <a:spcBef>
                <a:spcPts val="5"/>
              </a:spcBef>
            </a:pPr>
            <a:r>
              <a:rPr lang="en-US" sz="5150" spc="-405" dirty="0" smtClean="0">
                <a:solidFill>
                  <a:schemeClr val="tx1"/>
                </a:solidFill>
                <a:latin typeface="Arial Black"/>
                <a:cs typeface="Arial Black"/>
              </a:rPr>
              <a:t>Batch – Jul 2023</a:t>
            </a:r>
          </a:p>
          <a:p>
            <a:pPr marL="579755" algn="ctr">
              <a:lnSpc>
                <a:spcPct val="100000"/>
              </a:lnSpc>
              <a:spcBef>
                <a:spcPts val="5"/>
              </a:spcBef>
            </a:pPr>
            <a:r>
              <a:rPr lang="en-US" sz="5150" spc="-405" dirty="0" smtClean="0">
                <a:solidFill>
                  <a:schemeClr val="tx1"/>
                </a:solidFill>
                <a:latin typeface="Arial Black"/>
                <a:cs typeface="Arial Black"/>
              </a:rPr>
              <a:t>Fourth Semester</a:t>
            </a:r>
            <a:endParaRPr lang="en-US" sz="4400" dirty="0">
              <a:solidFill>
                <a:schemeClr val="tx1"/>
              </a:solidFill>
              <a:latin typeface="Arial Black"/>
              <a:cs typeface="Arial Black"/>
            </a:endParaRPr>
          </a:p>
          <a:p>
            <a:pPr marL="750570" algn="ctr">
              <a:lnSpc>
                <a:spcPct val="100000"/>
              </a:lnSpc>
              <a:spcBef>
                <a:spcPts val="720"/>
              </a:spcBef>
            </a:pPr>
            <a:r>
              <a:rPr lang="en-US" sz="2800" spc="-260" dirty="0">
                <a:latin typeface="Arial Black"/>
                <a:cs typeface="Arial Black"/>
              </a:rPr>
              <a:t> 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E6B622-7F9B-51CF-253A-FB41B82EE6DD}"/>
              </a:ext>
            </a:extLst>
          </p:cNvPr>
          <p:cNvSpPr txBox="1"/>
          <p:nvPr/>
        </p:nvSpPr>
        <p:spPr>
          <a:xfrm>
            <a:off x="1157462" y="8318202"/>
            <a:ext cx="1207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MCA DEPARTMENT CHANDIGARH UNIVERSITY</a:t>
            </a: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05EBC7-C7D5-1FEE-4506-6FC2D7094DE1}"/>
              </a:ext>
            </a:extLst>
          </p:cNvPr>
          <p:cNvSpPr txBox="1"/>
          <p:nvPr/>
        </p:nvSpPr>
        <p:spPr>
          <a:xfrm>
            <a:off x="17485434" y="23120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1</a:t>
            </a:r>
          </a:p>
        </p:txBody>
      </p:sp>
      <p:pic>
        <p:nvPicPr>
          <p:cNvPr id="8" name="Picture 7" descr="logo c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50680" y="3006710"/>
            <a:ext cx="5813134" cy="20717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5552A6-76D2-40CB-2580-CA18AD2C2526}"/>
              </a:ext>
            </a:extLst>
          </p:cNvPr>
          <p:cNvSpPr txBox="1"/>
          <p:nvPr/>
        </p:nvSpPr>
        <p:spPr>
          <a:xfrm>
            <a:off x="1225550" y="73025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u="sng" dirty="0"/>
              <a:t>Issue 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C0DD549-EABA-319D-6D05-E4D01EC4B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550" y="2559050"/>
            <a:ext cx="6808323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C0EC75-7872-3DFD-0D3A-67F72308C16D}"/>
              </a:ext>
            </a:extLst>
          </p:cNvPr>
          <p:cNvSpPr txBox="1"/>
          <p:nvPr/>
        </p:nvSpPr>
        <p:spPr>
          <a:xfrm>
            <a:off x="920750" y="6978650"/>
            <a:ext cx="54008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Admin will issue book to user by:</a:t>
            </a:r>
          </a:p>
          <a:p>
            <a:pPr marL="342900" indent="-342900">
              <a:buAutoNum type="arabicPeriod"/>
            </a:pPr>
            <a:r>
              <a:rPr lang="en-IN" sz="2800" dirty="0"/>
              <a:t>Select a user</a:t>
            </a:r>
          </a:p>
          <a:p>
            <a:pPr marL="342900" indent="-342900">
              <a:buAutoNum type="arabicPeriod"/>
            </a:pPr>
            <a:r>
              <a:rPr lang="en-IN" sz="2800" dirty="0"/>
              <a:t>Select book</a:t>
            </a:r>
          </a:p>
          <a:p>
            <a:pPr marL="342900" indent="-342900">
              <a:buAutoNum type="arabicPeriod"/>
            </a:pPr>
            <a:r>
              <a:rPr lang="en-IN" sz="2800" dirty="0"/>
              <a:t>Issue</a:t>
            </a:r>
          </a:p>
          <a:p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04E3068-5353-5DEA-CA53-13AE45D80B5E}"/>
              </a:ext>
            </a:extLst>
          </p:cNvPr>
          <p:cNvSpPr txBox="1"/>
          <p:nvPr/>
        </p:nvSpPr>
        <p:spPr>
          <a:xfrm>
            <a:off x="10064750" y="730250"/>
            <a:ext cx="9151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/>
              <a:t>Issued book section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1F45A02-F85F-AB77-7C15-CF7CCFDC18E2}"/>
              </a:ext>
            </a:extLst>
          </p:cNvPr>
          <p:cNvSpPr txBox="1"/>
          <p:nvPr/>
        </p:nvSpPr>
        <p:spPr>
          <a:xfrm>
            <a:off x="10053894" y="2374384"/>
            <a:ext cx="6945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This section will show issued book(student wise) with issued date and return date.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DE1530B-DB61-3E13-3462-3108321820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55150" y="4235450"/>
            <a:ext cx="8268391" cy="2895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C72449F-A3C8-76C1-E239-7BB302ADA915}"/>
              </a:ext>
            </a:extLst>
          </p:cNvPr>
          <p:cNvSpPr txBox="1"/>
          <p:nvPr/>
        </p:nvSpPr>
        <p:spPr>
          <a:xfrm>
            <a:off x="2673350" y="6565384"/>
            <a:ext cx="960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3D04CC-BEDA-051A-E634-1F7E5DD771E7}"/>
              </a:ext>
            </a:extLst>
          </p:cNvPr>
          <p:cNvSpPr txBox="1"/>
          <p:nvPr/>
        </p:nvSpPr>
        <p:spPr>
          <a:xfrm>
            <a:off x="12731750" y="7388248"/>
            <a:ext cx="960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DE273E2-F1D8-B7AF-C9C2-68BDFD7C3E15}"/>
              </a:ext>
            </a:extLst>
          </p:cNvPr>
          <p:cNvSpPr txBox="1"/>
          <p:nvPr/>
        </p:nvSpPr>
        <p:spPr>
          <a:xfrm>
            <a:off x="17723541" y="4254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56918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398AD1-0FC0-9C9E-F571-3E7F413EEC64}"/>
              </a:ext>
            </a:extLst>
          </p:cNvPr>
          <p:cNvSpPr txBox="1"/>
          <p:nvPr/>
        </p:nvSpPr>
        <p:spPr>
          <a:xfrm>
            <a:off x="1835150" y="425450"/>
            <a:ext cx="4708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u="sng" dirty="0"/>
              <a:t>Available book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EF6E27-9B40-9E88-A9C5-28559047EA75}"/>
              </a:ext>
            </a:extLst>
          </p:cNvPr>
          <p:cNvSpPr txBox="1"/>
          <p:nvPr/>
        </p:nvSpPr>
        <p:spPr>
          <a:xfrm>
            <a:off x="387350" y="1797050"/>
            <a:ext cx="110001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Available book section is always visible to both user and admin.</a:t>
            </a:r>
          </a:p>
          <a:p>
            <a:r>
              <a:rPr lang="en-IN" sz="2800" dirty="0"/>
              <a:t>It shows all the books with number of copies available in the library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DB0EA09-7FDA-BD34-FF24-DBADA554CE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1332" y="3092450"/>
            <a:ext cx="47244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73BD4E4-2B08-9C27-C722-1183EBCAED6B}"/>
              </a:ext>
            </a:extLst>
          </p:cNvPr>
          <p:cNvSpPr txBox="1"/>
          <p:nvPr/>
        </p:nvSpPr>
        <p:spPr>
          <a:xfrm>
            <a:off x="12719012" y="418281"/>
            <a:ext cx="3746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u="sng" dirty="0"/>
              <a:t>Delete 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D050B29-0EE4-9B23-E6C9-372AA5106F92}"/>
              </a:ext>
            </a:extLst>
          </p:cNvPr>
          <p:cNvSpPr txBox="1"/>
          <p:nvPr/>
        </p:nvSpPr>
        <p:spPr>
          <a:xfrm>
            <a:off x="11369246" y="1581605"/>
            <a:ext cx="68820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Admin can delete any book from library if</a:t>
            </a:r>
          </a:p>
          <a:p>
            <a:r>
              <a:rPr lang="en-IN" sz="2800" dirty="0"/>
              <a:t> the book is no longer available or there is</a:t>
            </a:r>
          </a:p>
          <a:p>
            <a:r>
              <a:rPr lang="en-IN" sz="2800" dirty="0"/>
              <a:t> no use of a particular book by clicking the</a:t>
            </a:r>
          </a:p>
          <a:p>
            <a:r>
              <a:rPr lang="en-IN" sz="2800" dirty="0"/>
              <a:t>delete button in “Delete Book” section.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ED7A24-01FF-A059-0F39-51BA01EB04D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21950" y="3729814"/>
            <a:ext cx="7339212" cy="3818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4DE168-DFD6-B853-41C9-2B18D611FD43}"/>
              </a:ext>
            </a:extLst>
          </p:cNvPr>
          <p:cNvSpPr txBox="1"/>
          <p:nvPr/>
        </p:nvSpPr>
        <p:spPr>
          <a:xfrm>
            <a:off x="3551866" y="9394341"/>
            <a:ext cx="9158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C2305C3-BB3F-261A-07B2-448572AE1BA6}"/>
              </a:ext>
            </a:extLst>
          </p:cNvPr>
          <p:cNvSpPr txBox="1"/>
          <p:nvPr/>
        </p:nvSpPr>
        <p:spPr>
          <a:xfrm>
            <a:off x="13281788" y="8527201"/>
            <a:ext cx="3183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4FFEBC7-334F-46A0-8DE6-0780B44CAF53}"/>
              </a:ext>
            </a:extLst>
          </p:cNvPr>
          <p:cNvSpPr txBox="1"/>
          <p:nvPr/>
        </p:nvSpPr>
        <p:spPr>
          <a:xfrm>
            <a:off x="17760950" y="418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xmlns="" val="2419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823276-004D-A0DA-D381-30E72AB08157}"/>
              </a:ext>
            </a:extLst>
          </p:cNvPr>
          <p:cNvSpPr>
            <a:spLocks noGrp="1"/>
          </p:cNvSpPr>
          <p:nvPr/>
        </p:nvSpPr>
        <p:spPr>
          <a:xfrm>
            <a:off x="4349750" y="6540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800" b="1" u="sng" dirty="0"/>
              <a:t>Admin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63DD36-370B-632C-B6CB-A3AD5595290A}"/>
              </a:ext>
            </a:extLst>
          </p:cNvPr>
          <p:cNvSpPr>
            <a:spLocks noGrp="1"/>
          </p:cNvSpPr>
          <p:nvPr/>
        </p:nvSpPr>
        <p:spPr>
          <a:xfrm>
            <a:off x="1835150" y="2559050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4000" dirty="0"/>
              <a:t>- Add new books with unique Book ID</a:t>
            </a:r>
          </a:p>
          <a:p>
            <a:r>
              <a:rPr sz="4000" dirty="0"/>
              <a:t>- View, issue, and delete books</a:t>
            </a:r>
          </a:p>
          <a:p>
            <a:r>
              <a:rPr sz="4000" dirty="0"/>
              <a:t>- Track issued books student-wise</a:t>
            </a:r>
          </a:p>
          <a:p>
            <a:r>
              <a:rPr sz="4000" dirty="0"/>
              <a:t>- Access dashboard and perform book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E9BD7A-9B21-F2C2-A4B4-589ACC9F85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50750" y="2082462"/>
            <a:ext cx="3962400" cy="603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36BC55B-B2D7-AF7B-F7D4-EEC62300FA22}"/>
              </a:ext>
            </a:extLst>
          </p:cNvPr>
          <p:cNvSpPr txBox="1"/>
          <p:nvPr/>
        </p:nvSpPr>
        <p:spPr>
          <a:xfrm>
            <a:off x="13341350" y="8578849"/>
            <a:ext cx="31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4121F2-EB6F-B62A-51D0-09288AFE4B55}"/>
              </a:ext>
            </a:extLst>
          </p:cNvPr>
          <p:cNvSpPr txBox="1"/>
          <p:nvPr/>
        </p:nvSpPr>
        <p:spPr>
          <a:xfrm>
            <a:off x="17532350" y="349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xmlns="" val="182619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238E656-6534-DF28-3345-04B9245BB135}"/>
              </a:ext>
            </a:extLst>
          </p:cNvPr>
          <p:cNvSpPr txBox="1"/>
          <p:nvPr/>
        </p:nvSpPr>
        <p:spPr>
          <a:xfrm>
            <a:off x="844550" y="2482850"/>
            <a:ext cx="1158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 School and college libraries</a:t>
            </a:r>
          </a:p>
          <a:p>
            <a:r>
              <a:rPr lang="en-US" sz="4000" dirty="0"/>
              <a:t>- Digital archives and documentation systems</a:t>
            </a:r>
          </a:p>
          <a:p>
            <a:r>
              <a:rPr lang="en-US" sz="4000" dirty="0"/>
              <a:t>- Online educational resource platforms</a:t>
            </a:r>
          </a:p>
          <a:p>
            <a:r>
              <a:rPr lang="en-US" sz="4000" dirty="0"/>
              <a:t>- Community and public libraries</a:t>
            </a:r>
          </a:p>
          <a:p>
            <a:r>
              <a:rPr lang="en-US" sz="4000" dirty="0"/>
              <a:t>- Book rental and lending startups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3515481-0252-F060-8685-41454678406D}"/>
              </a:ext>
            </a:extLst>
          </p:cNvPr>
          <p:cNvSpPr/>
          <p:nvPr/>
        </p:nvSpPr>
        <p:spPr>
          <a:xfrm>
            <a:off x="3642025" y="577850"/>
            <a:ext cx="860203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World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B6E0F12-A67B-8CF0-8076-666A6BB9A6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31750" y="2040803"/>
            <a:ext cx="5029200" cy="5014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FDE176E-12B6-3927-8AC1-32582E831687}"/>
              </a:ext>
            </a:extLst>
          </p:cNvPr>
          <p:cNvSpPr txBox="1"/>
          <p:nvPr/>
        </p:nvSpPr>
        <p:spPr>
          <a:xfrm>
            <a:off x="14408150" y="728345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85DBA7A-A069-66F7-A822-538008C79742}"/>
              </a:ext>
            </a:extLst>
          </p:cNvPr>
          <p:cNvSpPr txBox="1"/>
          <p:nvPr/>
        </p:nvSpPr>
        <p:spPr>
          <a:xfrm>
            <a:off x="17227550" y="349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xmlns="" val="254081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9421" rIns="0" bIns="0" rtlCol="0">
            <a:spAutoFit/>
          </a:bodyPr>
          <a:lstStyle/>
          <a:p>
            <a:pPr marL="208915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907" y="3167177"/>
            <a:ext cx="17790160" cy="309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635" algn="ctr">
              <a:lnSpc>
                <a:spcPct val="100800"/>
              </a:lnSpc>
              <a:spcBef>
                <a:spcPts val="90"/>
              </a:spcBef>
            </a:pPr>
            <a:r>
              <a:rPr sz="4000" spc="-114" dirty="0">
                <a:latin typeface="Lucida Sans Unicode"/>
                <a:cs typeface="Lucida Sans Unicode"/>
              </a:rPr>
              <a:t>The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40" dirty="0">
                <a:latin typeface="Lucida Sans Unicode"/>
                <a:cs typeface="Lucida Sans Unicode"/>
              </a:rPr>
              <a:t>Library</a:t>
            </a:r>
            <a:r>
              <a:rPr sz="4000" spc="-260" dirty="0">
                <a:latin typeface="Lucida Sans Unicode"/>
                <a:cs typeface="Lucida Sans Unicode"/>
              </a:rPr>
              <a:t> </a:t>
            </a:r>
            <a:r>
              <a:rPr sz="4000" spc="-25" dirty="0">
                <a:latin typeface="Lucida Sans Unicode"/>
                <a:cs typeface="Lucida Sans Unicode"/>
              </a:rPr>
              <a:t>Management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40" dirty="0">
                <a:latin typeface="Lucida Sans Unicode"/>
                <a:cs typeface="Lucida Sans Unicode"/>
              </a:rPr>
              <a:t>System</a:t>
            </a:r>
            <a:r>
              <a:rPr sz="4000" spc="-235" dirty="0">
                <a:latin typeface="Lucida Sans Unicode"/>
                <a:cs typeface="Lucida Sans Unicode"/>
              </a:rPr>
              <a:t> </a:t>
            </a:r>
            <a:r>
              <a:rPr sz="4000" spc="-145" dirty="0">
                <a:latin typeface="Lucida Sans Unicode"/>
                <a:cs typeface="Lucida Sans Unicode"/>
              </a:rPr>
              <a:t>is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an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85" dirty="0">
                <a:latin typeface="Lucida Sans Unicode"/>
                <a:cs typeface="Lucida Sans Unicode"/>
              </a:rPr>
              <a:t>efficient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and</a:t>
            </a:r>
            <a:r>
              <a:rPr sz="4000" spc="-235" dirty="0">
                <a:latin typeface="Lucida Sans Unicode"/>
                <a:cs typeface="Lucida Sans Unicode"/>
              </a:rPr>
              <a:t> </a:t>
            </a:r>
            <a:r>
              <a:rPr sz="4000" spc="-240" dirty="0">
                <a:latin typeface="Lucida Sans Unicode"/>
                <a:cs typeface="Lucida Sans Unicode"/>
              </a:rPr>
              <a:t>user-</a:t>
            </a:r>
            <a:r>
              <a:rPr sz="4000" spc="-80" dirty="0">
                <a:latin typeface="Lucida Sans Unicode"/>
                <a:cs typeface="Lucida Sans Unicode"/>
              </a:rPr>
              <a:t>friendly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solution </a:t>
            </a:r>
            <a:r>
              <a:rPr sz="4000" spc="-50" dirty="0">
                <a:latin typeface="Lucida Sans Unicode"/>
                <a:cs typeface="Lucida Sans Unicode"/>
              </a:rPr>
              <a:t>for</a:t>
            </a:r>
            <a:r>
              <a:rPr sz="4000" spc="-250" dirty="0">
                <a:latin typeface="Lucida Sans Unicode"/>
                <a:cs typeface="Lucida Sans Unicode"/>
              </a:rPr>
              <a:t> </a:t>
            </a:r>
            <a:r>
              <a:rPr sz="4000" spc="-114" dirty="0">
                <a:latin typeface="Lucida Sans Unicode"/>
                <a:cs typeface="Lucida Sans Unicode"/>
              </a:rPr>
              <a:t>managing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65" dirty="0">
                <a:latin typeface="Lucida Sans Unicode"/>
                <a:cs typeface="Lucida Sans Unicode"/>
              </a:rPr>
              <a:t>library</a:t>
            </a:r>
            <a:r>
              <a:rPr sz="4000" spc="-225" dirty="0">
                <a:latin typeface="Lucida Sans Unicode"/>
                <a:cs typeface="Lucida Sans Unicode"/>
              </a:rPr>
              <a:t> </a:t>
            </a:r>
            <a:r>
              <a:rPr sz="4000" spc="-50" dirty="0">
                <a:latin typeface="Lucida Sans Unicode"/>
                <a:cs typeface="Lucida Sans Unicode"/>
              </a:rPr>
              <a:t>operations</a:t>
            </a:r>
            <a:r>
              <a:rPr sz="4000" spc="-225" dirty="0">
                <a:latin typeface="Lucida Sans Unicode"/>
                <a:cs typeface="Lucida Sans Unicode"/>
              </a:rPr>
              <a:t> </a:t>
            </a:r>
            <a:r>
              <a:rPr sz="4000" spc="-145" dirty="0">
                <a:latin typeface="Lucida Sans Unicode"/>
                <a:cs typeface="Lucida Sans Unicode"/>
              </a:rPr>
              <a:t>digitally.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It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35" dirty="0">
                <a:latin typeface="Lucida Sans Unicode"/>
                <a:cs typeface="Lucida Sans Unicode"/>
              </a:rPr>
              <a:t>automates</a:t>
            </a:r>
            <a:r>
              <a:rPr sz="4000" spc="-225" dirty="0">
                <a:latin typeface="Lucida Sans Unicode"/>
                <a:cs typeface="Lucida Sans Unicode"/>
              </a:rPr>
              <a:t> </a:t>
            </a:r>
            <a:r>
              <a:rPr sz="4000" spc="-100" dirty="0">
                <a:latin typeface="Lucida Sans Unicode"/>
                <a:cs typeface="Lucida Sans Unicode"/>
              </a:rPr>
              <a:t>book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tracking, </a:t>
            </a:r>
            <a:r>
              <a:rPr sz="4000" spc="-155" dirty="0">
                <a:latin typeface="Lucida Sans Unicode"/>
                <a:cs typeface="Lucida Sans Unicode"/>
              </a:rPr>
              <a:t>issuing,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and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95" dirty="0">
                <a:latin typeface="Lucida Sans Unicode"/>
                <a:cs typeface="Lucida Sans Unicode"/>
              </a:rPr>
              <a:t>returning,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95" dirty="0">
                <a:latin typeface="Lucida Sans Unicode"/>
                <a:cs typeface="Lucida Sans Unicode"/>
              </a:rPr>
              <a:t>reducing</a:t>
            </a:r>
            <a:r>
              <a:rPr sz="4000" spc="-215" dirty="0">
                <a:latin typeface="Lucida Sans Unicode"/>
                <a:cs typeface="Lucida Sans Unicode"/>
              </a:rPr>
              <a:t> </a:t>
            </a:r>
            <a:r>
              <a:rPr sz="4000" spc="-30" dirty="0">
                <a:latin typeface="Lucida Sans Unicode"/>
                <a:cs typeface="Lucida Sans Unicode"/>
              </a:rPr>
              <a:t>manual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errors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and</a:t>
            </a:r>
            <a:r>
              <a:rPr sz="4000" spc="-215" dirty="0">
                <a:latin typeface="Lucida Sans Unicode"/>
                <a:cs typeface="Lucida Sans Unicode"/>
              </a:rPr>
              <a:t> </a:t>
            </a:r>
            <a:r>
              <a:rPr sz="4000" spc="-105" dirty="0">
                <a:latin typeface="Lucida Sans Unicode"/>
                <a:cs typeface="Lucida Sans Unicode"/>
              </a:rPr>
              <a:t>improving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50" dirty="0">
                <a:latin typeface="Lucida Sans Unicode"/>
                <a:cs typeface="Lucida Sans Unicode"/>
              </a:rPr>
              <a:t>accessibility.</a:t>
            </a:r>
            <a:endParaRPr sz="4000">
              <a:latin typeface="Lucida Sans Unicode"/>
              <a:cs typeface="Lucida Sans Unicode"/>
            </a:endParaRPr>
          </a:p>
          <a:p>
            <a:pPr marL="599440" marR="591820" algn="ctr">
              <a:lnSpc>
                <a:spcPct val="100000"/>
              </a:lnSpc>
              <a:spcBef>
                <a:spcPts val="75"/>
              </a:spcBef>
            </a:pPr>
            <a:r>
              <a:rPr sz="4000" dirty="0">
                <a:latin typeface="Lucida Sans Unicode"/>
                <a:cs typeface="Lucida Sans Unicode"/>
              </a:rPr>
              <a:t>With</a:t>
            </a:r>
            <a:r>
              <a:rPr sz="4000" spc="-245" dirty="0">
                <a:latin typeface="Lucida Sans Unicode"/>
                <a:cs typeface="Lucida Sans Unicode"/>
              </a:rPr>
              <a:t> </a:t>
            </a:r>
            <a:r>
              <a:rPr sz="4000" spc="-35" dirty="0">
                <a:latin typeface="Lucida Sans Unicode"/>
                <a:cs typeface="Lucida Sans Unicode"/>
              </a:rPr>
              <a:t>secure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50" dirty="0">
                <a:latin typeface="Lucida Sans Unicode"/>
                <a:cs typeface="Lucida Sans Unicode"/>
              </a:rPr>
              <a:t>admin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165" dirty="0">
                <a:latin typeface="Lucida Sans Unicode"/>
                <a:cs typeface="Lucida Sans Unicode"/>
              </a:rPr>
              <a:t>login,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235" dirty="0">
                <a:latin typeface="Lucida Sans Unicode"/>
                <a:cs typeface="Lucida Sans Unicode"/>
              </a:rPr>
              <a:t>real-</a:t>
            </a:r>
            <a:r>
              <a:rPr sz="4000" spc="-60" dirty="0">
                <a:latin typeface="Lucida Sans Unicode"/>
                <a:cs typeface="Lucida Sans Unicode"/>
              </a:rPr>
              <a:t>time</a:t>
            </a:r>
            <a:r>
              <a:rPr sz="4000" spc="-225" dirty="0">
                <a:latin typeface="Lucida Sans Unicode"/>
                <a:cs typeface="Lucida Sans Unicode"/>
              </a:rPr>
              <a:t> </a:t>
            </a:r>
            <a:r>
              <a:rPr sz="4000" spc="-100" dirty="0">
                <a:latin typeface="Lucida Sans Unicode"/>
                <a:cs typeface="Lucida Sans Unicode"/>
              </a:rPr>
              <a:t>book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85" dirty="0">
                <a:latin typeface="Lucida Sans Unicode"/>
                <a:cs typeface="Lucida Sans Unicode"/>
              </a:rPr>
              <a:t>availability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spc="-65" dirty="0">
                <a:latin typeface="Lucida Sans Unicode"/>
                <a:cs typeface="Lucida Sans Unicode"/>
              </a:rPr>
              <a:t>updates,</a:t>
            </a:r>
            <a:r>
              <a:rPr sz="4000" spc="-229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and</a:t>
            </a:r>
            <a:r>
              <a:rPr sz="4000" spc="-225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data </a:t>
            </a:r>
            <a:r>
              <a:rPr sz="4000" spc="-75" dirty="0">
                <a:latin typeface="Lucida Sans Unicode"/>
                <a:cs typeface="Lucida Sans Unicode"/>
              </a:rPr>
              <a:t>persistence,</a:t>
            </a:r>
            <a:r>
              <a:rPr sz="4000" spc="-245" dirty="0">
                <a:latin typeface="Lucida Sans Unicode"/>
                <a:cs typeface="Lucida Sans Unicode"/>
              </a:rPr>
              <a:t> </a:t>
            </a:r>
            <a:r>
              <a:rPr sz="4000" spc="-100" dirty="0">
                <a:latin typeface="Lucida Sans Unicode"/>
                <a:cs typeface="Lucida Sans Unicode"/>
              </a:rPr>
              <a:t>this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-75" dirty="0">
                <a:latin typeface="Lucida Sans Unicode"/>
                <a:cs typeface="Lucida Sans Unicode"/>
              </a:rPr>
              <a:t>system</a:t>
            </a:r>
            <a:r>
              <a:rPr sz="4000" spc="-240" dirty="0">
                <a:latin typeface="Lucida Sans Unicode"/>
                <a:cs typeface="Lucida Sans Unicode"/>
              </a:rPr>
              <a:t> </a:t>
            </a:r>
            <a:r>
              <a:rPr sz="4000" spc="-30" dirty="0">
                <a:latin typeface="Lucida Sans Unicode"/>
                <a:cs typeface="Lucida Sans Unicode"/>
              </a:rPr>
              <a:t>enhances</a:t>
            </a:r>
            <a:r>
              <a:rPr sz="4000" spc="-24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the</a:t>
            </a:r>
            <a:r>
              <a:rPr sz="4000" spc="-235" dirty="0">
                <a:latin typeface="Lucida Sans Unicode"/>
                <a:cs typeface="Lucida Sans Unicode"/>
              </a:rPr>
              <a:t> </a:t>
            </a:r>
            <a:r>
              <a:rPr sz="4000" spc="-60" dirty="0">
                <a:latin typeface="Lucida Sans Unicode"/>
                <a:cs typeface="Lucida Sans Unicode"/>
              </a:rPr>
              <a:t>overall</a:t>
            </a:r>
            <a:r>
              <a:rPr sz="4000" spc="-240" dirty="0">
                <a:latin typeface="Lucida Sans Unicode"/>
                <a:cs typeface="Lucida Sans Unicode"/>
              </a:rPr>
              <a:t> </a:t>
            </a:r>
            <a:r>
              <a:rPr sz="4000" spc="-45" dirty="0">
                <a:latin typeface="Lucida Sans Unicode"/>
                <a:cs typeface="Lucida Sans Unicode"/>
              </a:rPr>
              <a:t>management</a:t>
            </a:r>
            <a:r>
              <a:rPr sz="4000" spc="-235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process.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E7078D-BBCA-A69D-9E64-F0FB3369B023}"/>
              </a:ext>
            </a:extLst>
          </p:cNvPr>
          <p:cNvSpPr txBox="1"/>
          <p:nvPr/>
        </p:nvSpPr>
        <p:spPr>
          <a:xfrm>
            <a:off x="17760950" y="3492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4F26457-362D-BAFD-BC74-BE93D9DE30B0}"/>
              </a:ext>
            </a:extLst>
          </p:cNvPr>
          <p:cNvSpPr/>
          <p:nvPr/>
        </p:nvSpPr>
        <p:spPr>
          <a:xfrm>
            <a:off x="5492750" y="501650"/>
            <a:ext cx="498726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BE190A-B548-E9B9-283C-DE3B39110D45}"/>
              </a:ext>
            </a:extLst>
          </p:cNvPr>
          <p:cNvSpPr txBox="1"/>
          <p:nvPr/>
        </p:nvSpPr>
        <p:spPr>
          <a:xfrm>
            <a:off x="1758950" y="3168650"/>
            <a:ext cx="1172628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fig.2 to fig. 16 has been taken from the website itself.</a:t>
            </a:r>
          </a:p>
          <a:p>
            <a:pPr marL="342900" indent="-342900">
              <a:buAutoNum type="arabicPeriod"/>
            </a:pPr>
            <a:r>
              <a:rPr lang="en-IN" sz="3600" dirty="0"/>
              <a:t>Fig.17 has been taken from </a:t>
            </a:r>
            <a:r>
              <a:rPr lang="en-IN" sz="36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www.skill.lync.com</a:t>
            </a:r>
            <a:endParaRPr lang="en-IN" sz="3600" b="1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en-IN" sz="3600" dirty="0"/>
              <a:t>Fig.1 taken from </a:t>
            </a:r>
            <a:r>
              <a:rPr lang="en-IN" sz="3600" b="1" dirty="0">
                <a:solidFill>
                  <a:schemeClr val="tx2">
                    <a:lumMod val="50000"/>
                  </a:schemeClr>
                </a:solidFill>
              </a:rPr>
              <a:t>www.thebestcolleges.org</a:t>
            </a:r>
          </a:p>
          <a:p>
            <a:endParaRPr lang="en-IN" sz="3600" b="1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IN" sz="3600" b="1" dirty="0"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IN" sz="3600" b="1" dirty="0">
              <a:solidFill>
                <a:schemeClr val="bg1"/>
              </a:solidFill>
              <a:highlight>
                <a:srgbClr val="00FFFF"/>
              </a:highlight>
            </a:endParaRPr>
          </a:p>
          <a:p>
            <a:pPr marL="342900" indent="-342900">
              <a:buAutoNum type="arabicPeriod"/>
            </a:pPr>
            <a:endParaRPr lang="en-IN" sz="3600" b="1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DB22EA-82AA-1237-376E-5E3C4319778E}"/>
              </a:ext>
            </a:extLst>
          </p:cNvPr>
          <p:cNvSpPr txBox="1"/>
          <p:nvPr/>
        </p:nvSpPr>
        <p:spPr>
          <a:xfrm>
            <a:off x="17837150" y="5016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353210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7874" y="2593950"/>
            <a:ext cx="63811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509" dirty="0"/>
              <a:t>Thanks!</a:t>
            </a:r>
            <a:endParaRPr sz="1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D341F28-4E9E-1821-4F22-BE7B4EDFC90A}"/>
              </a:ext>
            </a:extLst>
          </p:cNvPr>
          <p:cNvSpPr txBox="1"/>
          <p:nvPr/>
        </p:nvSpPr>
        <p:spPr>
          <a:xfrm>
            <a:off x="17684750" y="5016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69994E-C53F-7A98-D79C-2CB79CFAB1A9}"/>
              </a:ext>
            </a:extLst>
          </p:cNvPr>
          <p:cNvSpPr/>
          <p:nvPr/>
        </p:nvSpPr>
        <p:spPr>
          <a:xfrm>
            <a:off x="6254750" y="501650"/>
            <a:ext cx="418576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Contents</a:t>
            </a:r>
            <a:endParaRPr lang="en-IN" sz="72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2D62D8-4CE6-44C4-7851-F571F563C05B}"/>
              </a:ext>
            </a:extLst>
          </p:cNvPr>
          <p:cNvSpPr txBox="1"/>
          <p:nvPr/>
        </p:nvSpPr>
        <p:spPr>
          <a:xfrm>
            <a:off x="3435350" y="2330450"/>
            <a:ext cx="724268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800" dirty="0">
                <a:solidFill>
                  <a:srgbClr val="002060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IN" sz="4800" dirty="0">
                <a:solidFill>
                  <a:srgbClr val="002060"/>
                </a:solidFill>
              </a:rPr>
              <a:t>Purpose and Objectives</a:t>
            </a:r>
          </a:p>
          <a:p>
            <a:pPr marL="342900" indent="-342900">
              <a:buAutoNum type="arabicPeriod"/>
            </a:pPr>
            <a:r>
              <a:rPr lang="en-IN" sz="4800" dirty="0">
                <a:solidFill>
                  <a:srgbClr val="002060"/>
                </a:solidFill>
              </a:rPr>
              <a:t>System Features</a:t>
            </a:r>
          </a:p>
          <a:p>
            <a:pPr marL="342900" indent="-342900">
              <a:buAutoNum type="arabicPeriod"/>
            </a:pPr>
            <a:r>
              <a:rPr lang="en-IN" sz="4800" dirty="0">
                <a:solidFill>
                  <a:srgbClr val="002060"/>
                </a:solidFill>
              </a:rPr>
              <a:t>Admin Functionality</a:t>
            </a:r>
          </a:p>
          <a:p>
            <a:pPr marL="342900" indent="-342900">
              <a:buAutoNum type="arabicPeriod"/>
            </a:pPr>
            <a:r>
              <a:rPr lang="en-IN" sz="4800" dirty="0">
                <a:solidFill>
                  <a:srgbClr val="002060"/>
                </a:solidFill>
              </a:rPr>
              <a:t>Real World Application</a:t>
            </a:r>
          </a:p>
          <a:p>
            <a:pPr marL="342900" indent="-342900">
              <a:buAutoNum type="arabicPeriod"/>
            </a:pPr>
            <a:r>
              <a:rPr lang="en-IN" sz="4800" dirty="0">
                <a:solidFill>
                  <a:srgbClr val="002060"/>
                </a:solidFill>
              </a:rPr>
              <a:t>Conclusion</a:t>
            </a:r>
          </a:p>
          <a:p>
            <a:endParaRPr lang="en-IN" sz="4800" dirty="0"/>
          </a:p>
          <a:p>
            <a:pPr marL="342900" indent="-342900">
              <a:buAutoNum type="arabicPeriod"/>
            </a:pPr>
            <a:endParaRPr lang="en-IN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3F23C03-6943-AC58-7054-DCE4614D8F17}"/>
              </a:ext>
            </a:extLst>
          </p:cNvPr>
          <p:cNvSpPr txBox="1"/>
          <p:nvPr/>
        </p:nvSpPr>
        <p:spPr>
          <a:xfrm>
            <a:off x="17684750" y="1323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35349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EB4B75-3DBA-B4BF-CF84-0589AEE52F99}"/>
              </a:ext>
            </a:extLst>
          </p:cNvPr>
          <p:cNvSpPr txBox="1"/>
          <p:nvPr/>
        </p:nvSpPr>
        <p:spPr>
          <a:xfrm>
            <a:off x="3740150" y="2101850"/>
            <a:ext cx="16078200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2590" marR="394335" indent="2787015">
              <a:lnSpc>
                <a:spcPct val="100499"/>
              </a:lnSpc>
              <a:spcBef>
                <a:spcPts val="95"/>
              </a:spcBef>
            </a:pPr>
            <a:r>
              <a:rPr lang="en-US" sz="3200" spc="-210" dirty="0">
                <a:latin typeface="Lucida Sans Unicode"/>
                <a:cs typeface="Lucida Sans Unicode"/>
              </a:rPr>
              <a:t>A</a:t>
            </a:r>
            <a:r>
              <a:rPr lang="en-US" sz="3200" spc="-200" dirty="0">
                <a:latin typeface="Lucida Sans Unicode"/>
                <a:cs typeface="Lucida Sans Unicode"/>
              </a:rPr>
              <a:t> </a:t>
            </a:r>
            <a:r>
              <a:rPr lang="en-US" sz="3200" spc="-10" dirty="0">
                <a:latin typeface="Lucida Sans Unicode"/>
                <a:cs typeface="Lucida Sans Unicode"/>
              </a:rPr>
              <a:t>Library </a:t>
            </a:r>
            <a:r>
              <a:rPr lang="en-US" sz="3200" spc="-25" dirty="0">
                <a:latin typeface="Lucida Sans Unicode"/>
                <a:cs typeface="Lucida Sans Unicode"/>
              </a:rPr>
              <a:t>Management</a:t>
            </a:r>
            <a:r>
              <a:rPr lang="en-US" sz="3200" spc="-210" dirty="0">
                <a:latin typeface="Lucida Sans Unicode"/>
                <a:cs typeface="Lucida Sans Unicode"/>
              </a:rPr>
              <a:t> </a:t>
            </a:r>
            <a:r>
              <a:rPr lang="en-US" sz="3200" spc="-35" dirty="0">
                <a:latin typeface="Lucida Sans Unicode"/>
                <a:cs typeface="Lucida Sans Unicode"/>
              </a:rPr>
              <a:t>System</a:t>
            </a:r>
            <a:r>
              <a:rPr lang="en-US" sz="3200" spc="-204" dirty="0">
                <a:latin typeface="Lucida Sans Unicode"/>
                <a:cs typeface="Lucida Sans Unicode"/>
              </a:rPr>
              <a:t> </a:t>
            </a:r>
            <a:r>
              <a:rPr lang="en-US" sz="3200" spc="-145" dirty="0">
                <a:latin typeface="Lucida Sans Unicode"/>
                <a:cs typeface="Lucida Sans Unicode"/>
              </a:rPr>
              <a:t>is</a:t>
            </a:r>
            <a:r>
              <a:rPr lang="en-US" sz="3200" spc="-204" dirty="0">
                <a:latin typeface="Lucida Sans Unicode"/>
                <a:cs typeface="Lucida Sans Unicode"/>
              </a:rPr>
              <a:t> </a:t>
            </a:r>
            <a:r>
              <a:rPr lang="en-US" sz="3200" dirty="0">
                <a:latin typeface="Lucida Sans Unicode"/>
                <a:cs typeface="Lucida Sans Unicode"/>
              </a:rPr>
              <a:t>a</a:t>
            </a:r>
            <a:r>
              <a:rPr lang="en-US" sz="3200" spc="-210" dirty="0">
                <a:latin typeface="Lucida Sans Unicode"/>
                <a:cs typeface="Lucida Sans Unicode"/>
              </a:rPr>
              <a:t> </a:t>
            </a:r>
            <a:r>
              <a:rPr lang="en-US" sz="3200" spc="-10" dirty="0">
                <a:latin typeface="Lucida Sans Unicode"/>
                <a:cs typeface="Lucida Sans Unicode"/>
              </a:rPr>
              <a:t>software </a:t>
            </a:r>
            <a:r>
              <a:rPr lang="en-US" sz="3200" spc="-95" dirty="0">
                <a:latin typeface="Lucida Sans Unicode"/>
                <a:cs typeface="Lucida Sans Unicode"/>
              </a:rPr>
              <a:t>designed</a:t>
            </a:r>
            <a:r>
              <a:rPr lang="en-US" sz="3200" spc="-204" dirty="0">
                <a:latin typeface="Lucida Sans Unicode"/>
                <a:cs typeface="Lucida Sans Unicode"/>
              </a:rPr>
              <a:t> </a:t>
            </a:r>
          </a:p>
          <a:p>
            <a:pPr marL="402590" marR="394335" indent="2787015">
              <a:lnSpc>
                <a:spcPct val="100499"/>
              </a:lnSpc>
              <a:spcBef>
                <a:spcPts val="95"/>
              </a:spcBef>
            </a:pPr>
            <a:r>
              <a:rPr lang="en-US" sz="3200" spc="-30" dirty="0">
                <a:latin typeface="Lucida Sans Unicode"/>
                <a:cs typeface="Lucida Sans Unicode"/>
              </a:rPr>
              <a:t>to</a:t>
            </a:r>
            <a:r>
              <a:rPr lang="en-US" sz="3200" spc="-215" dirty="0">
                <a:latin typeface="Lucida Sans Unicode"/>
                <a:cs typeface="Lucida Sans Unicode"/>
              </a:rPr>
              <a:t> </a:t>
            </a:r>
            <a:r>
              <a:rPr lang="en-US" sz="3200" spc="-30" dirty="0">
                <a:latin typeface="Lucida Sans Unicode"/>
                <a:cs typeface="Lucida Sans Unicode"/>
              </a:rPr>
              <a:t>handle</a:t>
            </a:r>
            <a:r>
              <a:rPr lang="en-US" sz="3200" spc="-210" dirty="0">
                <a:latin typeface="Lucida Sans Unicode"/>
                <a:cs typeface="Lucida Sans Unicode"/>
              </a:rPr>
              <a:t> </a:t>
            </a:r>
            <a:r>
              <a:rPr lang="en-US" sz="3200" spc="-100" dirty="0">
                <a:latin typeface="Lucida Sans Unicode"/>
                <a:cs typeface="Lucida Sans Unicode"/>
              </a:rPr>
              <a:t>book</a:t>
            </a:r>
            <a:r>
              <a:rPr lang="en-US" sz="3200" spc="-204" dirty="0">
                <a:latin typeface="Lucida Sans Unicode"/>
                <a:cs typeface="Lucida Sans Unicode"/>
              </a:rPr>
              <a:t> </a:t>
            </a:r>
            <a:r>
              <a:rPr lang="en-US" sz="3200" spc="-10" dirty="0">
                <a:latin typeface="Lucida Sans Unicode"/>
                <a:cs typeface="Lucida Sans Unicode"/>
              </a:rPr>
              <a:t>records, </a:t>
            </a:r>
            <a:r>
              <a:rPr lang="en-US" sz="3200" spc="-85" dirty="0">
                <a:latin typeface="Lucida Sans Unicode"/>
                <a:cs typeface="Lucida Sans Unicode"/>
              </a:rPr>
              <a:t>issue</a:t>
            </a:r>
            <a:r>
              <a:rPr lang="en-US" sz="3200" spc="-190" dirty="0">
                <a:latin typeface="Lucida Sans Unicode"/>
                <a:cs typeface="Lucida Sans Unicode"/>
              </a:rPr>
              <a:t> </a:t>
            </a:r>
            <a:r>
              <a:rPr lang="en-US" sz="3200" spc="-25" dirty="0">
                <a:latin typeface="Lucida Sans Unicode"/>
                <a:cs typeface="Lucida Sans Unicode"/>
              </a:rPr>
              <a:t>and </a:t>
            </a:r>
            <a:r>
              <a:rPr lang="en-US" sz="3200" spc="-10" dirty="0">
                <a:latin typeface="Lucida Sans Unicode"/>
                <a:cs typeface="Lucida Sans Unicode"/>
              </a:rPr>
              <a:t>return</a:t>
            </a:r>
            <a:r>
              <a:rPr lang="en-US" sz="3200" spc="-250" dirty="0">
                <a:latin typeface="Lucida Sans Unicode"/>
                <a:cs typeface="Lucida Sans Unicode"/>
              </a:rPr>
              <a:t> </a:t>
            </a:r>
            <a:r>
              <a:rPr lang="en-US" sz="3200" spc="-75" dirty="0">
                <a:latin typeface="Lucida Sans Unicode"/>
                <a:cs typeface="Lucida Sans Unicode"/>
              </a:rPr>
              <a:t>transactions,</a:t>
            </a:r>
            <a:r>
              <a:rPr lang="en-US" sz="3200" spc="-220" dirty="0">
                <a:latin typeface="Lucida Sans Unicode"/>
                <a:cs typeface="Lucida Sans Unicode"/>
              </a:rPr>
              <a:t> </a:t>
            </a:r>
          </a:p>
          <a:p>
            <a:pPr marL="402590" marR="394335" indent="2787015">
              <a:lnSpc>
                <a:spcPct val="100499"/>
              </a:lnSpc>
              <a:spcBef>
                <a:spcPts val="95"/>
              </a:spcBef>
            </a:pPr>
            <a:r>
              <a:rPr lang="en-US" sz="3200" dirty="0">
                <a:latin typeface="Lucida Sans Unicode"/>
                <a:cs typeface="Lucida Sans Unicode"/>
              </a:rPr>
              <a:t>and</a:t>
            </a:r>
            <a:r>
              <a:rPr lang="en-US" sz="3200" spc="-235" dirty="0">
                <a:latin typeface="Lucida Sans Unicode"/>
                <a:cs typeface="Lucida Sans Unicode"/>
              </a:rPr>
              <a:t> </a:t>
            </a:r>
            <a:r>
              <a:rPr lang="en-US" sz="3200" spc="-45" dirty="0">
                <a:latin typeface="Lucida Sans Unicode"/>
                <a:cs typeface="Lucida Sans Unicode"/>
              </a:rPr>
              <a:t>manage</a:t>
            </a:r>
            <a:r>
              <a:rPr lang="en-US" sz="3200" spc="-229" dirty="0">
                <a:latin typeface="Lucida Sans Unicode"/>
                <a:cs typeface="Lucida Sans Unicode"/>
              </a:rPr>
              <a:t> </a:t>
            </a:r>
            <a:r>
              <a:rPr lang="en-US" sz="3200" spc="-20" dirty="0">
                <a:latin typeface="Lucida Sans Unicode"/>
                <a:cs typeface="Lucida Sans Unicode"/>
              </a:rPr>
              <a:t>user </a:t>
            </a:r>
            <a:r>
              <a:rPr lang="en-US" sz="3200" spc="-10" dirty="0">
                <a:latin typeface="Lucida Sans Unicode"/>
                <a:cs typeface="Lucida Sans Unicode"/>
              </a:rPr>
              <a:t>data</a:t>
            </a:r>
            <a:r>
              <a:rPr lang="en-US" sz="3200" spc="-265" dirty="0">
                <a:latin typeface="Lucida Sans Unicode"/>
                <a:cs typeface="Lucida Sans Unicode"/>
              </a:rPr>
              <a:t> </a:t>
            </a:r>
            <a:r>
              <a:rPr lang="en-US" sz="3200" spc="-10" dirty="0">
                <a:latin typeface="Lucida Sans Unicode"/>
                <a:cs typeface="Lucida Sans Unicode"/>
              </a:rPr>
              <a:t>efficiently. </a:t>
            </a:r>
            <a:r>
              <a:rPr lang="en-US" sz="3200" spc="-20" dirty="0">
                <a:latin typeface="Lucida Sans Unicode"/>
                <a:cs typeface="Lucida Sans Unicode"/>
              </a:rPr>
              <a:t>It</a:t>
            </a:r>
            <a:r>
              <a:rPr lang="en-US" sz="3200" spc="-225" dirty="0">
                <a:latin typeface="Lucida Sans Unicode"/>
                <a:cs typeface="Lucida Sans Unicode"/>
              </a:rPr>
              <a:t> </a:t>
            </a:r>
            <a:r>
              <a:rPr lang="en-US" sz="3200" spc="-50" dirty="0">
                <a:latin typeface="Lucida Sans Unicode"/>
                <a:cs typeface="Lucida Sans Unicode"/>
              </a:rPr>
              <a:t>replaces</a:t>
            </a:r>
            <a:r>
              <a:rPr lang="en-US" sz="3200" spc="-220" dirty="0">
                <a:latin typeface="Lucida Sans Unicode"/>
                <a:cs typeface="Lucida Sans Unicode"/>
              </a:rPr>
              <a:t> </a:t>
            </a:r>
            <a:r>
              <a:rPr lang="en-US" sz="3200" spc="-25" dirty="0">
                <a:latin typeface="Lucida Sans Unicode"/>
                <a:cs typeface="Lucida Sans Unicode"/>
              </a:rPr>
              <a:t>manual</a:t>
            </a:r>
            <a:r>
              <a:rPr lang="en-US" sz="3200" spc="-220" dirty="0">
                <a:latin typeface="Lucida Sans Unicode"/>
                <a:cs typeface="Lucida Sans Unicode"/>
              </a:rPr>
              <a:t> </a:t>
            </a:r>
          </a:p>
          <a:p>
            <a:pPr marL="402590" marR="394335" indent="2787015">
              <a:lnSpc>
                <a:spcPct val="100499"/>
              </a:lnSpc>
              <a:spcBef>
                <a:spcPts val="95"/>
              </a:spcBef>
            </a:pPr>
            <a:r>
              <a:rPr lang="en-US" sz="3200" spc="-175" dirty="0">
                <a:latin typeface="Lucida Sans Unicode"/>
                <a:cs typeface="Lucida Sans Unicode"/>
              </a:rPr>
              <a:t>record-</a:t>
            </a:r>
            <a:r>
              <a:rPr lang="en-US" sz="3200" spc="-10" dirty="0">
                <a:latin typeface="Lucida Sans Unicode"/>
                <a:cs typeface="Lucida Sans Unicode"/>
              </a:rPr>
              <a:t>keeping,</a:t>
            </a:r>
            <a:r>
              <a:rPr lang="en-US" sz="3200" dirty="0">
                <a:latin typeface="Lucida Sans Unicode"/>
                <a:cs typeface="Lucida Sans Unicode"/>
              </a:rPr>
              <a:t> </a:t>
            </a:r>
            <a:r>
              <a:rPr lang="en-US" sz="3200" spc="-90" dirty="0">
                <a:latin typeface="Lucida Sans Unicode"/>
                <a:cs typeface="Lucida Sans Unicode"/>
              </a:rPr>
              <a:t>reducing</a:t>
            </a:r>
            <a:r>
              <a:rPr lang="en-US" sz="3200" spc="-204" dirty="0">
                <a:latin typeface="Lucida Sans Unicode"/>
                <a:cs typeface="Lucida Sans Unicode"/>
              </a:rPr>
              <a:t> </a:t>
            </a:r>
            <a:r>
              <a:rPr lang="en-US" sz="3200" spc="-20" dirty="0">
                <a:latin typeface="Lucida Sans Unicode"/>
                <a:cs typeface="Lucida Sans Unicode"/>
              </a:rPr>
              <a:t>errors</a:t>
            </a:r>
            <a:r>
              <a:rPr lang="en-US" sz="3200" spc="-250" dirty="0">
                <a:latin typeface="Lucida Sans Unicode"/>
                <a:cs typeface="Lucida Sans Unicode"/>
              </a:rPr>
              <a:t> </a:t>
            </a:r>
            <a:r>
              <a:rPr lang="en-US" sz="3200" dirty="0">
                <a:latin typeface="Lucida Sans Unicode"/>
                <a:cs typeface="Lucida Sans Unicode"/>
              </a:rPr>
              <a:t>and</a:t>
            </a:r>
            <a:r>
              <a:rPr lang="en-US" sz="3200" spc="-225" dirty="0">
                <a:latin typeface="Lucida Sans Unicode"/>
                <a:cs typeface="Lucida Sans Unicode"/>
              </a:rPr>
              <a:t> </a:t>
            </a:r>
            <a:r>
              <a:rPr lang="en-US" sz="3200" spc="-75" dirty="0">
                <a:latin typeface="Lucida Sans Unicode"/>
                <a:cs typeface="Lucida Sans Unicode"/>
              </a:rPr>
              <a:t>improving </a:t>
            </a:r>
            <a:r>
              <a:rPr lang="en-US" sz="3200" spc="-10" dirty="0">
                <a:latin typeface="Lucida Sans Unicode"/>
                <a:cs typeface="Lucida Sans Unicode"/>
              </a:rPr>
              <a:t>efficiency.</a:t>
            </a:r>
            <a:endParaRPr lang="en-US" sz="3200" dirty="0">
              <a:latin typeface="Lucida Sans Unicode"/>
              <a:cs typeface="Lucida Sans Unicode"/>
            </a:endParaRPr>
          </a:p>
          <a:p>
            <a:endParaRPr lang="en-IN" sz="3200"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xmlns="" id="{BB1C247A-7D52-E331-52B4-4A0BE71373E3}"/>
              </a:ext>
            </a:extLst>
          </p:cNvPr>
          <p:cNvGrpSpPr/>
          <p:nvPr/>
        </p:nvGrpSpPr>
        <p:grpSpPr>
          <a:xfrm>
            <a:off x="12700" y="751418"/>
            <a:ext cx="18288000" cy="9187777"/>
            <a:chOff x="0" y="739480"/>
            <a:chExt cx="18288000" cy="9187777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xmlns="" id="{BA93E705-21F3-B118-91CF-AEBD296C4F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677837"/>
              <a:ext cx="18288000" cy="4249420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xmlns="" id="{E2C646E8-011A-FE95-16F6-DB99933AFF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50" y="739480"/>
              <a:ext cx="6623304" cy="214579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CECCAA2-720F-088D-D274-8F15B8DD035E}"/>
              </a:ext>
            </a:extLst>
          </p:cNvPr>
          <p:cNvSpPr txBox="1"/>
          <p:nvPr/>
        </p:nvSpPr>
        <p:spPr>
          <a:xfrm>
            <a:off x="7823200" y="990744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Fig.1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C3CB20-A671-A175-443F-2AECFBE9B2A9}"/>
              </a:ext>
            </a:extLst>
          </p:cNvPr>
          <p:cNvSpPr txBox="1"/>
          <p:nvPr/>
        </p:nvSpPr>
        <p:spPr>
          <a:xfrm>
            <a:off x="17760950" y="180780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351" y="377442"/>
            <a:ext cx="14706600" cy="1134722"/>
          </a:xfrm>
          <a:prstGeom prst="rect">
            <a:avLst/>
          </a:prstGeom>
        </p:spPr>
        <p:txBody>
          <a:bodyPr vert="horz" wrap="square" lIns="0" tIns="721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0350" baseline="1207" dirty="0">
                <a:latin typeface="Arial Black"/>
                <a:cs typeface="Arial Black"/>
              </a:rPr>
              <a:t>PURPOSE AND OBJECTIVES</a:t>
            </a:r>
            <a:endParaRPr sz="10350" baseline="1207" dirty="0">
              <a:latin typeface="Arial Black"/>
              <a:cs typeface="Arial Blac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523A0E-940D-8EE9-7B45-D21E64B5DFB2}"/>
              </a:ext>
            </a:extLst>
          </p:cNvPr>
          <p:cNvSpPr txBox="1"/>
          <p:nvPr/>
        </p:nvSpPr>
        <p:spPr>
          <a:xfrm>
            <a:off x="920749" y="2453322"/>
            <a:ext cx="142492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- Simplify and digitalize library operations </a:t>
            </a:r>
          </a:p>
          <a:p>
            <a:r>
              <a:rPr lang="en-US" sz="4000" dirty="0"/>
              <a:t>- Enable secure admin and user login</a:t>
            </a:r>
          </a:p>
          <a:p>
            <a:r>
              <a:rPr lang="en-US" sz="4000" dirty="0"/>
              <a:t>- Allow users to register using phone and registration number</a:t>
            </a:r>
          </a:p>
          <a:p>
            <a:r>
              <a:rPr lang="en-US" sz="4000" dirty="0"/>
              <a:t>- Track book issuance and return for every    user</a:t>
            </a:r>
          </a:p>
          <a:p>
            <a:r>
              <a:rPr lang="en-US" sz="4000" dirty="0"/>
              <a:t>- Reduce Manual workload</a:t>
            </a:r>
          </a:p>
          <a:p>
            <a:r>
              <a:rPr lang="en-US" sz="4000" dirty="0"/>
              <a:t>- Provide Efficient management system.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73D426-B944-37A4-0555-AFDC013DDC3D}"/>
              </a:ext>
            </a:extLst>
          </p:cNvPr>
          <p:cNvSpPr txBox="1"/>
          <p:nvPr/>
        </p:nvSpPr>
        <p:spPr>
          <a:xfrm>
            <a:off x="17913350" y="377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8150" y="349250"/>
            <a:ext cx="5489448" cy="667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21C8CC-4DF5-A412-55D6-5BC1746F2A04}"/>
              </a:ext>
            </a:extLst>
          </p:cNvPr>
          <p:cNvSpPr txBox="1"/>
          <p:nvPr/>
        </p:nvSpPr>
        <p:spPr>
          <a:xfrm>
            <a:off x="1835150" y="1949450"/>
            <a:ext cx="58785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Admin Login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User Registration/Login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Add New Book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Issue Book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Return Book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Delete Book</a:t>
            </a:r>
          </a:p>
          <a:p>
            <a:pPr marL="457200" indent="-457200">
              <a:buAutoNum type="arabicPeriod"/>
            </a:pPr>
            <a:r>
              <a:rPr lang="en-IN" sz="3600" b="1" dirty="0">
                <a:solidFill>
                  <a:srgbClr val="002060"/>
                </a:solidFill>
              </a:rPr>
              <a:t>Log Out</a:t>
            </a:r>
          </a:p>
          <a:p>
            <a:pPr marL="457200" indent="-457200">
              <a:buAutoNum type="arabicPeriod"/>
            </a:pP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AF00551-5F7D-FDDD-EBA9-71ED41B106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60150" y="2330450"/>
            <a:ext cx="5334000" cy="68557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E37007-A925-F926-612B-EBA11F221A10}"/>
              </a:ext>
            </a:extLst>
          </p:cNvPr>
          <p:cNvSpPr txBox="1"/>
          <p:nvPr/>
        </p:nvSpPr>
        <p:spPr>
          <a:xfrm>
            <a:off x="12731750" y="94170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B15B1A-45AA-FC3D-610F-7BD6D65E9290}"/>
              </a:ext>
            </a:extLst>
          </p:cNvPr>
          <p:cNvSpPr txBox="1"/>
          <p:nvPr/>
        </p:nvSpPr>
        <p:spPr>
          <a:xfrm>
            <a:off x="17913350" y="349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6E33AD-FE3D-E382-F6DD-7F963089B48B}"/>
              </a:ext>
            </a:extLst>
          </p:cNvPr>
          <p:cNvSpPr txBox="1"/>
          <p:nvPr/>
        </p:nvSpPr>
        <p:spPr>
          <a:xfrm>
            <a:off x="6330950" y="354221"/>
            <a:ext cx="3457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/>
              <a:t>Admin Login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CFCF8E-E58B-00C6-4457-19234B350C07}"/>
              </a:ext>
            </a:extLst>
          </p:cNvPr>
          <p:cNvSpPr txBox="1"/>
          <p:nvPr/>
        </p:nvSpPr>
        <p:spPr>
          <a:xfrm>
            <a:off x="768350" y="3016250"/>
            <a:ext cx="769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1.To perform any library function </a:t>
            </a:r>
          </a:p>
          <a:p>
            <a:r>
              <a:rPr lang="en-IN" sz="2800" dirty="0"/>
              <a:t>   admin login is necessary.</a:t>
            </a:r>
          </a:p>
          <a:p>
            <a:r>
              <a:rPr lang="en-IN" sz="2800" dirty="0"/>
              <a:t>2.Admin has to login with username</a:t>
            </a:r>
          </a:p>
          <a:p>
            <a:r>
              <a:rPr lang="en-IN" sz="2800" dirty="0"/>
              <a:t>   and password</a:t>
            </a:r>
          </a:p>
          <a:p>
            <a:r>
              <a:rPr lang="en-IN" sz="2800" dirty="0"/>
              <a:t>3.If credentials entered by admin is</a:t>
            </a:r>
          </a:p>
          <a:p>
            <a:r>
              <a:rPr lang="en-IN" sz="2800" dirty="0"/>
              <a:t>   not valid it will come up with a alert</a:t>
            </a:r>
          </a:p>
          <a:p>
            <a:r>
              <a:rPr lang="en-IN" sz="2800" dirty="0"/>
              <a:t>   message “Invalid user name or password”.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724D81-3ACE-992E-D131-41BE14AFC6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21950" y="2091908"/>
            <a:ext cx="5257800" cy="5508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9743A8-2046-1D8E-7266-7D9548BDAE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01950" y="6990794"/>
            <a:ext cx="4002661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F5FD37B-0651-4688-73FF-C1D9E3CF0F13}"/>
              </a:ext>
            </a:extLst>
          </p:cNvPr>
          <p:cNvSpPr txBox="1"/>
          <p:nvPr/>
        </p:nvSpPr>
        <p:spPr>
          <a:xfrm>
            <a:off x="12198350" y="819785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4CC350-929E-3BD7-CA32-3810688A4038}"/>
              </a:ext>
            </a:extLst>
          </p:cNvPr>
          <p:cNvSpPr txBox="1"/>
          <p:nvPr/>
        </p:nvSpPr>
        <p:spPr>
          <a:xfrm>
            <a:off x="4273550" y="79692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A48C10-D49C-933F-68CD-849E632ACC52}"/>
              </a:ext>
            </a:extLst>
          </p:cNvPr>
          <p:cNvSpPr txBox="1"/>
          <p:nvPr/>
        </p:nvSpPr>
        <p:spPr>
          <a:xfrm>
            <a:off x="17837150" y="3388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343943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0E9065-477D-BF29-860E-18AF60DB099E}"/>
              </a:ext>
            </a:extLst>
          </p:cNvPr>
          <p:cNvSpPr txBox="1"/>
          <p:nvPr/>
        </p:nvSpPr>
        <p:spPr>
          <a:xfrm>
            <a:off x="5187950" y="282704"/>
            <a:ext cx="5046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u="sng" dirty="0"/>
              <a:t>User Registration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17A3425-DBC8-691B-3B1D-88A4357503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70408" y="1677014"/>
            <a:ext cx="4404742" cy="496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C67F21A-C9A8-AE6F-DDDE-8F7A081CEE1F}"/>
              </a:ext>
            </a:extLst>
          </p:cNvPr>
          <p:cNvSpPr txBox="1"/>
          <p:nvPr/>
        </p:nvSpPr>
        <p:spPr>
          <a:xfrm>
            <a:off x="3922720" y="2068654"/>
            <a:ext cx="663034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New user can  create their </a:t>
            </a:r>
          </a:p>
          <a:p>
            <a:r>
              <a:rPr lang="en-IN" sz="3200" dirty="0"/>
              <a:t>account by clicking register section.</a:t>
            </a:r>
          </a:p>
          <a:p>
            <a:r>
              <a:rPr lang="en-IN" sz="3200" dirty="0"/>
              <a:t>Here user need to enter</a:t>
            </a:r>
          </a:p>
          <a:p>
            <a:pPr marL="342900" indent="-342900">
              <a:buAutoNum type="arabicPeriod"/>
            </a:pPr>
            <a:r>
              <a:rPr lang="en-IN" sz="3200" dirty="0"/>
              <a:t>User name</a:t>
            </a:r>
          </a:p>
          <a:p>
            <a:pPr marL="342900" indent="-342900">
              <a:buAutoNum type="arabicPeriod"/>
            </a:pPr>
            <a:r>
              <a:rPr lang="en-IN" sz="3200" dirty="0"/>
              <a:t>Phone number</a:t>
            </a:r>
          </a:p>
          <a:p>
            <a:pPr marL="342900" indent="-342900">
              <a:buAutoNum type="arabicPeriod"/>
            </a:pPr>
            <a:r>
              <a:rPr lang="en-IN" sz="3200" dirty="0"/>
              <a:t>Registration number</a:t>
            </a:r>
          </a:p>
          <a:p>
            <a:pPr marL="342900" indent="-342900">
              <a:buAutoNum type="arabicPeriod"/>
            </a:pPr>
            <a:r>
              <a:rPr lang="en-IN" sz="3200" dirty="0"/>
              <a:t>Password.</a:t>
            </a:r>
          </a:p>
          <a:p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B747C2-4A3F-1D5E-3B7B-073BFD4E467F}"/>
              </a:ext>
            </a:extLst>
          </p:cNvPr>
          <p:cNvSpPr txBox="1"/>
          <p:nvPr/>
        </p:nvSpPr>
        <p:spPr>
          <a:xfrm>
            <a:off x="3140611" y="6858148"/>
            <a:ext cx="77219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For already used Registration Number </a:t>
            </a:r>
          </a:p>
          <a:p>
            <a:r>
              <a:rPr lang="en-IN" sz="3200" dirty="0"/>
              <a:t>Or Phone Number it will alert the user </a:t>
            </a:r>
          </a:p>
          <a:p>
            <a:r>
              <a:rPr lang="en-IN" sz="3200" dirty="0"/>
              <a:t>with alert message “Registration Number </a:t>
            </a:r>
          </a:p>
          <a:p>
            <a:r>
              <a:rPr lang="en-IN" sz="3200" dirty="0"/>
              <a:t>already registered”.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0B9268E-6C30-18FC-B0F2-DDA982E3CFF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6750" y="7412857"/>
            <a:ext cx="6138023" cy="952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7E8585F-8FCC-B864-3BBC-0E5AD51D1F56}"/>
              </a:ext>
            </a:extLst>
          </p:cNvPr>
          <p:cNvSpPr txBox="1"/>
          <p:nvPr/>
        </p:nvSpPr>
        <p:spPr>
          <a:xfrm>
            <a:off x="14481102" y="67307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AD73A31-8E13-201F-8D24-4A5E2424A822}"/>
              </a:ext>
            </a:extLst>
          </p:cNvPr>
          <p:cNvSpPr txBox="1"/>
          <p:nvPr/>
        </p:nvSpPr>
        <p:spPr>
          <a:xfrm>
            <a:off x="13036550" y="8493650"/>
            <a:ext cx="9151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E8E0F5-8DA1-CBB8-4895-FD2DA71B6A07}"/>
              </a:ext>
            </a:extLst>
          </p:cNvPr>
          <p:cNvSpPr txBox="1"/>
          <p:nvPr/>
        </p:nvSpPr>
        <p:spPr>
          <a:xfrm>
            <a:off x="17760950" y="282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243039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EC4815-A7E9-D752-158E-5B533673B554}"/>
              </a:ext>
            </a:extLst>
          </p:cNvPr>
          <p:cNvSpPr txBox="1"/>
          <p:nvPr/>
        </p:nvSpPr>
        <p:spPr>
          <a:xfrm>
            <a:off x="7016750" y="730250"/>
            <a:ext cx="2861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/>
              <a:t>User 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0956D9-156F-8CFA-0AEE-FE58D90AB5B5}"/>
              </a:ext>
            </a:extLst>
          </p:cNvPr>
          <p:cNvSpPr txBox="1"/>
          <p:nvPr/>
        </p:nvSpPr>
        <p:spPr>
          <a:xfrm>
            <a:off x="844550" y="1720850"/>
            <a:ext cx="6673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User have to login their account</a:t>
            </a:r>
          </a:p>
          <a:p>
            <a:r>
              <a:rPr lang="en-IN" sz="3600" dirty="0"/>
              <a:t>by entering valid credentials.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133F75-2ADB-4198-54E5-A09CAE1EE88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54150" y="3092450"/>
            <a:ext cx="4766543" cy="388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988796-CDA6-0CF6-1490-2C69680FF589}"/>
              </a:ext>
            </a:extLst>
          </p:cNvPr>
          <p:cNvSpPr txBox="1"/>
          <p:nvPr/>
        </p:nvSpPr>
        <p:spPr>
          <a:xfrm>
            <a:off x="615950" y="7740650"/>
            <a:ext cx="85587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After successful login, user profile will be visible that </a:t>
            </a:r>
          </a:p>
          <a:p>
            <a:r>
              <a:rPr lang="en-IN" sz="2800" dirty="0"/>
              <a:t>Contains:-</a:t>
            </a:r>
          </a:p>
          <a:p>
            <a:r>
              <a:rPr lang="en-IN" sz="2800" dirty="0"/>
              <a:t>  User Information(Name, Phone No., Reg no.) and</a:t>
            </a:r>
          </a:p>
          <a:p>
            <a:r>
              <a:rPr lang="en-IN" sz="2800" dirty="0"/>
              <a:t>  User’s activity.</a:t>
            </a:r>
          </a:p>
          <a:p>
            <a:endParaRPr lang="en-I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527B4BD-03E5-C0B9-5701-BAAF2AC27044}"/>
              </a:ext>
            </a:extLst>
          </p:cNvPr>
          <p:cNvSpPr txBox="1"/>
          <p:nvPr/>
        </p:nvSpPr>
        <p:spPr>
          <a:xfrm>
            <a:off x="2673350" y="7174984"/>
            <a:ext cx="9151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634353-1DA6-F004-B171-D5013B106215}"/>
              </a:ext>
            </a:extLst>
          </p:cNvPr>
          <p:cNvSpPr txBox="1"/>
          <p:nvPr/>
        </p:nvSpPr>
        <p:spPr>
          <a:xfrm>
            <a:off x="11283950" y="7634098"/>
            <a:ext cx="9151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8A5FA4-E197-6EF3-CB4B-BF041D74168B}"/>
              </a:ext>
            </a:extLst>
          </p:cNvPr>
          <p:cNvSpPr txBox="1"/>
          <p:nvPr/>
        </p:nvSpPr>
        <p:spPr>
          <a:xfrm>
            <a:off x="17532350" y="3492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</a:p>
        </p:txBody>
      </p:sp>
      <p:pic>
        <p:nvPicPr>
          <p:cNvPr id="11" name="Picture 10" descr="user profi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7276" y="2149454"/>
            <a:ext cx="10589989" cy="49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699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9FACBA-02E3-9B4C-EACA-AA142EB67618}"/>
              </a:ext>
            </a:extLst>
          </p:cNvPr>
          <p:cNvSpPr txBox="1"/>
          <p:nvPr/>
        </p:nvSpPr>
        <p:spPr>
          <a:xfrm>
            <a:off x="5645150" y="501650"/>
            <a:ext cx="3801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/>
              <a:t>Add New Book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14E583-358E-C560-6256-B4AC29D8CA6F}"/>
              </a:ext>
            </a:extLst>
          </p:cNvPr>
          <p:cNvSpPr txBox="1"/>
          <p:nvPr/>
        </p:nvSpPr>
        <p:spPr>
          <a:xfrm>
            <a:off x="1073150" y="2322122"/>
            <a:ext cx="7696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:- Only admin can add new book</a:t>
            </a:r>
          </a:p>
          <a:p>
            <a:r>
              <a:rPr lang="en-IN" sz="3200" dirty="0"/>
              <a:t>:- While adding book admin need to insert</a:t>
            </a:r>
          </a:p>
          <a:p>
            <a:r>
              <a:rPr lang="en-IN" sz="3200" dirty="0"/>
              <a:t>    1.Book Title</a:t>
            </a:r>
          </a:p>
          <a:p>
            <a:r>
              <a:rPr lang="en-IN" sz="3200" dirty="0"/>
              <a:t>    2.Author Name</a:t>
            </a:r>
          </a:p>
          <a:p>
            <a:r>
              <a:rPr lang="en-IN" sz="3200" dirty="0"/>
              <a:t>    3.Number of copies</a:t>
            </a:r>
          </a:p>
          <a:p>
            <a:r>
              <a:rPr lang="en-IN" sz="3200" dirty="0"/>
              <a:t>After each successful addition it shows alert message of “Book Added Successfully” with book ID.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84114FF-EBE5-3235-A78C-927D90B9E1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33125" y="8594578"/>
            <a:ext cx="6944198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034F0F-C1F7-6530-8777-27CC961B8A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62025" y="4501630"/>
            <a:ext cx="5486399" cy="3970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379BF25-1872-D45F-2B4D-3B2536211BB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62025" y="142613"/>
            <a:ext cx="5486399" cy="42369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3395E89-FB15-7B87-F16F-78EA43E45C39}"/>
              </a:ext>
            </a:extLst>
          </p:cNvPr>
          <p:cNvSpPr txBox="1"/>
          <p:nvPr/>
        </p:nvSpPr>
        <p:spPr>
          <a:xfrm>
            <a:off x="16160750" y="1873250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49B89F-18A7-65CA-1DF1-4221FC582796}"/>
              </a:ext>
            </a:extLst>
          </p:cNvPr>
          <p:cNvSpPr txBox="1"/>
          <p:nvPr/>
        </p:nvSpPr>
        <p:spPr>
          <a:xfrm>
            <a:off x="16235618" y="5049248"/>
            <a:ext cx="91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0AC7663-6165-D96C-1BD6-61287E04DB26}"/>
              </a:ext>
            </a:extLst>
          </p:cNvPr>
          <p:cNvSpPr txBox="1"/>
          <p:nvPr/>
        </p:nvSpPr>
        <p:spPr>
          <a:xfrm>
            <a:off x="16729996" y="8897731"/>
            <a:ext cx="10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19AC7F4-5936-F68F-E97A-79219FBF13B6}"/>
              </a:ext>
            </a:extLst>
          </p:cNvPr>
          <p:cNvSpPr txBox="1"/>
          <p:nvPr/>
        </p:nvSpPr>
        <p:spPr>
          <a:xfrm>
            <a:off x="17963664" y="100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40067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594</Words>
  <Application>Microsoft Office PowerPoint</Application>
  <PresentationFormat>Custom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LIBRARY MANAGEMENT SYSTEM</vt:lpstr>
      <vt:lpstr>Slide 2</vt:lpstr>
      <vt:lpstr>Slide 3</vt:lpstr>
      <vt:lpstr>PURPOSE AND OBJECTIVES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Conclusion</vt:lpstr>
      <vt:lpstr>Slide 15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Abhijeet Anand</dc:creator>
  <cp:lastModifiedBy>Lenovo</cp:lastModifiedBy>
  <cp:revision>10</cp:revision>
  <dcterms:created xsi:type="dcterms:W3CDTF">2025-02-09T16:14:02Z</dcterms:created>
  <dcterms:modified xsi:type="dcterms:W3CDTF">2025-05-22T06:31:16Z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2025-02-09T00:00:00Z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2025-02-09T00:00:00Z</vt:filetime>
  </property>
  <property fmtid="{D5CDD505-2E9C-101B-9397-08002B2CF9AE}" pid="5" name="Producer">
    <vt:lpwstr>GPL Ghostscript 10.04.0</vt:lpwstr>
  </property>
</Properties>
</file>