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media/image15.jpeg" ContentType="image/jpeg"/>
  <Override PartName="/ppt/media/image27.png" ContentType="image/png"/>
  <Override PartName="/ppt/media/image23.png" ContentType="image/png"/>
  <Override PartName="/ppt/media/image21.jpeg" ContentType="image/jpeg"/>
  <Override PartName="/ppt/media/image14.gif" ContentType="image/gif"/>
  <Override PartName="/ppt/media/image12.jpeg" ContentType="image/jpeg"/>
  <Override PartName="/ppt/media/image4.wmf" ContentType="image/x-wmf"/>
  <Override PartName="/ppt/media/image9.jpeg" ContentType="image/jpeg"/>
  <Override PartName="/ppt/media/image5.png" ContentType="image/png"/>
  <Override PartName="/ppt/media/image10.jpeg" ContentType="image/jpeg"/>
  <Override PartName="/ppt/media/image8.jpeg" ContentType="image/jpeg"/>
  <Override PartName="/ppt/media/image1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28.wmf" ContentType="image/x-wmf"/>
  <Override PartName="/ppt/media/image6.png" ContentType="image/png"/>
  <Override PartName="/ppt/media/image25.png" ContentType="image/png"/>
  <Override PartName="/ppt/media/image2.png" ContentType="image/png"/>
  <Override PartName="/ppt/media/image19.png" ContentType="image/png"/>
  <Override PartName="/ppt/media/image11.png" ContentType="image/png"/>
  <Override PartName="/ppt/media/image26.png" ContentType="image/png"/>
  <Override PartName="/ppt/media/image17.jpeg" ContentType="image/jpeg"/>
  <Override PartName="/ppt/media/image3.png" ContentType="image/png"/>
  <Override PartName="/ppt/media/image22.png" ContentType="image/png"/>
  <Override PartName="/ppt/media/image13.gif" ContentType="image/gif"/>
  <Override PartName="/ppt/media/image16.jpeg" ContentType="image/jpeg"/>
  <Override PartName="/ppt/media/image24.jpeg" ContentType="image/jpe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4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2160">
                <a:solidFill>
                  <a:srgbClr val="000000"/>
                </a:solidFill>
                <a:latin typeface="Calibri"/>
              </a:rPr>
              <a:t>Chart Title</a:t>
            </a:r>
          </a:p>
        </c:rich>
      </c:tx>
    </c:title>
    <c:plotArea>
      <c:layout/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2160">
                <a:solidFill>
                  <a:srgbClr val="000000"/>
                </a:solidFill>
                <a:latin typeface="Calibri"/>
              </a:rPr>
              <a:t>Chart Title</a:t>
            </a:r>
          </a:p>
        </c:rich>
      </c:tx>
    </c:title>
    <c:plotArea>
      <c:layout/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2160">
                <a:solidFill>
                  <a:srgbClr val="000000"/>
                </a:solidFill>
                <a:latin typeface="Calibri"/>
              </a:rPr>
              <a:t>Chart Title</a:t>
            </a:r>
          </a:p>
        </c:rich>
      </c:tx>
    </c:title>
    <c:plotArea>
      <c:layout/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4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2160">
                <a:solidFill>
                  <a:srgbClr val="000000"/>
                </a:solidFill>
                <a:latin typeface="Calibri"/>
              </a:rPr>
              <a:t>Chart Title</a:t>
            </a:r>
          </a:p>
        </c:rich>
      </c:tx>
    </c:title>
    <c:plotArea>
      <c:layout/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3121D1-1161-4131-91A1-01A1E171C17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6121-7111-4141-B131-A1F15181014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B1A191-E1C1-41E1-B191-D1214191A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9191-01B1-41C1-B111-C161D14111B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A151F1-6161-4101-9141-4191E171714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51F171-B101-41F1-91A1-C141E1D1919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8151-6101-4100-8141-41F1D181017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E101E1-B1D1-4141-B1E1-A1C19111919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41F161-B171-41D1-B131-81119101217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219181-5111-4171-9151-4161F181114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E141-D1C1-4111-A1A1-610151F1F14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31C171-8101-41A1-9191-41C1B1E16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612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04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612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04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7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612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61400" y="410724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07240"/>
            <a:ext cx="761904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1f497d"/>
          </a:solidFill>
        </p:spPr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4f81bd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600">
                <a:solidFill>
                  <a:srgbClr val="1f497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03/06/15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31A101-51F1-4161-A101-A1D171B1F10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680" y="1562040"/>
            <a:ext cx="4038120" cy="807480"/>
          </a:xfrm>
          <a:prstGeom prst="rect">
            <a:avLst/>
          </a:prstGeom>
        </p:spPr>
      </p:pic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1f497d"/>
          </a:solidFill>
        </p:spPr>
      </p:sp>
      <p:sp>
        <p:nvSpPr>
          <p:cNvPr id="4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4f81bd"/>
          </a:solidFill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03/06/15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A161-01A1-41D1-8161-21816141B1D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4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680" y="1562040"/>
            <a:ext cx="4038120" cy="8074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1f497d"/>
          </a:solidFill>
        </p:spPr>
      </p:sp>
      <p:sp>
        <p:nvSpPr>
          <p:cNvPr id="8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4f81bd"/>
          </a:solidFill>
        </p:spPr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03/06/15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91C161-F1F1-41A1-81F1-91A1B181310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8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680" y="1562040"/>
            <a:ext cx="4038120" cy="807480"/>
          </a:xfrm>
          <a:prstGeom prst="rect">
            <a:avLst/>
          </a:prstGeom>
        </p:spPr>
      </p:pic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gif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600">
                <a:solidFill>
                  <a:srgbClr val="1f497d"/>
                </a:solidFill>
                <a:latin typeface="Calibri"/>
              </a:rPr>
              <a:t>Cloud Computing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solidFill>
                  <a:srgbClr val="8b8b8b"/>
                </a:solidFill>
                <a:latin typeface="Calibri"/>
              </a:rPr>
              <a:t>An In-Depth Discussion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Cloud Flavors?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SaaS – Software as a Service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IaaS – Infrastructure as a Service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PaaS – Platform as a Service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DaaS – Desktop as  a Service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1f497d"/>
                </a:solidFill>
                <a:latin typeface="Calibri"/>
              </a:rPr>
              <a:t>What is Software as a Service? (SaaS)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SaaS is a software delivery methodology that provides  licensed multi-tenant access to software and its functions remotely as a Web-based service.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Usually billed based on 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Usually multi tenant environment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Highly scalable architecture</a:t>
            </a:r>
            <a:endParaRPr/>
          </a:p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1f497d"/>
                </a:solidFill>
                <a:latin typeface="Calibri"/>
              </a:rPr>
              <a:t>SaaS is not ASP 2.0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ASP model concentrated on providing an organization with the ability to move certain application processing duties to leased third-party managed servers.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ASPs were not necessarily concerned about providing shared services to multiple tenants, but rather hosting a dedicated application on behalf of the customer.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Most ASPs did not possess the required amount of application and business  knowledge regarding the applications they were running.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SaaS Examples</a:t>
            </a:r>
            <a:endParaRPr/>
          </a:p>
        </p:txBody>
      </p:sp>
      <p:pic>
        <p:nvPicPr>
          <p:cNvPr descr="" id="2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447920"/>
            <a:ext cx="2466720" cy="1847520"/>
          </a:xfrm>
          <a:prstGeom prst="rect">
            <a:avLst/>
          </a:prstGeom>
        </p:spPr>
      </p:pic>
      <p:pic>
        <p:nvPicPr>
          <p:cNvPr descr="" id="21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3200400"/>
            <a:ext cx="2514240" cy="1874520"/>
          </a:xfrm>
          <a:prstGeom prst="rect">
            <a:avLst/>
          </a:prstGeom>
        </p:spPr>
      </p:pic>
      <p:pic>
        <p:nvPicPr>
          <p:cNvPr descr="" id="21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0880" y="5181480"/>
            <a:ext cx="3247560" cy="1409400"/>
          </a:xfrm>
          <a:prstGeom prst="rect">
            <a:avLst/>
          </a:prstGeom>
        </p:spPr>
      </p:pic>
      <p:pic>
        <p:nvPicPr>
          <p:cNvPr descr="" id="21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1828800"/>
            <a:ext cx="2666520" cy="1086480"/>
          </a:xfrm>
          <a:prstGeom prst="rect">
            <a:avLst/>
          </a:prstGeom>
        </p:spPr>
      </p:pic>
      <p:pic>
        <p:nvPicPr>
          <p:cNvPr descr="" id="21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5562720" y="5334120"/>
            <a:ext cx="1361880" cy="514080"/>
          </a:xfrm>
          <a:prstGeom prst="rect">
            <a:avLst/>
          </a:prstGeom>
        </p:spPr>
      </p:pic>
      <p:pic>
        <p:nvPicPr>
          <p:cNvPr descr="" id="217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5181480" y="3352680"/>
            <a:ext cx="2130120" cy="8676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Infrastructure as a Service (IaaS)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IaaS is the delivery of technology infrastructure as an on demand scalable service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Usually billed based on 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Usually multi tenant virtualized environment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Can be coupled with Managed Services for OS and application support</a:t>
            </a:r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IaaS is not Managed Hosting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Traditional managed hosting is a form of web hosting where a user chooses to lease entire server(s) housed in an off-site data center.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Term based contracts based on projected resource requirements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IaaS Examples</a:t>
            </a:r>
            <a:endParaRPr/>
          </a:p>
        </p:txBody>
      </p:sp>
      <p:pic>
        <p:nvPicPr>
          <p:cNvPr descr="" id="2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74680" y="4998960"/>
            <a:ext cx="1568160" cy="944280"/>
          </a:xfrm>
          <a:prstGeom prst="rect">
            <a:avLst/>
          </a:prstGeom>
        </p:spPr>
      </p:pic>
      <p:pic>
        <p:nvPicPr>
          <p:cNvPr descr="" id="224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447920"/>
            <a:ext cx="3200040" cy="1719000"/>
          </a:xfrm>
          <a:prstGeom prst="rect">
            <a:avLst/>
          </a:prstGeom>
        </p:spPr>
      </p:pic>
      <p:sp>
        <p:nvSpPr>
          <p:cNvPr id="22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22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22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209680"/>
            <a:ext cx="3047760" cy="761760"/>
          </a:xfrm>
          <a:prstGeom prst="rect">
            <a:avLst/>
          </a:prstGeom>
        </p:spPr>
      </p:pic>
      <p:sp>
        <p:nvSpPr>
          <p:cNvPr id="228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229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230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5257800" y="4800600"/>
            <a:ext cx="1638000" cy="1180800"/>
          </a:xfrm>
          <a:prstGeom prst="rect">
            <a:avLst/>
          </a:prstGeom>
        </p:spPr>
      </p:pic>
      <p:pic>
        <p:nvPicPr>
          <p:cNvPr descr="" id="231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3276720"/>
            <a:ext cx="1218960" cy="1218960"/>
          </a:xfrm>
          <a:prstGeom prst="rect">
            <a:avLst/>
          </a:prstGeom>
        </p:spPr>
      </p:pic>
      <p:pic>
        <p:nvPicPr>
          <p:cNvPr descr="" id="232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5486400" y="3505320"/>
            <a:ext cx="1180800" cy="6948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Platform as a Service (PaaS)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2133720"/>
            <a:ext cx="76197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PaaS  provides all of the facilities required to support the complete life cycle of building and delivering web applications and services entirely from the Internet.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Typically applications must be developed with a particular platform in mind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Multi tenant environments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Highly scalable multi tier architecture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PaaS Examples</a:t>
            </a:r>
            <a:endParaRPr/>
          </a:p>
        </p:txBody>
      </p:sp>
      <p:pic>
        <p:nvPicPr>
          <p:cNvPr descr="" id="23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676520"/>
            <a:ext cx="2467080" cy="990360"/>
          </a:xfrm>
          <a:prstGeom prst="rect">
            <a:avLst/>
          </a:prstGeom>
        </p:spPr>
      </p:pic>
      <p:pic>
        <p:nvPicPr>
          <p:cNvPr descr="" id="23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4800600"/>
            <a:ext cx="1928880" cy="752040"/>
          </a:xfrm>
          <a:prstGeom prst="rect">
            <a:avLst/>
          </a:prstGeom>
        </p:spPr>
      </p:pic>
      <p:sp>
        <p:nvSpPr>
          <p:cNvPr id="23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239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240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241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24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920" y="1295280"/>
            <a:ext cx="2466720" cy="1847520"/>
          </a:xfrm>
          <a:prstGeom prst="rect">
            <a:avLst/>
          </a:prstGeom>
        </p:spPr>
      </p:pic>
      <p:pic>
        <p:nvPicPr>
          <p:cNvPr descr="" id="24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3231360"/>
            <a:ext cx="2076120" cy="730440"/>
          </a:xfrm>
          <a:prstGeom prst="rect">
            <a:avLst/>
          </a:prstGeom>
        </p:spPr>
      </p:pic>
      <p:pic>
        <p:nvPicPr>
          <p:cNvPr descr="" id="244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914400" y="5334120"/>
            <a:ext cx="3333240" cy="428400"/>
          </a:xfrm>
          <a:prstGeom prst="rect">
            <a:avLst/>
          </a:prstGeom>
        </p:spPr>
      </p:pic>
      <p:pic>
        <p:nvPicPr>
          <p:cNvPr descr="" id="245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1447920" y="3048120"/>
            <a:ext cx="1447560" cy="14475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Deployment Models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Public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200">
                <a:solidFill>
                  <a:srgbClr val="000000"/>
                </a:solidFill>
                <a:latin typeface="Calibri"/>
              </a:rPr>
              <a:t>Public cloud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(off-site and remote) describes cloud computing where resources are dynamically provisioned on an on-demand, self-service basis over the Internet, via web applications/web services, open API,  from a third-party provider who bills on a utility computing basis.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Private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private cloud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environment is often the first step for a corporation prior to adopting a public cloud initiative. Corporations have discovered the benefits of consolidating shared services on virtualized hardware deployed from a primary datacenter to serve local and remote users.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Hybrid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hybrid cloud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environment consists of some portion of computing resources on-site (on premise) and off-site (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public cloud)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. By integrating public cloud services, users can leverage cloud solutions for specific functions that are too costly to maintain on-premise such as virtual server disaster recovery, backups and test/development environments.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Community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community cloud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is formed when several organizations with similar requirements share common infrastructure. Costs are spread over fewer users than a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public cloud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but more than a single tenant.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03920" y="1405440"/>
            <a:ext cx="7520760" cy="491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Cloud Computing Overview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Why Now?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Getting Started in the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Future of IT in Alaska?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Questions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Where is the Cloud Going?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IDC's updated IT Cloud Services Forecast predicts that public cloud computing will grow from $17.4 billion worth of IT spend in 2009 to $44 billion by 2013.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Additionally, Federal CIO Vivek Kundra has vowed to spend $19 billion of U.S. government's $70 billion IT budget on cloud computing.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five year growth outlook remains strong, with a five-year annual growth rate of 26% – over six times the rate of traditional IT offerings. 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62120" y="5791320"/>
            <a:ext cx="32554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</a:rPr>
              <a:t>1 Public Cloud Only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Cloud Distribution Examined</a:t>
            </a:r>
            <a:endParaRPr/>
          </a:p>
        </p:txBody>
      </p:sp>
      <p:pic>
        <p:nvPicPr>
          <p:cNvPr descr="" id="2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240" y="1600200"/>
            <a:ext cx="8013960" cy="502884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Why Now?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acceptance and proliferation  of hardware virtualization and multi-tenant applications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Internet has become ubiquitous and an accepted method of connecting providers with consumers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ISPs/Telcos are offering robust, redundant and managed corporate internet service enabling service consolidation efficiencies.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cost verses risk equation has tipped toward shared solutions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Computing capabilities are being seen as a ongoing service rather than an internal capital expense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The Reality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Enterprises will be dragged kicking and screaming through the gates of cloud computing by the economy, consumers, SMBs and emerging markets.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42240" y="3225960"/>
            <a:ext cx="861120" cy="3304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6640" lIns="145800" rIns="49680" tIns="26640"/>
          <a:p>
            <a:pPr algn="ctr">
              <a:lnSpc>
                <a:spcPct val="90000"/>
              </a:lnSpc>
            </a:pPr>
            <a:r>
              <a:rPr lang="en-IN" sz="700">
                <a:solidFill>
                  <a:srgbClr val="ffffff"/>
                </a:solidFill>
                <a:latin typeface="Calibri"/>
              </a:rPr>
              <a:t>Software Deployment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515160" y="2895120"/>
            <a:ext cx="330480" cy="330480"/>
          </a:xfrm>
          <a:prstGeom prst="rect">
            <a:avLst/>
          </a:prstGeom>
          <a:solidFill>
            <a:srgbClr val="c2c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60" name="CustomShape 3"/>
          <p:cNvSpPr/>
          <p:nvPr/>
        </p:nvSpPr>
        <p:spPr>
          <a:xfrm>
            <a:off x="1540440" y="3664800"/>
            <a:ext cx="861120" cy="3304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6640" lIns="145800" rIns="49680" tIns="26640"/>
          <a:p>
            <a:pPr algn="ctr">
              <a:lnSpc>
                <a:spcPct val="90000"/>
              </a:lnSpc>
            </a:pPr>
            <a:r>
              <a:rPr lang="en-IN" sz="700">
                <a:solidFill>
                  <a:srgbClr val="ffffff"/>
                </a:solidFill>
                <a:latin typeface="Calibri"/>
              </a:rPr>
              <a:t>License Tracking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515160" y="3324960"/>
            <a:ext cx="330480" cy="330480"/>
          </a:xfrm>
          <a:prstGeom prst="rect">
            <a:avLst/>
          </a:prstGeom>
          <a:solidFill>
            <a:srgbClr val="c2c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62" name="CustomShape 5"/>
          <p:cNvSpPr/>
          <p:nvPr/>
        </p:nvSpPr>
        <p:spPr>
          <a:xfrm>
            <a:off x="1542240" y="4085640"/>
            <a:ext cx="861120" cy="3304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6640" lIns="145800" rIns="49680" tIns="26640"/>
          <a:p>
            <a:pPr algn="ctr">
              <a:lnSpc>
                <a:spcPct val="90000"/>
              </a:lnSpc>
            </a:pPr>
            <a:r>
              <a:rPr lang="en-IN" sz="700">
                <a:solidFill>
                  <a:srgbClr val="ffffff"/>
                </a:solidFill>
                <a:latin typeface="Calibri"/>
              </a:rPr>
              <a:t>Managed Mobility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515160" y="3754800"/>
            <a:ext cx="330480" cy="330480"/>
          </a:xfrm>
          <a:prstGeom prst="rect">
            <a:avLst/>
          </a:prstGeom>
          <a:solidFill>
            <a:srgbClr val="c2c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64" name="CustomShape 7"/>
          <p:cNvSpPr/>
          <p:nvPr/>
        </p:nvSpPr>
        <p:spPr>
          <a:xfrm>
            <a:off x="5633280" y="1702800"/>
            <a:ext cx="595080" cy="5950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3040" lIns="23040" rIns="23040" tIns="23040"/>
          <a:p>
            <a:pPr algn="ctr">
              <a:lnSpc>
                <a:spcPct val="90000"/>
              </a:lnSpc>
            </a:pPr>
            <a:r>
              <a:rPr lang="en-IN" sz="600">
                <a:solidFill>
                  <a:srgbClr val="ffffff"/>
                </a:solidFill>
                <a:latin typeface="Calibri"/>
              </a:rPr>
              <a:t>Servers</a:t>
            </a: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5335560" y="2298240"/>
            <a:ext cx="595080" cy="5950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3040" lIns="23040" rIns="23040" tIns="23040"/>
          <a:p>
            <a:pPr algn="ctr">
              <a:lnSpc>
                <a:spcPct val="90000"/>
              </a:lnSpc>
            </a:pPr>
            <a:r>
              <a:rPr lang="en-IN" sz="600">
                <a:solidFill>
                  <a:srgbClr val="ffffff"/>
                </a:solidFill>
                <a:latin typeface="Calibri"/>
              </a:rPr>
              <a:t>Clients</a:t>
            </a:r>
            <a:endParaRPr/>
          </a:p>
        </p:txBody>
      </p:sp>
      <p:sp>
        <p:nvSpPr>
          <p:cNvPr id="266" name="CustomShape 9"/>
          <p:cNvSpPr/>
          <p:nvPr/>
        </p:nvSpPr>
        <p:spPr>
          <a:xfrm>
            <a:off x="6228720" y="2893320"/>
            <a:ext cx="595080" cy="5950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3040" lIns="23040" rIns="23040" tIns="23040"/>
          <a:p>
            <a:pPr algn="ctr">
              <a:lnSpc>
                <a:spcPct val="90000"/>
              </a:lnSpc>
            </a:pPr>
            <a:r>
              <a:rPr lang="en-IN" sz="600">
                <a:solidFill>
                  <a:srgbClr val="ffffff"/>
                </a:solidFill>
                <a:latin typeface="Calibri"/>
              </a:rPr>
              <a:t>Storage</a:t>
            </a:r>
            <a:endParaRPr/>
          </a:p>
        </p:txBody>
      </p:sp>
      <p:sp>
        <p:nvSpPr>
          <p:cNvPr id="267" name="CustomShape 10"/>
          <p:cNvSpPr/>
          <p:nvPr/>
        </p:nvSpPr>
        <p:spPr>
          <a:xfrm>
            <a:off x="5931000" y="2298240"/>
            <a:ext cx="595080" cy="595080"/>
          </a:xfrm>
          <a:prstGeom prst="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23040" lIns="23040" rIns="23040" tIns="23040"/>
          <a:p>
            <a:pPr algn="ctr">
              <a:lnSpc>
                <a:spcPct val="90000"/>
              </a:lnSpc>
            </a:pPr>
            <a:r>
              <a:rPr lang="en-IN" sz="600">
                <a:solidFill>
                  <a:srgbClr val="ffffff"/>
                </a:solidFill>
                <a:latin typeface="Calibri"/>
              </a:rPr>
              <a:t>Apps</a:t>
            </a:r>
            <a:endParaRPr/>
          </a:p>
        </p:txBody>
      </p:sp>
      <p:sp>
        <p:nvSpPr>
          <p:cNvPr id="268" name="CustomShape 11"/>
          <p:cNvSpPr/>
          <p:nvPr/>
        </p:nvSpPr>
        <p:spPr>
          <a:xfrm>
            <a:off x="3863880" y="2198160"/>
            <a:ext cx="999720" cy="999720"/>
          </a:xfrm>
          <a:prstGeom prst="rect">
            <a:avLst>
              <a:gd fmla="val 16200000" name="adj1"/>
              <a:gd fmla="val 1800000" name="adj2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14040" lIns="14040" rIns="14040" tIns="14040"/>
          <a:p>
            <a:pPr algn="ctr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Tier 2</a:t>
            </a:r>
            <a:endParaRPr/>
          </a:p>
        </p:txBody>
      </p:sp>
      <p:sp>
        <p:nvSpPr>
          <p:cNvPr id="269" name="CustomShape 12"/>
          <p:cNvSpPr/>
          <p:nvPr/>
        </p:nvSpPr>
        <p:spPr>
          <a:xfrm>
            <a:off x="3843360" y="2234160"/>
            <a:ext cx="999720" cy="999720"/>
          </a:xfrm>
          <a:prstGeom prst="rect">
            <a:avLst>
              <a:gd fmla="val 1800000" name="adj1"/>
              <a:gd fmla="val 9000000" name="adj2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14040" lIns="14040" rIns="14040" tIns="14040"/>
          <a:p>
            <a:pPr algn="ctr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Tier 3</a:t>
            </a:r>
            <a:endParaRPr/>
          </a:p>
        </p:txBody>
      </p:sp>
      <p:sp>
        <p:nvSpPr>
          <p:cNvPr id="270" name="CustomShape 13"/>
          <p:cNvSpPr/>
          <p:nvPr/>
        </p:nvSpPr>
        <p:spPr>
          <a:xfrm>
            <a:off x="3822840" y="2198160"/>
            <a:ext cx="999720" cy="999720"/>
          </a:xfrm>
          <a:prstGeom prst="rect">
            <a:avLst>
              <a:gd fmla="val 9000000" name="adj1"/>
              <a:gd fmla="val 16200000" name="adj2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14040" lIns="14040" rIns="14040" tIns="14040"/>
          <a:p>
            <a:pPr algn="ctr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Tier 1</a:t>
            </a:r>
            <a:endParaRPr/>
          </a:p>
        </p:txBody>
      </p:sp>
      <p:sp>
        <p:nvSpPr>
          <p:cNvPr id="271" name="CustomShape 14"/>
          <p:cNvSpPr/>
          <p:nvPr/>
        </p:nvSpPr>
        <p:spPr>
          <a:xfrm>
            <a:off x="3801960" y="2136240"/>
            <a:ext cx="1123560" cy="1123560"/>
          </a:xfrm>
          <a:prstGeom prst="rect">
            <a:avLst>
              <a:gd fmla="val 5085" name="adj1"/>
              <a:gd fmla="val 327528" name="adj2"/>
              <a:gd fmla="val 1472472" name="adj3"/>
              <a:gd fmla="val 16199432" name="adj4"/>
              <a:gd fmla="val 5932" name="adj5"/>
            </a:avLst>
          </a:prstGeom>
          <a:solidFill>
            <a:srgbClr val="b2c0da"/>
          </a:solidFill>
        </p:spPr>
      </p:sp>
      <p:sp>
        <p:nvSpPr>
          <p:cNvPr id="272" name="CustomShape 15"/>
          <p:cNvSpPr/>
          <p:nvPr/>
        </p:nvSpPr>
        <p:spPr>
          <a:xfrm>
            <a:off x="3781440" y="2171880"/>
            <a:ext cx="1123560" cy="1123560"/>
          </a:xfrm>
          <a:prstGeom prst="rect">
            <a:avLst>
              <a:gd fmla="val 5085" name="adj1"/>
              <a:gd fmla="val 327528" name="adj2"/>
              <a:gd fmla="val 8671970" name="adj3"/>
              <a:gd fmla="val 1800502" name="adj4"/>
              <a:gd fmla="val 5932" name="adj5"/>
            </a:avLst>
          </a:prstGeom>
          <a:solidFill>
            <a:srgbClr val="b2c0da"/>
          </a:solidFill>
        </p:spPr>
      </p:sp>
      <p:sp>
        <p:nvSpPr>
          <p:cNvPr id="273" name="CustomShape 16"/>
          <p:cNvSpPr/>
          <p:nvPr/>
        </p:nvSpPr>
        <p:spPr>
          <a:xfrm>
            <a:off x="3760920" y="2136240"/>
            <a:ext cx="1123560" cy="1123560"/>
          </a:xfrm>
          <a:prstGeom prst="rect">
            <a:avLst>
              <a:gd fmla="val 5085" name="adj1"/>
              <a:gd fmla="val 327528" name="adj2"/>
              <a:gd fmla="val 15873039" name="adj3"/>
              <a:gd fmla="val 9000000" name="adj4"/>
              <a:gd fmla="val 5932" name="adj5"/>
            </a:avLst>
          </a:prstGeom>
          <a:solidFill>
            <a:srgbClr val="b2c0da"/>
          </a:solidFill>
        </p:spPr>
      </p:sp>
      <p:sp>
        <p:nvSpPr>
          <p:cNvPr id="274" name="CustomShape 17"/>
          <p:cNvSpPr/>
          <p:nvPr/>
        </p:nvSpPr>
        <p:spPr>
          <a:xfrm>
            <a:off x="2240640" y="2502000"/>
            <a:ext cx="252360" cy="252360"/>
          </a:xfrm>
          <a:prstGeom prst="rect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" lIns="6480" rIns="6480" tIns="6480"/>
          <a:p>
            <a:pPr algn="ctr">
              <a:lnSpc>
                <a:spcPct val="90000"/>
              </a:lnSpc>
            </a:pPr>
            <a:r>
              <a:rPr lang="en-IN" sz="500">
                <a:solidFill>
                  <a:srgbClr val="ffffff"/>
                </a:solidFill>
                <a:latin typeface="Calibri"/>
              </a:rPr>
              <a:t>Encryption</a:t>
            </a:r>
            <a:endParaRPr/>
          </a:p>
        </p:txBody>
      </p:sp>
      <p:sp>
        <p:nvSpPr>
          <p:cNvPr id="275" name="CustomShape 18"/>
          <p:cNvSpPr/>
          <p:nvPr/>
        </p:nvSpPr>
        <p:spPr>
          <a:xfrm>
            <a:off x="2293560" y="2775240"/>
            <a:ext cx="146160" cy="146160"/>
          </a:xfrm>
          <a:prstGeom prst="rect">
            <a:avLst>
              <a:gd fmla="val 23520" name="adj"/>
            </a:avLst>
          </a:prstGeom>
          <a:solidFill>
            <a:srgbClr val="b2c0da"/>
          </a:solidFill>
        </p:spPr>
      </p:sp>
      <p:sp>
        <p:nvSpPr>
          <p:cNvPr id="276" name="CustomShape 19"/>
          <p:cNvSpPr/>
          <p:nvPr/>
        </p:nvSpPr>
        <p:spPr>
          <a:xfrm>
            <a:off x="2240640" y="2942280"/>
            <a:ext cx="252360" cy="252360"/>
          </a:xfrm>
          <a:prstGeom prst="rect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" lIns="6480" rIns="6480" tIns="6480"/>
          <a:p>
            <a:pPr algn="ctr">
              <a:lnSpc>
                <a:spcPct val="90000"/>
              </a:lnSpc>
            </a:pPr>
            <a:r>
              <a:rPr lang="en-IN" sz="500">
                <a:solidFill>
                  <a:srgbClr val="ffffff"/>
                </a:solidFill>
                <a:latin typeface="Calibri"/>
              </a:rPr>
              <a:t>Workflow</a:t>
            </a:r>
            <a:endParaRPr/>
          </a:p>
        </p:txBody>
      </p:sp>
      <p:sp>
        <p:nvSpPr>
          <p:cNvPr id="277" name="CustomShape 20"/>
          <p:cNvSpPr/>
          <p:nvPr/>
        </p:nvSpPr>
        <p:spPr>
          <a:xfrm>
            <a:off x="2293560" y="3215520"/>
            <a:ext cx="146160" cy="146160"/>
          </a:xfrm>
          <a:prstGeom prst="rect">
            <a:avLst>
              <a:gd fmla="val 23520" name="adj"/>
            </a:avLst>
          </a:prstGeom>
          <a:solidFill>
            <a:srgbClr val="b2c0da"/>
          </a:solidFill>
        </p:spPr>
      </p:sp>
      <p:sp>
        <p:nvSpPr>
          <p:cNvPr id="278" name="CustomShape 21"/>
          <p:cNvSpPr/>
          <p:nvPr/>
        </p:nvSpPr>
        <p:spPr>
          <a:xfrm>
            <a:off x="2240640" y="3382560"/>
            <a:ext cx="252360" cy="252360"/>
          </a:xfrm>
          <a:prstGeom prst="rect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" lIns="6480" rIns="6480" tIns="6480"/>
          <a:p>
            <a:pPr algn="ctr">
              <a:lnSpc>
                <a:spcPct val="90000"/>
              </a:lnSpc>
            </a:pPr>
            <a:r>
              <a:rPr lang="en-IN" sz="500">
                <a:solidFill>
                  <a:srgbClr val="ffffff"/>
                </a:solidFill>
                <a:latin typeface="Calibri"/>
              </a:rPr>
              <a:t>Change Mgmt</a:t>
            </a:r>
            <a:endParaRPr/>
          </a:p>
        </p:txBody>
      </p:sp>
      <p:sp>
        <p:nvSpPr>
          <p:cNvPr id="279" name="CustomShape 22"/>
          <p:cNvSpPr/>
          <p:nvPr/>
        </p:nvSpPr>
        <p:spPr>
          <a:xfrm>
            <a:off x="2531160" y="3021480"/>
            <a:ext cx="79920" cy="93600"/>
          </a:xfrm>
          <a:prstGeom prst="rect">
            <a:avLst>
              <a:gd fmla="val 60000" name="adj1"/>
              <a:gd fmla="val 50000" name="adj2"/>
            </a:avLst>
          </a:prstGeom>
          <a:solidFill>
            <a:srgbClr val="b2c0da"/>
          </a:solidFill>
        </p:spPr>
      </p:sp>
      <p:sp>
        <p:nvSpPr>
          <p:cNvPr id="280" name="CustomShape 23"/>
          <p:cNvSpPr/>
          <p:nvPr/>
        </p:nvSpPr>
        <p:spPr>
          <a:xfrm>
            <a:off x="2644920" y="2815920"/>
            <a:ext cx="505080" cy="50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7560" lIns="7560" rIns="7560" tIns="7560"/>
          <a:p>
            <a:pPr algn="ctr">
              <a:lnSpc>
                <a:spcPct val="90000"/>
              </a:lnSpc>
            </a:pPr>
            <a:r>
              <a:rPr lang="en-IN" sz="600">
                <a:solidFill>
                  <a:srgbClr val="ffffff"/>
                </a:solidFill>
                <a:latin typeface="Calibri"/>
              </a:rPr>
              <a:t>Standards</a:t>
            </a:r>
            <a:endParaRPr/>
          </a:p>
        </p:txBody>
      </p:sp>
      <p:sp>
        <p:nvSpPr>
          <p:cNvPr id="281" name="TextShape 24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IT Efficiency Challenges</a:t>
            </a:r>
            <a:endParaRPr/>
          </a:p>
        </p:txBody>
      </p:sp>
      <p:sp>
        <p:nvSpPr>
          <p:cNvPr id="282" name="TextShape 25"/>
          <p:cNvSpPr txBox="1"/>
          <p:nvPr/>
        </p:nvSpPr>
        <p:spPr>
          <a:xfrm>
            <a:off x="228600" y="641664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2191-B1E1-4161-A141-210131F16101}" type="slidenum">
              <a:rPr lang="en-IN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graphicFrame>
        <p:nvGraphicFramePr>
          <p:cNvPr id="283" name="Table 26"/>
          <p:cNvGraphicFramePr/>
          <p:nvPr/>
        </p:nvGraphicFramePr>
        <p:xfrm>
          <a:off x="5257800" y="1728360"/>
          <a:ext cx="1361880" cy="3459600"/>
        </p:xfrm>
        <a:graphic>
          <a:graphicData uri="http://schemas.openxmlformats.org/drawingml/2006/table">
            <a:tbl>
              <a:tblPr/>
              <a:tblGrid>
                <a:gridCol w="1361880"/>
              </a:tblGrid>
              <a:tr h="1167120">
                <a:tc>
                  <a:tcPr/>
                </a:tc>
              </a:tr>
              <a:tr h="492840">
                <a:tc>
                  <a:txBody>
                    <a:bodyPr bIns="40680" lIns="0" rIns="0" tIns="81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Arial"/>
                        </a:rPr>
                        <a:t>VIRTUALIZATION</a:t>
                      </a:r>
                      <a:endParaRPr/>
                    </a:p>
                  </a:txBody>
                  <a:tcPr/>
                </a:tc>
              </a:tr>
              <a:tr h="1799640">
                <a:tc>
                  <a:txBody>
                    <a:bodyPr bIns="40680" lIns="0" rIns="0" tIns="81360" wrap="none"/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Server Consolidation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Storage Consolidation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Desktop Consolidation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4" name="Table 27"/>
          <p:cNvGraphicFramePr/>
          <p:nvPr/>
        </p:nvGraphicFramePr>
        <p:xfrm>
          <a:off x="3683160" y="2117880"/>
          <a:ext cx="1333080" cy="3463560"/>
        </p:xfrm>
        <a:graphic>
          <a:graphicData uri="http://schemas.openxmlformats.org/drawingml/2006/table">
            <a:tbl>
              <a:tblPr/>
              <a:tblGrid>
                <a:gridCol w="1333080"/>
              </a:tblGrid>
              <a:tr h="1149120">
                <a:tc>
                  <a:tcPr/>
                </a:tc>
              </a:tr>
              <a:tr h="48564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Arial"/>
                        </a:rPr>
                        <a:t>STORAGE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Arial"/>
                        </a:rPr>
                        <a:t>OPTIMIZATION</a:t>
                      </a:r>
                      <a:endParaRPr/>
                    </a:p>
                  </a:txBody>
                  <a:tcPr/>
                </a:tc>
              </a:tr>
              <a:tr h="1829160">
                <a:tc>
                  <a:txBody>
                    <a:bodyPr bIns="40680" lIns="0" rIns="0" tIns="81360" wrap="none"/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Tiered Storage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Data Deduplication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Storage Archiving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5" name="Table 28"/>
          <p:cNvGraphicFramePr/>
          <p:nvPr/>
        </p:nvGraphicFramePr>
        <p:xfrm>
          <a:off x="1981080" y="2498760"/>
          <a:ext cx="1426680" cy="3969360"/>
        </p:xfrm>
        <a:graphic>
          <a:graphicData uri="http://schemas.openxmlformats.org/drawingml/2006/table">
            <a:tbl>
              <a:tblPr/>
              <a:tblGrid>
                <a:gridCol w="1426680"/>
              </a:tblGrid>
              <a:tr h="1071360">
                <a:tc>
                  <a:tcPr/>
                </a:tc>
              </a:tr>
              <a:tr h="68076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Calibri"/>
                        </a:rPr>
                        <a:t>SECURITY/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Calibri"/>
                        </a:rPr>
                        <a:t>STANDARDIZATION</a:t>
                      </a:r>
                      <a:endParaRPr/>
                    </a:p>
                  </a:txBody>
                  <a:tcPr/>
                </a:tc>
              </a:tr>
              <a:tr h="221724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Change Management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Drive Encryption/End-Point Protection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Windows/Linux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Automation/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Scripting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" name="Table 29"/>
          <p:cNvGraphicFramePr/>
          <p:nvPr/>
        </p:nvGraphicFramePr>
        <p:xfrm>
          <a:off x="7002360" y="1152360"/>
          <a:ext cx="1334880" cy="5554800"/>
        </p:xfrm>
        <a:graphic>
          <a:graphicData uri="http://schemas.openxmlformats.org/drawingml/2006/table">
            <a:tbl>
              <a:tblPr/>
              <a:tblGrid>
                <a:gridCol w="1334880"/>
              </a:tblGrid>
              <a:tr h="418680">
                <a:tc>
                  <a:tcPr/>
                </a:tc>
              </a:tr>
              <a:tr h="47592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Arial"/>
                        </a:rPr>
                        <a:t>CLOUD SERVICES</a:t>
                      </a:r>
                      <a:endParaRPr/>
                    </a:p>
                  </a:txBody>
                  <a:tcPr/>
                </a:tc>
              </a:tr>
              <a:tr h="431208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On-Demand IT Infrastructure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Reliable/Secure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Scalable/Flexible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Pay for what you use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Free Staff Time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Application Commoditization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Cost Savings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SMB to Enterprise Solutions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" name="Table 30"/>
          <p:cNvGraphicFramePr/>
          <p:nvPr/>
        </p:nvGraphicFramePr>
        <p:xfrm>
          <a:off x="361800" y="2920320"/>
          <a:ext cx="1333800" cy="3463920"/>
        </p:xfrm>
        <a:graphic>
          <a:graphicData uri="http://schemas.openxmlformats.org/drawingml/2006/table">
            <a:tbl>
              <a:tblPr/>
              <a:tblGrid>
                <a:gridCol w="1333800"/>
              </a:tblGrid>
              <a:tr h="1167480">
                <a:tc>
                  <a:tcPr/>
                </a:tc>
              </a:tr>
              <a:tr h="49572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50">
                          <a:solidFill>
                            <a:srgbClr val="000000"/>
                          </a:solidFill>
                          <a:latin typeface="Calibri"/>
                        </a:rPr>
                        <a:t>DATA MANAGEMENT</a:t>
                      </a:r>
                      <a:endParaRPr/>
                    </a:p>
                  </a:txBody>
                  <a:tcPr/>
                </a:tc>
              </a:tr>
              <a:tr h="1800720">
                <a:tc>
                  <a:txBody>
                    <a:bodyPr bIns="40680" lIns="0" rIns="0" tIns="81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Software Deployment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Licenses tracking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</a:rPr>
                        <a:t>Managed Mobility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2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1127160"/>
            <a:ext cx="1523520" cy="1190160"/>
          </a:xfrm>
          <a:prstGeom prst="rect">
            <a:avLst/>
          </a:prstGeom>
        </p:spPr>
      </p:pic>
      <p:sp>
        <p:nvSpPr>
          <p:cNvPr id="289" name="CustomShape 31"/>
          <p:cNvSpPr/>
          <p:nvPr/>
        </p:nvSpPr>
        <p:spPr>
          <a:xfrm>
            <a:off x="76320" y="974880"/>
            <a:ext cx="8152920" cy="1980720"/>
          </a:xfrm>
          <a:prstGeom prst="straightConnector1">
            <a:avLst/>
          </a:prstGeom>
          <a:ln w="2844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Re-allocate IT expenditures</a:t>
            </a:r>
            <a:endParaRPr/>
          </a:p>
        </p:txBody>
      </p:sp>
      <p:pic>
        <p:nvPicPr>
          <p:cNvPr descr="" id="29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9320" y="3202200"/>
            <a:ext cx="7625880" cy="3447720"/>
          </a:xfrm>
          <a:prstGeom prst="rect">
            <a:avLst/>
          </a:prstGeom>
        </p:spPr>
      </p:pic>
      <p:sp>
        <p:nvSpPr>
          <p:cNvPr id="292" name="CustomShape 2"/>
          <p:cNvSpPr/>
          <p:nvPr/>
        </p:nvSpPr>
        <p:spPr>
          <a:xfrm>
            <a:off x="2413440" y="2614680"/>
            <a:ext cx="2258280" cy="542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ts val="1259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DATACENTER COSTS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2525760" y="3283560"/>
            <a:ext cx="1726920" cy="3805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Deploy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10%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2525760" y="3745080"/>
            <a:ext cx="1726920" cy="354960"/>
          </a:xfrm>
          <a:prstGeom prst="rect">
            <a:avLst/>
          </a:prstGeom>
        </p:spPr>
        <p:txBody>
          <a:bodyPr bIns="0" lIns="0" rIns="0" tIns="4500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Operate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25%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2525760" y="4528440"/>
            <a:ext cx="1726920" cy="3157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Support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10%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>
            <a:off x="2525760" y="4907160"/>
            <a:ext cx="1726920" cy="3157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Facilities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7%</a:t>
            </a:r>
            <a:endParaRPr/>
          </a:p>
        </p:txBody>
      </p:sp>
      <p:sp>
        <p:nvSpPr>
          <p:cNvPr id="297" name="CustomShape 7"/>
          <p:cNvSpPr/>
          <p:nvPr/>
        </p:nvSpPr>
        <p:spPr>
          <a:xfrm>
            <a:off x="2525760" y="5151600"/>
            <a:ext cx="1726920" cy="3139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Network 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11%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>
            <a:off x="2525760" y="5537520"/>
            <a:ext cx="1726920" cy="3157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SW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9%</a:t>
            </a:r>
            <a:endParaRPr/>
          </a:p>
        </p:txBody>
      </p:sp>
      <p:sp>
        <p:nvSpPr>
          <p:cNvPr id="299" name="CustomShape 9"/>
          <p:cNvSpPr/>
          <p:nvPr/>
        </p:nvSpPr>
        <p:spPr>
          <a:xfrm>
            <a:off x="2525760" y="5878800"/>
            <a:ext cx="1726920" cy="772920"/>
          </a:xfrm>
          <a:prstGeom prst="rect">
            <a:avLst/>
          </a:prstGeom>
        </p:spPr>
        <p:txBody>
          <a:bodyPr bIns="0" lIns="0" rIns="0" tIns="4500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HW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23%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>
            <a:off x="863640" y="3745080"/>
            <a:ext cx="1842840" cy="1161720"/>
          </a:xfrm>
          <a:prstGeom prst="rect">
            <a:avLst/>
          </a:prstGeom>
        </p:spPr>
        <p:txBody>
          <a:bodyPr anchor="ctr" bIns="45000" lIns="4572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50%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Labor Expense</a:t>
            </a:r>
            <a:endParaRPr/>
          </a:p>
        </p:txBody>
      </p:sp>
      <p:sp>
        <p:nvSpPr>
          <p:cNvPr id="301" name="CustomShape 11"/>
          <p:cNvSpPr/>
          <p:nvPr/>
        </p:nvSpPr>
        <p:spPr>
          <a:xfrm>
            <a:off x="4205160" y="3184560"/>
            <a:ext cx="4100040" cy="1722240"/>
          </a:xfrm>
          <a:prstGeom prst="rect">
            <a:avLst/>
          </a:prstGeom>
        </p:spPr>
        <p:txBody>
          <a:bodyPr bIns="45000" lIns="457200" rIns="274320" tIns="137160"/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Calibri"/>
              </a:rPr>
              <a:t>Cloud Computing reduces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Calibri"/>
              </a:rPr>
              <a:t>Labor costs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>
            <a:off x="4205160" y="4931640"/>
            <a:ext cx="4100040" cy="1720440"/>
          </a:xfrm>
          <a:prstGeom prst="rect">
            <a:avLst/>
          </a:prstGeom>
        </p:spPr>
        <p:txBody>
          <a:bodyPr bIns="45000" lIns="457200" rIns="274320" tIns="137160"/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Calibri"/>
              </a:rPr>
              <a:t>Cloud Computing reduces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Calibri"/>
              </a:rPr>
              <a:t>Facilities, Network,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Calibri"/>
              </a:rPr>
              <a:t>Hardware, Software maintenance costs</a:t>
            </a:r>
            <a:endParaRPr/>
          </a:p>
        </p:txBody>
      </p:sp>
      <p:sp>
        <p:nvSpPr>
          <p:cNvPr id="303" name="CustomShape 13"/>
          <p:cNvSpPr/>
          <p:nvPr/>
        </p:nvSpPr>
        <p:spPr>
          <a:xfrm>
            <a:off x="2525760" y="3079440"/>
            <a:ext cx="1726920" cy="3805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alibri"/>
              </a:rPr>
              <a:t>Plan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900">
                <a:solidFill>
                  <a:srgbClr val="000000"/>
                </a:solidFill>
                <a:latin typeface="Calibri"/>
              </a:rPr>
              <a:t>5%</a:t>
            </a:r>
            <a:endParaRPr/>
          </a:p>
        </p:txBody>
      </p:sp>
      <p:graphicFrame>
        <p:nvGraphicFramePr>
          <p:cNvPr id="304" name="Table 14"/>
          <p:cNvGraphicFramePr/>
          <p:nvPr/>
        </p:nvGraphicFramePr>
        <p:xfrm>
          <a:off x="326880" y="3914640"/>
          <a:ext cx="750960" cy="1924200"/>
        </p:xfrm>
        <a:graphic>
          <a:graphicData uri="http://schemas.openxmlformats.org/drawingml/2006/table">
            <a:tbl>
              <a:tblPr/>
              <a:tblGrid>
                <a:gridCol w="750960"/>
              </a:tblGrid>
              <a:tr h="323640">
                <a:tc>
                  <a:txBody>
                    <a:bodyPr anchor="ctr" bIns="28440" lIns="57240" rIns="57240" tIns="2844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ffffff"/>
                          </a:solidFill>
                          <a:latin typeface="Calibri"/>
                        </a:rPr>
                        <a:t>20%</a:t>
                      </a:r>
                      <a:endParaRPr/>
                    </a:p>
                  </a:txBody>
                  <a:tcPr/>
                </a:tc>
              </a:tr>
              <a:tr h="1600560">
                <a:tc>
                  <a:txBody>
                    <a:bodyPr anchor="ctr" bIns="28440" lIns="57240" rIns="57240" tIns="2844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ffffff"/>
                          </a:solidFill>
                          <a:latin typeface="Calibri"/>
                        </a:rPr>
                        <a:t>80%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5" name="CustomShape 15"/>
          <p:cNvSpPr/>
          <p:nvPr/>
        </p:nvSpPr>
        <p:spPr>
          <a:xfrm>
            <a:off x="812880" y="4792680"/>
            <a:ext cx="1842840" cy="1161720"/>
          </a:xfrm>
          <a:prstGeom prst="rect">
            <a:avLst/>
          </a:prstGeom>
        </p:spPr>
        <p:txBody>
          <a:bodyPr anchor="ctr" bIns="45000" lIns="4572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50%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Other Expenses</a:t>
            </a:r>
            <a:endParaRPr/>
          </a:p>
        </p:txBody>
      </p:sp>
      <p:sp>
        <p:nvSpPr>
          <p:cNvPr id="306" name="CustomShape 16"/>
          <p:cNvSpPr/>
          <p:nvPr/>
        </p:nvSpPr>
        <p:spPr>
          <a:xfrm>
            <a:off x="457200" y="1600200"/>
            <a:ext cx="761976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Most companies today spend roughly 80% of their IT budget on operations and maintenance. 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Build or Rent?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7619760" cy="205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total cost of ownership to build and maintain datacenter infrastructure includes both hard and soft costs.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An accurate comparison requires knowledge of all variables over the life of the project or hardware.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1914480" y="2914560"/>
            <a:ext cx="9143640" cy="456840"/>
          </a:xfrm>
          <a:prstGeom prst="rect">
            <a:avLst/>
          </a:prstGeom>
        </p:spPr>
      </p:sp>
      <p:pic>
        <p:nvPicPr>
          <p:cNvPr descr="" id="3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352680"/>
            <a:ext cx="6768000" cy="30477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What Soft Costs?</a:t>
            </a:r>
            <a:endParaRPr/>
          </a:p>
        </p:txBody>
      </p:sp>
      <p:graphicFrame>
        <p:nvGraphicFramePr>
          <p:cNvPr id="312" name="Table 2"/>
          <p:cNvGraphicFramePr/>
          <p:nvPr/>
        </p:nvGraphicFramePr>
        <p:xfrm>
          <a:off x="533520" y="1397160"/>
          <a:ext cx="6629040" cy="4146840"/>
        </p:xfrm>
        <a:graphic>
          <a:graphicData uri="http://schemas.openxmlformats.org/drawingml/2006/table">
            <a:tbl>
              <a:tblPr/>
              <a:tblGrid>
                <a:gridCol w="2586240"/>
                <a:gridCol w="1293120"/>
                <a:gridCol w="387360"/>
                <a:gridCol w="1509120"/>
                <a:gridCol w="853200"/>
              </a:tblGrid>
              <a:tr h="3567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Hardware or Service Item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5yr Total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% of Solution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Server Hardware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128,571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Total Hard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Server Network Ports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33,429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Total Soft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53%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Storage Hardware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180,000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Total Grey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unknown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Storage (Back End)  Network Switches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60,000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Backup SAN Storage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100,000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OS Licensing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21,429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VM Licensing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42,857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Load Balancing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70,000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Firewalls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60,000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Miscellaneous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50,000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Internet Access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180,000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Design Consulting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  5,000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Implementation Consulting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40,000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Maintenance/Consulting (5 yrs)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50,000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Staff Labor Design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  5,000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Staff Labor Implementation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10,000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Staff Labor Maintenance (5 yrs)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68,000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Staff Training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25,000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Performance Monitoring / Configuration Mgmt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  25,000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Cost of Over Utilization / Service Deficits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unknown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1916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Cost of Under Utilization / Service Surplus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unknown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33732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5 year capital costs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1,154,286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3732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Space, Power, Cooling (5 years)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   337,200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37320"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Total TCO over 5 years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$      1,491,486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0" rIns="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Enterprise Cloud Solutions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457200" y="175248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Hybrid Cloud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Scalability of the Public Cloud with the control and security of a private cloud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Test / Development / QA Platform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Use cloud infrastructure servers as your test and development platform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Disaster Recovery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Keep images of your servers on cloud infrastructure ready to go in case of a disaster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Cloud File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Backup or Archive your company data to cloud file storage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Use cloud infrastructure for overflow management during peak usage times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Enterprise Cloud Solutions (cont)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57200" y="175248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Overhead Control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Lower overhead costs and make your bids more competitive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Distributed Network Control and Cost Reporting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Create an individual private networks for each of your subsidiaries or contracts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Messaging Alternatives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Replace Microsoft Exchange and SharePoint with Google Apps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Rapid Deployment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Turn up servers immediately to fulfill project timelines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Functional IT Labor Shift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Refocus your IT labor expense on revenue producing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What is Cloud Computing?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Simply put, cloud computing provides a variety of computing resources , from servers and storage to  enterprise applications such as email, security, backup/DR, voice, all delivered over the Internet. The Cloud delivers a hosting environment that is immediate, flexible, scalable, secure, and available – while saving corporations money, time and resources.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4624920"/>
            <a:ext cx="6781320" cy="1775520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How to get started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Evaluating the business case for public, private and hybrid cloud models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Developing an enterprise integration and migration strategy towards cloud provisioning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Review enterprise applications for SaaS candidates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Review enterprise requirements for cloud security, governance and standards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Determine optimal management of your virtualized environment and cloud implementation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Review case studies from early adopters of SaaS, PaaS and IaaS solutions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390200" y="3678840"/>
            <a:ext cx="735120" cy="735120"/>
          </a:xfrm>
          <a:prstGeom prst="rect">
            <a:avLst/>
          </a:prstGeom>
        </p:spPr>
        <p:txBody>
          <a:bodyPr anchor="ctr" bIns="12600" lIns="12600" rIns="12600" tIns="12600"/>
          <a:p>
            <a:pPr algn="ctr">
              <a:lnSpc>
                <a:spcPct val="90000"/>
              </a:lnSpc>
            </a:pPr>
            <a:r>
              <a:rPr lang="en-IN" sz="1000">
                <a:solidFill>
                  <a:srgbClr val="000000"/>
                </a:solidFill>
                <a:latin typeface="Calibri"/>
              </a:rPr>
              <a:t>Consultation and Education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2659320" y="3657600"/>
            <a:ext cx="2758320" cy="2758320"/>
          </a:xfrm>
          <a:prstGeom prst="rect">
            <a:avLst>
              <a:gd fmla="val 5198" name="adj1"/>
              <a:gd fmla="val 335764" name="adj2"/>
              <a:gd fmla="val 21293850" name="adj3"/>
              <a:gd fmla="val 19765706" name="adj4"/>
              <a:gd fmla="val 6064" name="adj5"/>
            </a:avLst>
          </a:prstGeom>
          <a:solidFill>
            <a:srgbClr val="1f497d"/>
          </a:solidFill>
          <a:ln w="25560">
            <a:solidFill>
              <a:srgbClr val="1f497d"/>
            </a:solidFill>
            <a:round/>
          </a:ln>
        </p:spPr>
      </p:sp>
      <p:sp>
        <p:nvSpPr>
          <p:cNvPr id="321" name="CustomShape 3"/>
          <p:cNvSpPr/>
          <p:nvPr/>
        </p:nvSpPr>
        <p:spPr>
          <a:xfrm>
            <a:off x="4834800" y="5047560"/>
            <a:ext cx="735120" cy="735120"/>
          </a:xfrm>
          <a:prstGeom prst="rect">
            <a:avLst/>
          </a:prstGeom>
        </p:spPr>
        <p:txBody>
          <a:bodyPr anchor="ctr" bIns="12600" lIns="12600" rIns="12600" tIns="12600"/>
          <a:p>
            <a:pPr algn="ctr">
              <a:lnSpc>
                <a:spcPct val="90000"/>
              </a:lnSpc>
            </a:pPr>
            <a:r>
              <a:rPr lang="en-IN" sz="1000">
                <a:solidFill>
                  <a:srgbClr val="000000"/>
                </a:solidFill>
                <a:latin typeface="Calibri"/>
              </a:rPr>
              <a:t>Assessment and Design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2659320" y="3657600"/>
            <a:ext cx="2758320" cy="2758320"/>
          </a:xfrm>
          <a:prstGeom prst="rect">
            <a:avLst>
              <a:gd fmla="val 5198" name="adj1"/>
              <a:gd fmla="val 335764" name="adj2"/>
              <a:gd fmla="val 4015329" name="adj3"/>
              <a:gd fmla="val 2252854" name="adj4"/>
              <a:gd fmla="val 6064" name="adj5"/>
            </a:avLst>
          </a:prstGeom>
          <a:solidFill>
            <a:srgbClr val="92d050"/>
          </a:solidFill>
          <a:ln w="25560">
            <a:solidFill>
              <a:srgbClr val="9bbb59"/>
            </a:solidFill>
            <a:round/>
          </a:ln>
        </p:spPr>
      </p:sp>
      <p:sp>
        <p:nvSpPr>
          <p:cNvPr id="323" name="CustomShape 5"/>
          <p:cNvSpPr/>
          <p:nvPr/>
        </p:nvSpPr>
        <p:spPr>
          <a:xfrm>
            <a:off x="3670920" y="5893200"/>
            <a:ext cx="735120" cy="735120"/>
          </a:xfrm>
          <a:prstGeom prst="rect">
            <a:avLst/>
          </a:prstGeom>
        </p:spPr>
        <p:txBody>
          <a:bodyPr anchor="ctr" bIns="12600" lIns="12600" rIns="12600" tIns="12600"/>
          <a:p>
            <a:pPr algn="ctr">
              <a:lnSpc>
                <a:spcPct val="90000"/>
              </a:lnSpc>
            </a:pPr>
            <a:r>
              <a:rPr lang="en-IN" sz="1000">
                <a:solidFill>
                  <a:srgbClr val="000000"/>
                </a:solidFill>
                <a:latin typeface="Calibri"/>
              </a:rPr>
              <a:t>Deployment and Migration</a:t>
            </a:r>
            <a:endParaRPr/>
          </a:p>
        </p:txBody>
      </p:sp>
      <p:sp>
        <p:nvSpPr>
          <p:cNvPr id="324" name="CustomShape 6"/>
          <p:cNvSpPr/>
          <p:nvPr/>
        </p:nvSpPr>
        <p:spPr>
          <a:xfrm>
            <a:off x="2659320" y="3657600"/>
            <a:ext cx="2758320" cy="2758320"/>
          </a:xfrm>
          <a:prstGeom prst="rect">
            <a:avLst>
              <a:gd fmla="val 5198" name="adj1"/>
              <a:gd fmla="val 335764" name="adj2"/>
              <a:gd fmla="val 8211383" name="adj3"/>
              <a:gd fmla="val 6448908" name="adj4"/>
              <a:gd fmla="val 6064" name="adj5"/>
            </a:avLst>
          </a:prstGeom>
          <a:solidFill>
            <a:srgbClr val="8064a2"/>
          </a:solidFill>
          <a:ln w="25560">
            <a:solidFill>
              <a:srgbClr val="8064a2"/>
            </a:solidFill>
            <a:round/>
          </a:ln>
        </p:spPr>
      </p:sp>
      <p:sp>
        <p:nvSpPr>
          <p:cNvPr id="325" name="CustomShape 7"/>
          <p:cNvSpPr/>
          <p:nvPr/>
        </p:nvSpPr>
        <p:spPr>
          <a:xfrm>
            <a:off x="2507040" y="5047560"/>
            <a:ext cx="735120" cy="735120"/>
          </a:xfrm>
          <a:prstGeom prst="rect">
            <a:avLst/>
          </a:prstGeom>
        </p:spPr>
        <p:txBody>
          <a:bodyPr anchor="ctr" bIns="12600" lIns="12600" rIns="12600" tIns="12600"/>
          <a:p>
            <a:pPr algn="ctr">
              <a:lnSpc>
                <a:spcPct val="90000"/>
              </a:lnSpc>
            </a:pPr>
            <a:r>
              <a:rPr lang="en-IN" sz="1000">
                <a:solidFill>
                  <a:srgbClr val="000000"/>
                </a:solidFill>
                <a:latin typeface="Calibri"/>
              </a:rPr>
              <a:t>Monitoring and Tuning</a:t>
            </a:r>
            <a:endParaRPr/>
          </a:p>
        </p:txBody>
      </p:sp>
      <p:sp>
        <p:nvSpPr>
          <p:cNvPr id="326" name="CustomShape 8"/>
          <p:cNvSpPr/>
          <p:nvPr/>
        </p:nvSpPr>
        <p:spPr>
          <a:xfrm>
            <a:off x="2659320" y="3657600"/>
            <a:ext cx="2758320" cy="2758320"/>
          </a:xfrm>
          <a:prstGeom prst="rect">
            <a:avLst>
              <a:gd fmla="val 5198" name="adj1"/>
              <a:gd fmla="val 335764" name="adj2"/>
              <a:gd fmla="val 12298530" name="adj3"/>
              <a:gd fmla="val 10770386" name="adj4"/>
              <a:gd fmla="val 6064" name="adj5"/>
            </a:avLst>
          </a:prstGeom>
          <a:solidFill>
            <a:srgbClr val="f79646"/>
          </a:solidFill>
          <a:ln w="25560">
            <a:solidFill>
              <a:srgbClr val="f79646"/>
            </a:solidFill>
            <a:round/>
          </a:ln>
        </p:spPr>
      </p:sp>
      <p:sp>
        <p:nvSpPr>
          <p:cNvPr id="327" name="CustomShape 9"/>
          <p:cNvSpPr/>
          <p:nvPr/>
        </p:nvSpPr>
        <p:spPr>
          <a:xfrm>
            <a:off x="2951640" y="3678840"/>
            <a:ext cx="735120" cy="735120"/>
          </a:xfrm>
          <a:prstGeom prst="rect">
            <a:avLst/>
          </a:prstGeom>
        </p:spPr>
        <p:txBody>
          <a:bodyPr anchor="ctr" bIns="12600" lIns="12600" rIns="12600" tIns="12600"/>
          <a:p>
            <a:pPr algn="ctr">
              <a:lnSpc>
                <a:spcPct val="90000"/>
              </a:lnSpc>
            </a:pPr>
            <a:r>
              <a:rPr lang="en-IN" sz="1000">
                <a:solidFill>
                  <a:srgbClr val="000000"/>
                </a:solidFill>
                <a:latin typeface="Calibri"/>
              </a:rPr>
              <a:t>Customer Business Driver</a:t>
            </a:r>
            <a:endParaRPr/>
          </a:p>
        </p:txBody>
      </p:sp>
      <p:sp>
        <p:nvSpPr>
          <p:cNvPr id="328" name="CustomShape 10"/>
          <p:cNvSpPr/>
          <p:nvPr/>
        </p:nvSpPr>
        <p:spPr>
          <a:xfrm>
            <a:off x="2659320" y="3657600"/>
            <a:ext cx="2758320" cy="2758320"/>
          </a:xfrm>
          <a:prstGeom prst="rect">
            <a:avLst>
              <a:gd fmla="val 5198" name="adj1"/>
              <a:gd fmla="val 335764" name="adj2"/>
              <a:gd fmla="val 16866315" name="adj3"/>
              <a:gd fmla="val 15197921" name="adj4"/>
              <a:gd fmla="val 6064" name="adj5"/>
            </a:avLst>
          </a:prstGeom>
          <a:solidFill>
            <a:srgbClr val="c0504d"/>
          </a:solidFill>
          <a:ln w="25560">
            <a:solidFill>
              <a:srgbClr val="c00000"/>
            </a:solidFill>
            <a:round/>
          </a:ln>
        </p:spPr>
      </p:sp>
      <p:sp>
        <p:nvSpPr>
          <p:cNvPr id="329" name="TextShape 11"/>
          <p:cNvSpPr txBox="1"/>
          <p:nvPr/>
        </p:nvSpPr>
        <p:spPr>
          <a:xfrm>
            <a:off x="457200" y="274680"/>
            <a:ext cx="80006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Service Deployment Methodology</a:t>
            </a:r>
            <a:endParaRPr/>
          </a:p>
        </p:txBody>
      </p:sp>
      <p:sp>
        <p:nvSpPr>
          <p:cNvPr id="330" name="TextShape 1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It is paramount that IT and business goals are aligned throughout the process when considering a move to cloud computing, such as cost savings, security, control, flexibility, manageability, simplification, ease of use, expandability, reliability, availability…</a:t>
            </a:r>
            <a:endParaRPr/>
          </a:p>
        </p:txBody>
      </p:sp>
      <p:sp>
        <p:nvSpPr>
          <p:cNvPr id="331" name="CustomShape 1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Assessment and Design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Proper alignment with business and technical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Cloud Assessment and Design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Working with business users and IT professionals to define high-level requirements (Business Driver)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Assessing the Pros and Cons for using Cloud solutions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Determining appropriate risks and management strategies for Cloud solutions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Cloud Solution Selection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Determining specific business and technical challenges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Choosing the right Cloud alternatives (type and delivery model)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Identifying the management requirements for the different Cloud alternatives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Defining the solution alternatives and the merits / risks with each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Security Assessment &amp; Planning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Performing Security Assessment (Regulatory Compliance requirements )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Establishing appropriate security controls and processes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Implementing continuous monitoring and response plan for security breaches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Deployment and Migration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Assessment and Design leads to a working solutions document (published best practice solutions guides)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Solutions planning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Investment planning &amp; acquisition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Integration &amp; test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Deployment, documentation, operations &amp; maintenance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Monitoring and Tuning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Effectively Monitoring Your Cloud Ecosystem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 cloud monitoring solution should identify problems before they become critical and adapt as business requirements change.  A nice option may be to deploy a third party monitoring service to ensure customer satisfaction and allow an unbiased perspective on application performance. By implementing a comprehensive monitoring solution IT organization are equipped with the tools to determine real business value for cloud solutions and to provide an important feedback mechanism for tuning their cloud solutions.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Cloud Computing is outpacing the IT industry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Real business value can be realized by customers of all sizes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Cloud solutions are simple to acquire, don’t require long term contracts and are easier to scale up and down as needed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Proper planning and migration services are needed to ensure a successful implementation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Public and Private Clouds can be deployed together to leverage the best of both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Third party monitoring services ensure customer are getting the most out of their cloud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Security Compliance and Monitoring is achievable with careful planning and analysis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Preparing for the Future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Sampling of IT skills likely to be in demand in the future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Functional application development and support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I.e. Oracle, SAP, SQL, linking hardware to software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Leveraging data to make strategic business decisions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I.e. Business Intelligence : Applying sales forecasts to inventory and manufacturing decisions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Mobile apps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Android, iPhone, Windows Mobile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WiFi engineers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USF to include broadband communications (LTE replaces GSM/CDMA)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Optical engineers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Optical offers the highest bandwidth today (PON, CWDM, DWDM)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Virtualization Specialists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Economies of scale require virtualization (server, storage, client…)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IP Engineers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Network Security Specialists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Web developers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Social Media developers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Business Intelligence application development and support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Thank you!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457200" y="3352680"/>
            <a:ext cx="7619760" cy="21333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Any Questions?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86000" y="4648320"/>
            <a:ext cx="685440" cy="68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3" name="CustomShape 2"/>
          <p:cNvSpPr/>
          <p:nvPr/>
        </p:nvSpPr>
        <p:spPr>
          <a:xfrm>
            <a:off x="4572000" y="3200400"/>
            <a:ext cx="685440" cy="2133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4" name="CustomShape 3"/>
          <p:cNvSpPr/>
          <p:nvPr/>
        </p:nvSpPr>
        <p:spPr>
          <a:xfrm>
            <a:off x="3809880" y="3657600"/>
            <a:ext cx="685440" cy="1676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5" name="CustomShape 4"/>
          <p:cNvSpPr/>
          <p:nvPr/>
        </p:nvSpPr>
        <p:spPr>
          <a:xfrm>
            <a:off x="3048120" y="4191120"/>
            <a:ext cx="685440" cy="1142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6" name="TextShape 5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Traditional Infrastructure Model</a:t>
            </a:r>
            <a:endParaRPr/>
          </a:p>
        </p:txBody>
      </p:sp>
      <p:graphicFrame>
        <p:nvGraphicFramePr>
          <p:cNvPr id="137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8" name="CustomShape 6"/>
          <p:cNvSpPr/>
          <p:nvPr/>
        </p:nvSpPr>
        <p:spPr>
          <a:xfrm>
            <a:off x="2286000" y="2313000"/>
            <a:ext cx="4349520" cy="2792160"/>
          </a:xfrm>
          <a:prstGeom prst="straightConnector1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9" name="CustomShape 7"/>
          <p:cNvSpPr/>
          <p:nvPr/>
        </p:nvSpPr>
        <p:spPr>
          <a:xfrm>
            <a:off x="6705720" y="1828800"/>
            <a:ext cx="1487160" cy="146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Forecasted Infrastructure Demand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2000" fill="freeze" id="7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2000"/>
                            </p:stCondLst>
                            <p:childTnLst>
                              <p:par>
                                <p:cTn fill="hold" id="1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2000" fill="freeze" id="14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4000"/>
                            </p:stCondLst>
                            <p:childTnLst>
                              <p:par>
                                <p:cTn fill="hold" id="16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2000" fill="freeze" id="18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6000"/>
                            </p:stCondLst>
                            <p:childTnLst>
                              <p:par>
                                <p:cTn fill="hold" id="20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2000" fill="freeze" id="22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8000"/>
                            </p:stCondLst>
                            <p:childTnLst>
                              <p:par>
                                <p:cTn fill="hold" id="24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2000" fill="freeze" id="26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Acceptable Surplus</a:t>
            </a:r>
            <a:endParaRPr/>
          </a:p>
        </p:txBody>
      </p:sp>
      <p:graphicFrame>
        <p:nvGraphicFramePr>
          <p:cNvPr id="143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4" name="CustomShape 2"/>
          <p:cNvSpPr/>
          <p:nvPr/>
        </p:nvSpPr>
        <p:spPr>
          <a:xfrm>
            <a:off x="2286000" y="2313000"/>
            <a:ext cx="4349520" cy="2792160"/>
          </a:xfrm>
          <a:prstGeom prst="straightConnector1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5" name="CustomShape 3"/>
          <p:cNvSpPr/>
          <p:nvPr/>
        </p:nvSpPr>
        <p:spPr>
          <a:xfrm>
            <a:off x="6705720" y="1828800"/>
            <a:ext cx="1487160" cy="146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Forecasted Infrastructure Demand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2971800" y="2743200"/>
            <a:ext cx="99036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Surplus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3429000" y="3124080"/>
            <a:ext cx="1599840" cy="990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8" name="CustomShape 6"/>
          <p:cNvSpPr/>
          <p:nvPr/>
        </p:nvSpPr>
        <p:spPr>
          <a:xfrm>
            <a:off x="3276720" y="3112920"/>
            <a:ext cx="151920" cy="107748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9" name="CustomShape 7"/>
          <p:cNvSpPr/>
          <p:nvPr/>
        </p:nvSpPr>
        <p:spPr>
          <a:xfrm>
            <a:off x="3429000" y="3112920"/>
            <a:ext cx="533160" cy="5965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0" name="CustomShape 8"/>
          <p:cNvSpPr/>
          <p:nvPr/>
        </p:nvSpPr>
        <p:spPr>
          <a:xfrm>
            <a:off x="3429000" y="3112920"/>
            <a:ext cx="1294920" cy="2394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1" name="CustomShape 9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52" name="CustomShape 10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withEffect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3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36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39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42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4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graphicFrame>
        <p:nvGraphicFramePr>
          <p:cNvPr id="154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5" name="CustomShape 2"/>
          <p:cNvSpPr/>
          <p:nvPr/>
        </p:nvSpPr>
        <p:spPr>
          <a:xfrm>
            <a:off x="2297160" y="2467080"/>
            <a:ext cx="3574800" cy="2595240"/>
          </a:xfrm>
          <a:prstGeom prst="rect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56" name="CustomShape 3"/>
          <p:cNvSpPr/>
          <p:nvPr/>
        </p:nvSpPr>
        <p:spPr>
          <a:xfrm>
            <a:off x="6095880" y="3962520"/>
            <a:ext cx="159984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Actual Infrastructure Demand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46" nodeType="tmRoot" restart="never">
          <p:childTnLst>
            <p:seq>
              <p:cTn dur="indefinite" id="47" nodeType="mainSeq">
                <p:childTnLst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2000" fill="freeze" id="52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2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Unacceptable Surplus </a:t>
            </a:r>
            <a:endParaRPr/>
          </a:p>
        </p:txBody>
      </p:sp>
      <p:pic>
        <p:nvPicPr>
          <p:cNvPr descr="" id="1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7959600" cy="45241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161" name="CustomShape 2"/>
          <p:cNvSpPr/>
          <p:nvPr/>
        </p:nvSpPr>
        <p:spPr>
          <a:xfrm>
            <a:off x="2664720" y="2971800"/>
            <a:ext cx="1036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Surplus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2361600" y="3341520"/>
            <a:ext cx="820440" cy="13824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3" name="CustomShape 4"/>
          <p:cNvSpPr/>
          <p:nvPr/>
        </p:nvSpPr>
        <p:spPr>
          <a:xfrm>
            <a:off x="3182760" y="3341520"/>
            <a:ext cx="360" cy="107748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CustomShape 5"/>
          <p:cNvSpPr/>
          <p:nvPr/>
        </p:nvSpPr>
        <p:spPr>
          <a:xfrm>
            <a:off x="3182760" y="3341520"/>
            <a:ext cx="855360" cy="5202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5" name="CustomShape 6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56" nodeType="tmRoot" restart="never">
          <p:childTnLst>
            <p:seq>
              <p:cTn dur="indefinite" id="57" nodeType="mainSeq">
                <p:childTnLst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62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6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68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7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Unacceptable Deficit</a:t>
            </a:r>
            <a:endParaRPr/>
          </a:p>
        </p:txBody>
      </p:sp>
      <p:pic>
        <p:nvPicPr>
          <p:cNvPr descr="" id="16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7959600" cy="4524120"/>
          </a:xfrm>
          <a:prstGeom prst="rect">
            <a:avLst/>
          </a:prstGeom>
        </p:spPr>
      </p:pic>
      <p:sp>
        <p:nvSpPr>
          <p:cNvPr id="169" name="CustomShape 2"/>
          <p:cNvSpPr/>
          <p:nvPr/>
        </p:nvSpPr>
        <p:spPr>
          <a:xfrm>
            <a:off x="3118680" y="2095560"/>
            <a:ext cx="920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Deficit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2666880" y="2465280"/>
            <a:ext cx="910800" cy="1953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1" name="CustomShape 4"/>
          <p:cNvSpPr/>
          <p:nvPr/>
        </p:nvSpPr>
        <p:spPr>
          <a:xfrm>
            <a:off x="3578400" y="2465280"/>
            <a:ext cx="43920" cy="14205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2" name="CustomShape 5"/>
          <p:cNvSpPr/>
          <p:nvPr/>
        </p:nvSpPr>
        <p:spPr>
          <a:xfrm>
            <a:off x="3578400" y="2465280"/>
            <a:ext cx="1298160" cy="5202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3" name="CustomShape 6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72" nodeType="tmRoot" restart="never">
          <p:childTnLst>
            <p:seq>
              <p:cTn dur="indefinite" id="73" nodeType="mainSeq">
                <p:childTnLst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78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8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84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87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97160" y="4886280"/>
            <a:ext cx="70920" cy="447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6" name="CustomShape 2"/>
          <p:cNvSpPr/>
          <p:nvPr/>
        </p:nvSpPr>
        <p:spPr>
          <a:xfrm>
            <a:off x="2438280" y="4267080"/>
            <a:ext cx="69480" cy="1072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7" name="CustomShape 3"/>
          <p:cNvSpPr/>
          <p:nvPr/>
        </p:nvSpPr>
        <p:spPr>
          <a:xfrm>
            <a:off x="2593800" y="4038480"/>
            <a:ext cx="72720" cy="12920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8" name="CustomShape 4"/>
          <p:cNvSpPr/>
          <p:nvPr/>
        </p:nvSpPr>
        <p:spPr>
          <a:xfrm>
            <a:off x="2733840" y="4114800"/>
            <a:ext cx="70920" cy="1228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9" name="CustomShape 5"/>
          <p:cNvSpPr/>
          <p:nvPr/>
        </p:nvSpPr>
        <p:spPr>
          <a:xfrm>
            <a:off x="2874960" y="4276800"/>
            <a:ext cx="70920" cy="106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0" name="CustomShape 6"/>
          <p:cNvSpPr/>
          <p:nvPr/>
        </p:nvSpPr>
        <p:spPr>
          <a:xfrm>
            <a:off x="3030480" y="4495680"/>
            <a:ext cx="72720" cy="844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1" name="CustomShape 7"/>
          <p:cNvSpPr/>
          <p:nvPr/>
        </p:nvSpPr>
        <p:spPr>
          <a:xfrm>
            <a:off x="3173400" y="4714920"/>
            <a:ext cx="70920" cy="604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2" name="CustomShape 8"/>
          <p:cNvSpPr/>
          <p:nvPr/>
        </p:nvSpPr>
        <p:spPr>
          <a:xfrm>
            <a:off x="3314880" y="4684680"/>
            <a:ext cx="70920" cy="642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3" name="CustomShape 9"/>
          <p:cNvSpPr/>
          <p:nvPr/>
        </p:nvSpPr>
        <p:spPr>
          <a:xfrm>
            <a:off x="3470400" y="3887640"/>
            <a:ext cx="72720" cy="1429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4" name="CustomShape 10"/>
          <p:cNvSpPr/>
          <p:nvPr/>
        </p:nvSpPr>
        <p:spPr>
          <a:xfrm>
            <a:off x="3610080" y="3581280"/>
            <a:ext cx="70920" cy="1747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5" name="CustomShape 11"/>
          <p:cNvSpPr/>
          <p:nvPr/>
        </p:nvSpPr>
        <p:spPr>
          <a:xfrm>
            <a:off x="3751200" y="3763800"/>
            <a:ext cx="70920" cy="1572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6" name="CustomShape 12"/>
          <p:cNvSpPr/>
          <p:nvPr/>
        </p:nvSpPr>
        <p:spPr>
          <a:xfrm>
            <a:off x="3908520" y="4038480"/>
            <a:ext cx="70920" cy="1288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7" name="CustomShape 13"/>
          <p:cNvSpPr/>
          <p:nvPr/>
        </p:nvSpPr>
        <p:spPr>
          <a:xfrm>
            <a:off x="4051440" y="4343400"/>
            <a:ext cx="69480" cy="990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8" name="CustomShape 14"/>
          <p:cNvSpPr/>
          <p:nvPr/>
        </p:nvSpPr>
        <p:spPr>
          <a:xfrm>
            <a:off x="4192560" y="4551480"/>
            <a:ext cx="69480" cy="790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9" name="CustomShape 15"/>
          <p:cNvSpPr/>
          <p:nvPr/>
        </p:nvSpPr>
        <p:spPr>
          <a:xfrm>
            <a:off x="4348080" y="4456080"/>
            <a:ext cx="72720" cy="875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0" name="CustomShape 16"/>
          <p:cNvSpPr/>
          <p:nvPr/>
        </p:nvSpPr>
        <p:spPr>
          <a:xfrm>
            <a:off x="4487760" y="3581280"/>
            <a:ext cx="70920" cy="1746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1" name="CustomShape 17"/>
          <p:cNvSpPr/>
          <p:nvPr/>
        </p:nvSpPr>
        <p:spPr>
          <a:xfrm>
            <a:off x="4629240" y="2590920"/>
            <a:ext cx="69480" cy="2752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2" name="CustomShape 18"/>
          <p:cNvSpPr/>
          <p:nvPr/>
        </p:nvSpPr>
        <p:spPr>
          <a:xfrm>
            <a:off x="4784760" y="2467080"/>
            <a:ext cx="72720" cy="2874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3" name="CustomShape 19"/>
          <p:cNvSpPr/>
          <p:nvPr/>
        </p:nvSpPr>
        <p:spPr>
          <a:xfrm>
            <a:off x="4927680" y="2666880"/>
            <a:ext cx="70920" cy="2653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4" name="CustomShape 20"/>
          <p:cNvSpPr/>
          <p:nvPr/>
        </p:nvSpPr>
        <p:spPr>
          <a:xfrm>
            <a:off x="5068800" y="2895480"/>
            <a:ext cx="69480" cy="2431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5" name="CustomShape 21"/>
          <p:cNvSpPr/>
          <p:nvPr/>
        </p:nvSpPr>
        <p:spPr>
          <a:xfrm>
            <a:off x="5224320" y="3200400"/>
            <a:ext cx="72720" cy="2117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6" name="CustomShape 22"/>
          <p:cNvSpPr/>
          <p:nvPr/>
        </p:nvSpPr>
        <p:spPr>
          <a:xfrm>
            <a:off x="5364000" y="3505320"/>
            <a:ext cx="70920" cy="1825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7" name="CustomShape 23"/>
          <p:cNvSpPr/>
          <p:nvPr/>
        </p:nvSpPr>
        <p:spPr>
          <a:xfrm>
            <a:off x="5505480" y="3765600"/>
            <a:ext cx="70920" cy="157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8" name="CustomShape 24"/>
          <p:cNvSpPr/>
          <p:nvPr/>
        </p:nvSpPr>
        <p:spPr>
          <a:xfrm>
            <a:off x="5661000" y="3962520"/>
            <a:ext cx="72720" cy="1364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9" name="TextShape 25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1f497d"/>
                </a:solidFill>
                <a:latin typeface="Calibri"/>
              </a:rPr>
              <a:t>Utility Infrastructure Model</a:t>
            </a:r>
            <a:endParaRPr/>
          </a:p>
        </p:txBody>
      </p:sp>
      <p:graphicFrame>
        <p:nvGraphicFramePr>
          <p:cNvPr id="200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1" name="CustomShape 26"/>
          <p:cNvSpPr/>
          <p:nvPr/>
        </p:nvSpPr>
        <p:spPr>
          <a:xfrm>
            <a:off x="6095880" y="3962520"/>
            <a:ext cx="159984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Actual Infrastructure Demand</a:t>
            </a:r>
            <a:endParaRPr/>
          </a:p>
        </p:txBody>
      </p:sp>
      <p:sp>
        <p:nvSpPr>
          <p:cNvPr id="202" name="CustomShape 27"/>
          <p:cNvSpPr/>
          <p:nvPr/>
        </p:nvSpPr>
        <p:spPr>
          <a:xfrm>
            <a:off x="2297160" y="2467080"/>
            <a:ext cx="3574800" cy="2595240"/>
          </a:xfrm>
          <a:prstGeom prst="rect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203" name="CustomShape 28"/>
          <p:cNvSpPr/>
          <p:nvPr/>
        </p:nvSpPr>
        <p:spPr>
          <a:xfrm>
            <a:off x="4090320" y="5410080"/>
            <a:ext cx="739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204" name="CustomShape 29"/>
          <p:cNvSpPr/>
          <p:nvPr/>
        </p:nvSpPr>
        <p:spPr>
          <a:xfrm>
            <a:off x="1372320" y="3298680"/>
            <a:ext cx="982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Capital</a:t>
            </a:r>
            <a:endParaRPr/>
          </a:p>
        </p:txBody>
      </p:sp>
    </p:spTree>
  </p:cSld>
  <p:timing>
    <p:tnLst>
      <p:par>
        <p:cTn dur="indefinite" id="88" nodeType="tmRoot" restart="never">
          <p:childTnLst>
            <p:seq>
              <p:cTn dur="indefinite" id="89" nodeType="mainSeq">
                <p:childTnLst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94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97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03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4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06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09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12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18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2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24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27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3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33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36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39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42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4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48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5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54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57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6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1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3000" fill="freeze" id="163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