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8"/>
  </p:notesMasterIdLst>
  <p:handoutMasterIdLst>
    <p:handoutMasterId r:id="rId19"/>
  </p:handoutMasterIdLst>
  <p:sldIdLst>
    <p:sldId id="260" r:id="rId2"/>
    <p:sldId id="259" r:id="rId3"/>
    <p:sldId id="262" r:id="rId4"/>
    <p:sldId id="278" r:id="rId5"/>
    <p:sldId id="264" r:id="rId6"/>
    <p:sldId id="281" r:id="rId7"/>
    <p:sldId id="265" r:id="rId8"/>
    <p:sldId id="266" r:id="rId9"/>
    <p:sldId id="267" r:id="rId10"/>
    <p:sldId id="269" r:id="rId11"/>
    <p:sldId id="270" r:id="rId12"/>
    <p:sldId id="272" r:id="rId13"/>
    <p:sldId id="274" r:id="rId14"/>
    <p:sldId id="276" r:id="rId15"/>
    <p:sldId id="279"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AFE5CA-4DA8-4D23-9876-3A52E160522C}" v="19" dt="2024-06-05T10:40:25.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1E957D-813F-4D03-9EA0-053D7D43FC8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Dept. of CSE (AI &amp; ML)</a:t>
            </a:r>
          </a:p>
        </p:txBody>
      </p:sp>
      <p:sp>
        <p:nvSpPr>
          <p:cNvPr id="3" name="Date Placeholder 2">
            <a:extLst>
              <a:ext uri="{FF2B5EF4-FFF2-40B4-BE49-F238E27FC236}">
                <a16:creationId xmlns:a16="http://schemas.microsoft.com/office/drawing/2014/main" id="{5ACD6C1E-24CA-4162-AE9E-6DB3B1E165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724F83-76EB-4541-86AB-0038D50113E2}" type="datetimeFigureOut">
              <a:rPr lang="en-US" smtClean="0"/>
              <a:t>6/5/2024</a:t>
            </a:fld>
            <a:endParaRPr lang="en-US"/>
          </a:p>
        </p:txBody>
      </p:sp>
      <p:sp>
        <p:nvSpPr>
          <p:cNvPr id="4" name="Footer Placeholder 3">
            <a:extLst>
              <a:ext uri="{FF2B5EF4-FFF2-40B4-BE49-F238E27FC236}">
                <a16:creationId xmlns:a16="http://schemas.microsoft.com/office/drawing/2014/main" id="{C75FEA5C-281E-4F99-A83B-0A52710A71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2023-24</a:t>
            </a:r>
          </a:p>
        </p:txBody>
      </p:sp>
      <p:sp>
        <p:nvSpPr>
          <p:cNvPr id="5" name="Slide Number Placeholder 4">
            <a:extLst>
              <a:ext uri="{FF2B5EF4-FFF2-40B4-BE49-F238E27FC236}">
                <a16:creationId xmlns:a16="http://schemas.microsoft.com/office/drawing/2014/main" id="{033BB526-17D3-42B5-BF09-45CC452489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7001EC-F6CD-4C7D-BC76-D0CD2A8FD455}" type="slidenum">
              <a:rPr lang="en-US" smtClean="0"/>
              <a:t>‹#›</a:t>
            </a:fld>
            <a:endParaRPr lang="en-US"/>
          </a:p>
        </p:txBody>
      </p:sp>
    </p:spTree>
    <p:extLst>
      <p:ext uri="{BB962C8B-B14F-4D97-AF65-F5344CB8AC3E}">
        <p14:creationId xmlns:p14="http://schemas.microsoft.com/office/powerpoint/2010/main" val="425925716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Dept. of CSE (AI &amp; ML)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344AF-4A51-4E8A-9229-B0899F9CDED5}" type="datetimeFigureOut">
              <a:rPr lang="en-US" smtClean="0"/>
              <a:t>6/5/2024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2023-24</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EEABF-205D-437B-8168-5FBE47B106D4}" type="slidenum">
              <a:rPr lang="en-US" smtClean="0"/>
              <a:t>‹#›</a:t>
            </a:fld>
            <a:endParaRPr lang="en-US"/>
          </a:p>
        </p:txBody>
      </p:sp>
    </p:spTree>
    <p:extLst>
      <p:ext uri="{BB962C8B-B14F-4D97-AF65-F5344CB8AC3E}">
        <p14:creationId xmlns:p14="http://schemas.microsoft.com/office/powerpoint/2010/main" val="95603965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A408-7CE0-44AC-9D09-D31F4E169E0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BA75024-5770-4EBD-8C0F-52903E4CE3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3A95553-E6C3-4D7D-B1B5-9E4048F4AC18}"/>
              </a:ext>
            </a:extLst>
          </p:cNvPr>
          <p:cNvSpPr>
            <a:spLocks noGrp="1"/>
          </p:cNvSpPr>
          <p:nvPr>
            <p:ph type="dt" sz="half" idx="10"/>
          </p:nvPr>
        </p:nvSpPr>
        <p:spPr/>
        <p:txBody>
          <a:bodyPr/>
          <a:lstStyle/>
          <a:p>
            <a:fld id="{45FFD7E7-49A6-4031-B193-C346BAB194E7}" type="datetime1">
              <a:rPr lang="en-US" smtClean="0"/>
              <a:t>6/5/2024</a:t>
            </a:fld>
            <a:endParaRPr lang="en-US"/>
          </a:p>
        </p:txBody>
      </p:sp>
      <p:sp>
        <p:nvSpPr>
          <p:cNvPr id="5" name="Footer Placeholder 4">
            <a:extLst>
              <a:ext uri="{FF2B5EF4-FFF2-40B4-BE49-F238E27FC236}">
                <a16:creationId xmlns:a16="http://schemas.microsoft.com/office/drawing/2014/main" id="{C5978C86-4417-4888-9EEB-29AF92618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5898B-E6E5-48CB-9FCF-57BD8D62A08E}"/>
              </a:ext>
            </a:extLst>
          </p:cNvPr>
          <p:cNvSpPr>
            <a:spLocks noGrp="1"/>
          </p:cNvSpPr>
          <p:nvPr>
            <p:ph type="sldNum" sz="quarter" idx="12"/>
          </p:nvPr>
        </p:nvSpPr>
        <p:spPr/>
        <p:txBody>
          <a:bodyPr/>
          <a:lstStyle/>
          <a:p>
            <a:fld id="{CAAE64FE-CC5F-47AF-A094-8EA729E3A28C}" type="slidenum">
              <a:rPr lang="en-US" smtClean="0"/>
              <a:t>‹#›</a:t>
            </a:fld>
            <a:endParaRPr lang="en-US"/>
          </a:p>
        </p:txBody>
      </p:sp>
    </p:spTree>
    <p:extLst>
      <p:ext uri="{BB962C8B-B14F-4D97-AF65-F5344CB8AC3E}">
        <p14:creationId xmlns:p14="http://schemas.microsoft.com/office/powerpoint/2010/main" val="3159179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1A93-F5C5-4EA2-8FE9-FCA002A07E6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207B61B-6647-4447-A925-5D43CAA48D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016EE4-25B5-43D5-A197-8ED199F3CDEC}"/>
              </a:ext>
            </a:extLst>
          </p:cNvPr>
          <p:cNvSpPr>
            <a:spLocks noGrp="1"/>
          </p:cNvSpPr>
          <p:nvPr>
            <p:ph type="dt" sz="half" idx="10"/>
          </p:nvPr>
        </p:nvSpPr>
        <p:spPr/>
        <p:txBody>
          <a:bodyPr/>
          <a:lstStyle/>
          <a:p>
            <a:fld id="{7F2A0669-B39F-4305-B50A-2AED7E57F105}" type="datetime1">
              <a:rPr lang="en-US" smtClean="0"/>
              <a:t>6/5/2024</a:t>
            </a:fld>
            <a:endParaRPr lang="en-US"/>
          </a:p>
        </p:txBody>
      </p:sp>
      <p:sp>
        <p:nvSpPr>
          <p:cNvPr id="5" name="Footer Placeholder 4">
            <a:extLst>
              <a:ext uri="{FF2B5EF4-FFF2-40B4-BE49-F238E27FC236}">
                <a16:creationId xmlns:a16="http://schemas.microsoft.com/office/drawing/2014/main" id="{B8B51AC0-0DD3-4BB9-A389-6F603771D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D39B6-C3D3-4C12-88AB-A470ADFF9779}"/>
              </a:ext>
            </a:extLst>
          </p:cNvPr>
          <p:cNvSpPr>
            <a:spLocks noGrp="1"/>
          </p:cNvSpPr>
          <p:nvPr>
            <p:ph type="sldNum" sz="quarter" idx="12"/>
          </p:nvPr>
        </p:nvSpPr>
        <p:spPr/>
        <p:txBody>
          <a:bodyPr/>
          <a:lstStyle/>
          <a:p>
            <a:fld id="{CAAE64FE-CC5F-47AF-A094-8EA729E3A28C}" type="slidenum">
              <a:rPr lang="en-US" smtClean="0"/>
              <a:t>‹#›</a:t>
            </a:fld>
            <a:endParaRPr lang="en-US"/>
          </a:p>
        </p:txBody>
      </p:sp>
    </p:spTree>
    <p:extLst>
      <p:ext uri="{BB962C8B-B14F-4D97-AF65-F5344CB8AC3E}">
        <p14:creationId xmlns:p14="http://schemas.microsoft.com/office/powerpoint/2010/main" val="218340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298561-726B-456E-A9F6-EC789301563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C4741B-287D-4509-B39B-C10B17B90A9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87DAB5-7804-47FE-BF01-C80115380235}"/>
              </a:ext>
            </a:extLst>
          </p:cNvPr>
          <p:cNvSpPr>
            <a:spLocks noGrp="1"/>
          </p:cNvSpPr>
          <p:nvPr>
            <p:ph type="dt" sz="half" idx="10"/>
          </p:nvPr>
        </p:nvSpPr>
        <p:spPr/>
        <p:txBody>
          <a:bodyPr/>
          <a:lstStyle/>
          <a:p>
            <a:fld id="{73D28B80-B6ED-4906-9552-07DE0A6AB05E}" type="datetime1">
              <a:rPr lang="en-US" smtClean="0"/>
              <a:t>6/5/2024</a:t>
            </a:fld>
            <a:endParaRPr lang="en-US"/>
          </a:p>
        </p:txBody>
      </p:sp>
      <p:sp>
        <p:nvSpPr>
          <p:cNvPr id="5" name="Footer Placeholder 4">
            <a:extLst>
              <a:ext uri="{FF2B5EF4-FFF2-40B4-BE49-F238E27FC236}">
                <a16:creationId xmlns:a16="http://schemas.microsoft.com/office/drawing/2014/main" id="{22112F2C-1774-4752-BD72-AFD889195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9BEA5-D485-4734-8615-AAC13C276185}"/>
              </a:ext>
            </a:extLst>
          </p:cNvPr>
          <p:cNvSpPr>
            <a:spLocks noGrp="1"/>
          </p:cNvSpPr>
          <p:nvPr>
            <p:ph type="sldNum" sz="quarter" idx="12"/>
          </p:nvPr>
        </p:nvSpPr>
        <p:spPr/>
        <p:txBody>
          <a:bodyPr/>
          <a:lstStyle/>
          <a:p>
            <a:fld id="{CAAE64FE-CC5F-47AF-A094-8EA729E3A28C}" type="slidenum">
              <a:rPr lang="en-US" smtClean="0"/>
              <a:t>‹#›</a:t>
            </a:fld>
            <a:endParaRPr lang="en-US"/>
          </a:p>
        </p:txBody>
      </p:sp>
    </p:spTree>
    <p:extLst>
      <p:ext uri="{BB962C8B-B14F-4D97-AF65-F5344CB8AC3E}">
        <p14:creationId xmlns:p14="http://schemas.microsoft.com/office/powerpoint/2010/main" val="122306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94763-724C-4018-9801-D344B5644A4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23B2510-A775-48D9-A7BD-1AE0B7277A0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296DC0-AB42-4D30-9C20-00DEEEAACFC6}"/>
              </a:ext>
            </a:extLst>
          </p:cNvPr>
          <p:cNvSpPr>
            <a:spLocks noGrp="1"/>
          </p:cNvSpPr>
          <p:nvPr>
            <p:ph type="dt" sz="half" idx="10"/>
          </p:nvPr>
        </p:nvSpPr>
        <p:spPr/>
        <p:txBody>
          <a:bodyPr/>
          <a:lstStyle/>
          <a:p>
            <a:fld id="{6FFFBBB1-3474-43E1-B615-F38B7457AB79}" type="datetime1">
              <a:rPr lang="en-US" smtClean="0"/>
              <a:t>6/5/2024</a:t>
            </a:fld>
            <a:endParaRPr lang="en-US"/>
          </a:p>
        </p:txBody>
      </p:sp>
      <p:sp>
        <p:nvSpPr>
          <p:cNvPr id="5" name="Footer Placeholder 4">
            <a:extLst>
              <a:ext uri="{FF2B5EF4-FFF2-40B4-BE49-F238E27FC236}">
                <a16:creationId xmlns:a16="http://schemas.microsoft.com/office/drawing/2014/main" id="{CDAA4105-AEB7-4640-80B3-5E559C745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A187C-C80B-415A-931A-05A16AE2EA93}"/>
              </a:ext>
            </a:extLst>
          </p:cNvPr>
          <p:cNvSpPr>
            <a:spLocks noGrp="1"/>
          </p:cNvSpPr>
          <p:nvPr>
            <p:ph type="sldNum" sz="quarter" idx="12"/>
          </p:nvPr>
        </p:nvSpPr>
        <p:spPr/>
        <p:txBody>
          <a:bodyPr/>
          <a:lstStyle/>
          <a:p>
            <a:fld id="{CAAE64FE-CC5F-47AF-A094-8EA729E3A28C}" type="slidenum">
              <a:rPr lang="en-US" smtClean="0"/>
              <a:t>‹#›</a:t>
            </a:fld>
            <a:endParaRPr lang="en-US"/>
          </a:p>
        </p:txBody>
      </p:sp>
    </p:spTree>
    <p:extLst>
      <p:ext uri="{BB962C8B-B14F-4D97-AF65-F5344CB8AC3E}">
        <p14:creationId xmlns:p14="http://schemas.microsoft.com/office/powerpoint/2010/main" val="127769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3374-A009-4065-BB80-861E8F31778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C89C459-69A5-4CFE-9668-BD12A8A5D0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37A94A8-FA15-4807-881B-13BF4B3371A6}"/>
              </a:ext>
            </a:extLst>
          </p:cNvPr>
          <p:cNvSpPr>
            <a:spLocks noGrp="1"/>
          </p:cNvSpPr>
          <p:nvPr>
            <p:ph type="dt" sz="half" idx="10"/>
          </p:nvPr>
        </p:nvSpPr>
        <p:spPr/>
        <p:txBody>
          <a:bodyPr/>
          <a:lstStyle/>
          <a:p>
            <a:fld id="{28665AAF-B4F1-4074-90A0-A9DFBC633A32}" type="datetime1">
              <a:rPr lang="en-US" smtClean="0"/>
              <a:t>6/5/2024</a:t>
            </a:fld>
            <a:endParaRPr lang="en-US"/>
          </a:p>
        </p:txBody>
      </p:sp>
      <p:sp>
        <p:nvSpPr>
          <p:cNvPr id="5" name="Footer Placeholder 4">
            <a:extLst>
              <a:ext uri="{FF2B5EF4-FFF2-40B4-BE49-F238E27FC236}">
                <a16:creationId xmlns:a16="http://schemas.microsoft.com/office/drawing/2014/main" id="{C100DC55-7BF0-4E12-94A7-925438142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C0EFE-6691-4FA1-9C34-2929E89BFD33}"/>
              </a:ext>
            </a:extLst>
          </p:cNvPr>
          <p:cNvSpPr>
            <a:spLocks noGrp="1"/>
          </p:cNvSpPr>
          <p:nvPr>
            <p:ph type="sldNum" sz="quarter" idx="12"/>
          </p:nvPr>
        </p:nvSpPr>
        <p:spPr/>
        <p:txBody>
          <a:bodyPr/>
          <a:lstStyle/>
          <a:p>
            <a:fld id="{CAAE64FE-CC5F-47AF-A094-8EA729E3A28C}" type="slidenum">
              <a:rPr lang="en-US" smtClean="0"/>
              <a:t>‹#›</a:t>
            </a:fld>
            <a:endParaRPr lang="en-US"/>
          </a:p>
        </p:txBody>
      </p:sp>
    </p:spTree>
    <p:extLst>
      <p:ext uri="{BB962C8B-B14F-4D97-AF65-F5344CB8AC3E}">
        <p14:creationId xmlns:p14="http://schemas.microsoft.com/office/powerpoint/2010/main" val="120393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37901-7058-44C6-834D-8850DFED1F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EADF4A8-46FF-46AF-9E83-DAEFF7E7D4C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B807325-86BB-4385-9448-462F616D2E1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095071-B982-4D90-819B-3FC4E36D5A85}"/>
              </a:ext>
            </a:extLst>
          </p:cNvPr>
          <p:cNvSpPr>
            <a:spLocks noGrp="1"/>
          </p:cNvSpPr>
          <p:nvPr>
            <p:ph type="dt" sz="half" idx="10"/>
          </p:nvPr>
        </p:nvSpPr>
        <p:spPr/>
        <p:txBody>
          <a:bodyPr/>
          <a:lstStyle/>
          <a:p>
            <a:fld id="{76B83B49-1FA1-4693-A45B-EF5E12FD19B8}" type="datetime1">
              <a:rPr lang="en-US" smtClean="0"/>
              <a:t>6/5/2024</a:t>
            </a:fld>
            <a:endParaRPr lang="en-US"/>
          </a:p>
        </p:txBody>
      </p:sp>
      <p:sp>
        <p:nvSpPr>
          <p:cNvPr id="6" name="Footer Placeholder 5">
            <a:extLst>
              <a:ext uri="{FF2B5EF4-FFF2-40B4-BE49-F238E27FC236}">
                <a16:creationId xmlns:a16="http://schemas.microsoft.com/office/drawing/2014/main" id="{8742869C-E83E-435E-915A-DAE5D2A09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CEBC9-39E1-4739-BB20-00EC983C9BF1}"/>
              </a:ext>
            </a:extLst>
          </p:cNvPr>
          <p:cNvSpPr>
            <a:spLocks noGrp="1"/>
          </p:cNvSpPr>
          <p:nvPr>
            <p:ph type="sldNum" sz="quarter" idx="12"/>
          </p:nvPr>
        </p:nvSpPr>
        <p:spPr/>
        <p:txBody>
          <a:bodyPr/>
          <a:lstStyle/>
          <a:p>
            <a:fld id="{CAAE64FE-CC5F-47AF-A094-8EA729E3A28C}" type="slidenum">
              <a:rPr lang="en-US" smtClean="0"/>
              <a:t>‹#›</a:t>
            </a:fld>
            <a:endParaRPr lang="en-US"/>
          </a:p>
        </p:txBody>
      </p:sp>
    </p:spTree>
    <p:extLst>
      <p:ext uri="{BB962C8B-B14F-4D97-AF65-F5344CB8AC3E}">
        <p14:creationId xmlns:p14="http://schemas.microsoft.com/office/powerpoint/2010/main" val="4117080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1663-4A0F-489E-AD12-CA2D716B058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5E139A9-0A25-4667-A3D9-FA22DF40D0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B64CFEF-96A6-4980-8695-5064846DC7B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A4D25F3-70F4-44B8-AC95-5527B75D6C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1FCE789-D852-4092-A96E-D4DC9558930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032A232-1018-44F3-A3A1-AA6D00A85FA0}"/>
              </a:ext>
            </a:extLst>
          </p:cNvPr>
          <p:cNvSpPr>
            <a:spLocks noGrp="1"/>
          </p:cNvSpPr>
          <p:nvPr>
            <p:ph type="dt" sz="half" idx="10"/>
          </p:nvPr>
        </p:nvSpPr>
        <p:spPr/>
        <p:txBody>
          <a:bodyPr/>
          <a:lstStyle/>
          <a:p>
            <a:fld id="{41CEDD13-B554-4616-8E30-6C97B3BE182B}" type="datetime1">
              <a:rPr lang="en-US" smtClean="0"/>
              <a:t>6/5/2024</a:t>
            </a:fld>
            <a:endParaRPr lang="en-US"/>
          </a:p>
        </p:txBody>
      </p:sp>
      <p:sp>
        <p:nvSpPr>
          <p:cNvPr id="8" name="Footer Placeholder 7">
            <a:extLst>
              <a:ext uri="{FF2B5EF4-FFF2-40B4-BE49-F238E27FC236}">
                <a16:creationId xmlns:a16="http://schemas.microsoft.com/office/drawing/2014/main" id="{8CE8BF55-356C-4B67-BF84-F9E7022D84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34D876-52A9-4219-99A9-6458F5000B4E}"/>
              </a:ext>
            </a:extLst>
          </p:cNvPr>
          <p:cNvSpPr>
            <a:spLocks noGrp="1"/>
          </p:cNvSpPr>
          <p:nvPr>
            <p:ph type="sldNum" sz="quarter" idx="12"/>
          </p:nvPr>
        </p:nvSpPr>
        <p:spPr/>
        <p:txBody>
          <a:bodyPr/>
          <a:lstStyle/>
          <a:p>
            <a:fld id="{CAAE64FE-CC5F-47AF-A094-8EA729E3A28C}" type="slidenum">
              <a:rPr lang="en-US" smtClean="0"/>
              <a:t>‹#›</a:t>
            </a:fld>
            <a:endParaRPr lang="en-US"/>
          </a:p>
        </p:txBody>
      </p:sp>
    </p:spTree>
    <p:extLst>
      <p:ext uri="{BB962C8B-B14F-4D97-AF65-F5344CB8AC3E}">
        <p14:creationId xmlns:p14="http://schemas.microsoft.com/office/powerpoint/2010/main" val="125332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39A5-5FAD-47D1-B57E-C906EE4E13F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D58532B-B576-482B-9E51-F9804098E86D}"/>
              </a:ext>
            </a:extLst>
          </p:cNvPr>
          <p:cNvSpPr>
            <a:spLocks noGrp="1"/>
          </p:cNvSpPr>
          <p:nvPr>
            <p:ph type="dt" sz="half" idx="10"/>
          </p:nvPr>
        </p:nvSpPr>
        <p:spPr/>
        <p:txBody>
          <a:bodyPr/>
          <a:lstStyle/>
          <a:p>
            <a:fld id="{D1839960-8485-436D-8725-E9D9254433CB}" type="datetime1">
              <a:rPr lang="en-US" smtClean="0"/>
              <a:t>6/5/2024</a:t>
            </a:fld>
            <a:endParaRPr lang="en-US"/>
          </a:p>
        </p:txBody>
      </p:sp>
      <p:sp>
        <p:nvSpPr>
          <p:cNvPr id="4" name="Footer Placeholder 3">
            <a:extLst>
              <a:ext uri="{FF2B5EF4-FFF2-40B4-BE49-F238E27FC236}">
                <a16:creationId xmlns:a16="http://schemas.microsoft.com/office/drawing/2014/main" id="{116CED1C-20E6-47E6-A554-19AF7CE3C6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EF7C2A-D07B-41AA-B95E-27536E0EE765}"/>
              </a:ext>
            </a:extLst>
          </p:cNvPr>
          <p:cNvSpPr>
            <a:spLocks noGrp="1"/>
          </p:cNvSpPr>
          <p:nvPr>
            <p:ph type="sldNum" sz="quarter" idx="12"/>
          </p:nvPr>
        </p:nvSpPr>
        <p:spPr/>
        <p:txBody>
          <a:bodyPr/>
          <a:lstStyle/>
          <a:p>
            <a:fld id="{CAAE64FE-CC5F-47AF-A094-8EA729E3A28C}" type="slidenum">
              <a:rPr lang="en-US" smtClean="0"/>
              <a:t>‹#›</a:t>
            </a:fld>
            <a:endParaRPr lang="en-US"/>
          </a:p>
        </p:txBody>
      </p:sp>
    </p:spTree>
    <p:extLst>
      <p:ext uri="{BB962C8B-B14F-4D97-AF65-F5344CB8AC3E}">
        <p14:creationId xmlns:p14="http://schemas.microsoft.com/office/powerpoint/2010/main" val="113305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AEF4AB-0BA6-4C4A-8D4A-69731227EFDE}"/>
              </a:ext>
            </a:extLst>
          </p:cNvPr>
          <p:cNvSpPr>
            <a:spLocks noGrp="1"/>
          </p:cNvSpPr>
          <p:nvPr>
            <p:ph type="dt" sz="half" idx="10"/>
          </p:nvPr>
        </p:nvSpPr>
        <p:spPr/>
        <p:txBody>
          <a:bodyPr/>
          <a:lstStyle/>
          <a:p>
            <a:fld id="{C978D2DF-97CC-4D00-B2D7-697801C7CC5A}" type="datetime1">
              <a:rPr lang="en-US" smtClean="0"/>
              <a:t>6/5/2024</a:t>
            </a:fld>
            <a:endParaRPr lang="en-US"/>
          </a:p>
        </p:txBody>
      </p:sp>
      <p:sp>
        <p:nvSpPr>
          <p:cNvPr id="3" name="Footer Placeholder 2">
            <a:extLst>
              <a:ext uri="{FF2B5EF4-FFF2-40B4-BE49-F238E27FC236}">
                <a16:creationId xmlns:a16="http://schemas.microsoft.com/office/drawing/2014/main" id="{CDBA2F6C-7F7F-42C5-A78F-6A09DD52C1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8F0256-6C6C-451E-8573-0C1C0A902C35}"/>
              </a:ext>
            </a:extLst>
          </p:cNvPr>
          <p:cNvSpPr>
            <a:spLocks noGrp="1"/>
          </p:cNvSpPr>
          <p:nvPr>
            <p:ph type="sldNum" sz="quarter" idx="12"/>
          </p:nvPr>
        </p:nvSpPr>
        <p:spPr/>
        <p:txBody>
          <a:bodyPr/>
          <a:lstStyle/>
          <a:p>
            <a:fld id="{CAAE64FE-CC5F-47AF-A094-8EA729E3A28C}" type="slidenum">
              <a:rPr lang="en-US" smtClean="0"/>
              <a:t>‹#›</a:t>
            </a:fld>
            <a:endParaRPr lang="en-US"/>
          </a:p>
        </p:txBody>
      </p:sp>
    </p:spTree>
    <p:extLst>
      <p:ext uri="{BB962C8B-B14F-4D97-AF65-F5344CB8AC3E}">
        <p14:creationId xmlns:p14="http://schemas.microsoft.com/office/powerpoint/2010/main" val="3068760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36B7-49E2-4D10-8FB2-B00C0E6A16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7D4DFF6-3B8F-4A59-9C4F-FF631521D7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DA9A4B9-3407-48D2-B2FB-DA6D974B9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CD14A3-0780-4199-8B6C-5DA851593876}"/>
              </a:ext>
            </a:extLst>
          </p:cNvPr>
          <p:cNvSpPr>
            <a:spLocks noGrp="1"/>
          </p:cNvSpPr>
          <p:nvPr>
            <p:ph type="dt" sz="half" idx="10"/>
          </p:nvPr>
        </p:nvSpPr>
        <p:spPr/>
        <p:txBody>
          <a:bodyPr/>
          <a:lstStyle/>
          <a:p>
            <a:fld id="{EE8F81A0-7839-4A6B-8477-03F3533A309D}" type="datetime1">
              <a:rPr lang="en-US" smtClean="0"/>
              <a:t>6/5/2024</a:t>
            </a:fld>
            <a:endParaRPr lang="en-US"/>
          </a:p>
        </p:txBody>
      </p:sp>
      <p:sp>
        <p:nvSpPr>
          <p:cNvPr id="6" name="Footer Placeholder 5">
            <a:extLst>
              <a:ext uri="{FF2B5EF4-FFF2-40B4-BE49-F238E27FC236}">
                <a16:creationId xmlns:a16="http://schemas.microsoft.com/office/drawing/2014/main" id="{0FA3AD42-8F08-4895-BABF-1B5BABAE8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8F0A0-385E-4D25-8E1B-BB1309CC6B0A}"/>
              </a:ext>
            </a:extLst>
          </p:cNvPr>
          <p:cNvSpPr>
            <a:spLocks noGrp="1"/>
          </p:cNvSpPr>
          <p:nvPr>
            <p:ph type="sldNum" sz="quarter" idx="12"/>
          </p:nvPr>
        </p:nvSpPr>
        <p:spPr/>
        <p:txBody>
          <a:bodyPr/>
          <a:lstStyle/>
          <a:p>
            <a:fld id="{CAAE64FE-CC5F-47AF-A094-8EA729E3A28C}" type="slidenum">
              <a:rPr lang="en-US" smtClean="0"/>
              <a:t>‹#›</a:t>
            </a:fld>
            <a:endParaRPr lang="en-US"/>
          </a:p>
        </p:txBody>
      </p:sp>
    </p:spTree>
    <p:extLst>
      <p:ext uri="{BB962C8B-B14F-4D97-AF65-F5344CB8AC3E}">
        <p14:creationId xmlns:p14="http://schemas.microsoft.com/office/powerpoint/2010/main" val="3592933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61EE-4C6C-4ABB-ACAC-A225B02F9C9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A9A357-5CE8-4122-9591-9EA43463C0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59C986-8499-4B0C-BCB0-1FE0EC1F4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1279D8B-E8B7-47CF-9AAC-E77A68D46CE6}"/>
              </a:ext>
            </a:extLst>
          </p:cNvPr>
          <p:cNvSpPr>
            <a:spLocks noGrp="1"/>
          </p:cNvSpPr>
          <p:nvPr>
            <p:ph type="dt" sz="half" idx="10"/>
          </p:nvPr>
        </p:nvSpPr>
        <p:spPr/>
        <p:txBody>
          <a:bodyPr/>
          <a:lstStyle/>
          <a:p>
            <a:fld id="{C5AE3322-7706-4D9B-A6D5-00C9A4438C1A}" type="datetime1">
              <a:rPr lang="en-US" smtClean="0"/>
              <a:t>6/5/2024</a:t>
            </a:fld>
            <a:endParaRPr lang="en-US"/>
          </a:p>
        </p:txBody>
      </p:sp>
      <p:sp>
        <p:nvSpPr>
          <p:cNvPr id="6" name="Footer Placeholder 5">
            <a:extLst>
              <a:ext uri="{FF2B5EF4-FFF2-40B4-BE49-F238E27FC236}">
                <a16:creationId xmlns:a16="http://schemas.microsoft.com/office/drawing/2014/main" id="{12E16535-7EEE-425F-AFBD-67258AD625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C06DE-4E28-46DF-8CB3-ED4005A42A77}"/>
              </a:ext>
            </a:extLst>
          </p:cNvPr>
          <p:cNvSpPr>
            <a:spLocks noGrp="1"/>
          </p:cNvSpPr>
          <p:nvPr>
            <p:ph type="sldNum" sz="quarter" idx="12"/>
          </p:nvPr>
        </p:nvSpPr>
        <p:spPr/>
        <p:txBody>
          <a:bodyPr/>
          <a:lstStyle/>
          <a:p>
            <a:fld id="{CAAE64FE-CC5F-47AF-A094-8EA729E3A28C}" type="slidenum">
              <a:rPr lang="en-US" smtClean="0"/>
              <a:t>‹#›</a:t>
            </a:fld>
            <a:endParaRPr lang="en-US"/>
          </a:p>
        </p:txBody>
      </p:sp>
    </p:spTree>
    <p:extLst>
      <p:ext uri="{BB962C8B-B14F-4D97-AF65-F5344CB8AC3E}">
        <p14:creationId xmlns:p14="http://schemas.microsoft.com/office/powerpoint/2010/main" val="395212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95D8A-0284-477A-9F8B-10A2381241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6829578-DB16-486D-B6F1-FE9F4069F2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98630F-41DE-46B1-BC1F-2AAF75FCBC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F3F85-61B9-441A-A352-B179D0474DEE}" type="datetime1">
              <a:rPr lang="en-US" smtClean="0"/>
              <a:t>6/5/2024</a:t>
            </a:fld>
            <a:endParaRPr lang="en-US"/>
          </a:p>
        </p:txBody>
      </p:sp>
      <p:sp>
        <p:nvSpPr>
          <p:cNvPr id="5" name="Footer Placeholder 4">
            <a:extLst>
              <a:ext uri="{FF2B5EF4-FFF2-40B4-BE49-F238E27FC236}">
                <a16:creationId xmlns:a16="http://schemas.microsoft.com/office/drawing/2014/main" id="{4BBCD099-33F8-4921-B613-89CB0B4C38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B12BF9-C44E-4DDF-84BE-AF876B9549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E64FE-CC5F-47AF-A094-8EA729E3A28C}" type="slidenum">
              <a:rPr lang="en-US" smtClean="0"/>
              <a:t>‹#›</a:t>
            </a:fld>
            <a:endParaRPr lang="en-US"/>
          </a:p>
        </p:txBody>
      </p:sp>
    </p:spTree>
    <p:extLst>
      <p:ext uri="{BB962C8B-B14F-4D97-AF65-F5344CB8AC3E}">
        <p14:creationId xmlns:p14="http://schemas.microsoft.com/office/powerpoint/2010/main" val="2550766337"/>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6528BC-0422-47BD-A760-295CE000F9C5}"/>
              </a:ext>
            </a:extLst>
          </p:cNvPr>
          <p:cNvSpPr>
            <a:spLocks noGrp="1"/>
          </p:cNvSpPr>
          <p:nvPr>
            <p:ph type="ctrTitle"/>
          </p:nvPr>
        </p:nvSpPr>
        <p:spPr>
          <a:xfrm>
            <a:off x="2051129" y="422185"/>
            <a:ext cx="9144000" cy="725421"/>
          </a:xfrm>
        </p:spPr>
        <p:txBody>
          <a:bodyPr>
            <a:noAutofit/>
          </a:bodyPr>
          <a:lstStyle/>
          <a:p>
            <a:r>
              <a:rPr lang="en-US" alt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 Project Examination – 20CIP87</a:t>
            </a:r>
            <a:endParaRPr 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AA78754-9CE6-439B-85F2-A6E462E44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4" y="311146"/>
            <a:ext cx="1889765" cy="947500"/>
          </a:xfrm>
          <a:prstGeom prst="rect">
            <a:avLst/>
          </a:prstGeom>
        </p:spPr>
      </p:pic>
      <p:sp>
        <p:nvSpPr>
          <p:cNvPr id="8" name="Text Box 5">
            <a:extLst>
              <a:ext uri="{FF2B5EF4-FFF2-40B4-BE49-F238E27FC236}">
                <a16:creationId xmlns:a16="http://schemas.microsoft.com/office/drawing/2014/main" id="{8D2A0B54-92C4-49C7-928E-6E26CAC7DB2F}"/>
              </a:ext>
            </a:extLst>
          </p:cNvPr>
          <p:cNvSpPr txBox="1">
            <a:spLocks noGrp="1" noChangeArrowheads="1"/>
          </p:cNvSpPr>
          <p:nvPr>
            <p:ph type="subTitle" idx="1"/>
          </p:nvPr>
        </p:nvSpPr>
        <p:spPr bwMode="auto">
          <a:xfrm>
            <a:off x="1524000" y="5678924"/>
            <a:ext cx="9144000"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ja-JP" sz="2800" i="1" dirty="0">
                <a:solidFill>
                  <a:srgbClr val="C00000"/>
                </a:solidFill>
                <a:ea typeface="ＭＳ Ｐゴシック" panose="020B0600070205080204" pitchFamily="34" charset="-128"/>
              </a:rPr>
              <a:t>Department of CSE (AI &amp; ML)  </a:t>
            </a:r>
          </a:p>
          <a:p>
            <a:pPr algn="ctr" eaLnBrk="1" hangingPunct="1">
              <a:spcBef>
                <a:spcPct val="0"/>
              </a:spcBef>
              <a:buFontTx/>
              <a:buNone/>
            </a:pPr>
            <a:r>
              <a:rPr lang="en-US" altLang="ja-JP" sz="2800" i="1" dirty="0">
                <a:solidFill>
                  <a:srgbClr val="C00000"/>
                </a:solidFill>
                <a:ea typeface="ＭＳ Ｐゴシック" panose="020B0600070205080204" pitchFamily="34" charset="-128"/>
              </a:rPr>
              <a:t>Nagarjuna College of Engineering and Technology, Bengaluru</a:t>
            </a:r>
          </a:p>
        </p:txBody>
      </p:sp>
      <p:pic>
        <p:nvPicPr>
          <p:cNvPr id="9" name="Picture 8">
            <a:extLst>
              <a:ext uri="{FF2B5EF4-FFF2-40B4-BE49-F238E27FC236}">
                <a16:creationId xmlns:a16="http://schemas.microsoft.com/office/drawing/2014/main" id="{D27C7846-D6AF-415B-93B4-EB22AE31E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1939" y="1422101"/>
            <a:ext cx="6020696" cy="4013798"/>
          </a:xfrm>
          <a:prstGeom prst="rect">
            <a:avLst/>
          </a:prstGeom>
        </p:spPr>
      </p:pic>
    </p:spTree>
    <p:extLst>
      <p:ext uri="{BB962C8B-B14F-4D97-AF65-F5344CB8AC3E}">
        <p14:creationId xmlns:p14="http://schemas.microsoft.com/office/powerpoint/2010/main" val="242545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AE8C-F3CA-47AE-832D-B5CA2F6620A4}"/>
              </a:ext>
            </a:extLst>
          </p:cNvPr>
          <p:cNvSpPr>
            <a:spLocks noGrp="1"/>
          </p:cNvSpPr>
          <p:nvPr>
            <p:ph type="title"/>
          </p:nvPr>
        </p:nvSpPr>
        <p:spPr/>
        <p:txBody>
          <a:bodyPr/>
          <a:lstStyle/>
          <a:p>
            <a:pPr algn="ctr"/>
            <a:r>
              <a:rPr lang="en-US" alt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Software Requirements</a:t>
            </a:r>
            <a:endParaRPr lang="en-US"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ABAFC6B8-0B54-4722-B182-2825FEFDBCD7}"/>
              </a:ext>
            </a:extLst>
          </p:cNvPr>
          <p:cNvSpPr>
            <a:spLocks noGrp="1"/>
          </p:cNvSpPr>
          <p:nvPr>
            <p:ph idx="1"/>
          </p:nvPr>
        </p:nvSpPr>
        <p:spPr>
          <a:xfrm>
            <a:off x="769172" y="1801906"/>
            <a:ext cx="11080376" cy="5056094"/>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Python IDE</a:t>
            </a:r>
          </a:p>
          <a:p>
            <a:pPr marL="0" indent="0">
              <a:buNone/>
            </a:pPr>
            <a:r>
              <a:rPr lang="en-US" dirty="0">
                <a:latin typeface="Times New Roman" panose="02020603050405020304" pitchFamily="18" charset="0"/>
                <a:cs typeface="Times New Roman" panose="02020603050405020304" pitchFamily="18" charset="0"/>
              </a:rPr>
              <a:t>Arduino IDE Software</a:t>
            </a:r>
          </a:p>
          <a:p>
            <a:pPr marL="0" indent="0">
              <a:buNone/>
            </a:pPr>
            <a:r>
              <a:rPr lang="en-US" dirty="0">
                <a:latin typeface="Times New Roman" panose="02020603050405020304" pitchFamily="18" charset="0"/>
                <a:cs typeface="Times New Roman" panose="02020603050405020304" pitchFamily="18" charset="0"/>
              </a:rPr>
              <a:t>Mobile Application </a:t>
            </a:r>
          </a:p>
          <a:p>
            <a:pPr marL="571500" indent="-571500">
              <a:buAutoNum type="romanLcParenR"/>
            </a:pPr>
            <a:r>
              <a:rPr lang="en-US" dirty="0" err="1">
                <a:latin typeface="Times New Roman" panose="02020603050405020304" pitchFamily="18" charset="0"/>
                <a:cs typeface="Times New Roman" panose="02020603050405020304" pitchFamily="18" charset="0"/>
              </a:rPr>
              <a:t>Thingview</a:t>
            </a:r>
            <a:endParaRPr lang="en-US" dirty="0">
              <a:latin typeface="Times New Roman" panose="02020603050405020304" pitchFamily="18" charset="0"/>
              <a:cs typeface="Times New Roman" panose="02020603050405020304" pitchFamily="18" charset="0"/>
            </a:endParaRPr>
          </a:p>
          <a:p>
            <a:pPr marL="571500" indent="-571500">
              <a:buAutoNum type="romanLcParenR"/>
            </a:pPr>
            <a:r>
              <a:rPr lang="en-US" dirty="0">
                <a:latin typeface="Times New Roman" panose="02020603050405020304" pitchFamily="18" charset="0"/>
                <a:cs typeface="Times New Roman" panose="02020603050405020304" pitchFamily="18" charset="0"/>
              </a:rPr>
              <a:t>Blynk </a:t>
            </a:r>
            <a:r>
              <a:rPr lang="en-US" dirty="0" err="1">
                <a:latin typeface="Times New Roman" panose="02020603050405020304" pitchFamily="18" charset="0"/>
                <a:cs typeface="Times New Roman" panose="02020603050405020304" pitchFamily="18" charset="0"/>
              </a:rPr>
              <a:t>Iot</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AA78754-9CE6-439B-85F2-A6E462E44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4" y="421243"/>
            <a:ext cx="1889765" cy="947500"/>
          </a:xfrm>
          <a:prstGeom prst="rect">
            <a:avLst/>
          </a:prstGeom>
        </p:spPr>
      </p:pic>
    </p:spTree>
    <p:extLst>
      <p:ext uri="{BB962C8B-B14F-4D97-AF65-F5344CB8AC3E}">
        <p14:creationId xmlns:p14="http://schemas.microsoft.com/office/powerpoint/2010/main" val="1801963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AE8C-F3CA-47AE-832D-B5CA2F6620A4}"/>
              </a:ext>
            </a:extLst>
          </p:cNvPr>
          <p:cNvSpPr>
            <a:spLocks noGrp="1"/>
          </p:cNvSpPr>
          <p:nvPr>
            <p:ph type="title"/>
          </p:nvPr>
        </p:nvSpPr>
        <p:spPr/>
        <p:txBody>
          <a:bodyPr/>
          <a:lstStyle/>
          <a:p>
            <a:pPr algn="ctr"/>
            <a:r>
              <a:rPr lang="en-US" alt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Hardware Requirements</a:t>
            </a:r>
            <a:endParaRPr lang="en-US"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ABAFC6B8-0B54-4722-B182-2825FEFDBCD7}"/>
              </a:ext>
            </a:extLst>
          </p:cNvPr>
          <p:cNvSpPr>
            <a:spLocks noGrp="1"/>
          </p:cNvSpPr>
          <p:nvPr>
            <p:ph idx="1"/>
          </p:nvPr>
        </p:nvSpPr>
        <p:spPr>
          <a:xfrm>
            <a:off x="677732" y="1690688"/>
            <a:ext cx="11080376" cy="5056094"/>
          </a:xfrm>
        </p:spPr>
        <p:txBody>
          <a:bodyPr/>
          <a:lstStyle/>
          <a:p>
            <a:pPr marL="0" indent="0">
              <a:buNone/>
            </a:pPr>
            <a:r>
              <a:rPr lang="en-US" dirty="0">
                <a:latin typeface="Times New Roman" panose="02020603050405020304" pitchFamily="18" charset="0"/>
                <a:cs typeface="Times New Roman" panose="02020603050405020304" pitchFamily="18" charset="0"/>
              </a:rPr>
              <a:t>GPS Tracker</a:t>
            </a:r>
          </a:p>
          <a:p>
            <a:pPr marL="0" indent="0">
              <a:buNone/>
            </a:pPr>
            <a:r>
              <a:rPr lang="en-US" dirty="0">
                <a:latin typeface="Times New Roman" panose="02020603050405020304" pitchFamily="18" charset="0"/>
                <a:cs typeface="Times New Roman" panose="02020603050405020304" pitchFamily="18" charset="0"/>
              </a:rPr>
              <a:t>Temperature sensor</a:t>
            </a:r>
          </a:p>
          <a:p>
            <a:pPr marL="0" indent="0">
              <a:buNone/>
            </a:pPr>
            <a:r>
              <a:rPr lang="en-US" dirty="0">
                <a:latin typeface="Times New Roman" panose="02020603050405020304" pitchFamily="18" charset="0"/>
                <a:cs typeface="Times New Roman" panose="02020603050405020304" pitchFamily="18" charset="0"/>
              </a:rPr>
              <a:t>Oxygen sensor</a:t>
            </a:r>
          </a:p>
          <a:p>
            <a:pPr marL="0" indent="0">
              <a:buNone/>
            </a:pPr>
            <a:r>
              <a:rPr lang="en-US" dirty="0">
                <a:latin typeface="Times New Roman" panose="02020603050405020304" pitchFamily="18" charset="0"/>
                <a:cs typeface="Times New Roman" panose="02020603050405020304" pitchFamily="18" charset="0"/>
              </a:rPr>
              <a:t>Pulse sensor</a:t>
            </a:r>
          </a:p>
          <a:p>
            <a:pPr marL="0" indent="0">
              <a:buNone/>
            </a:pPr>
            <a:r>
              <a:rPr lang="en-US" dirty="0">
                <a:latin typeface="Times New Roman" panose="02020603050405020304" pitchFamily="18" charset="0"/>
                <a:cs typeface="Times New Roman" panose="02020603050405020304" pitchFamily="18" charset="0"/>
              </a:rPr>
              <a:t>LED Screen</a:t>
            </a:r>
          </a:p>
        </p:txBody>
      </p:sp>
      <p:pic>
        <p:nvPicPr>
          <p:cNvPr id="6" name="Picture 5">
            <a:extLst>
              <a:ext uri="{FF2B5EF4-FFF2-40B4-BE49-F238E27FC236}">
                <a16:creationId xmlns:a16="http://schemas.microsoft.com/office/drawing/2014/main" id="{2AA78754-9CE6-439B-85F2-A6E462E44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4" y="421243"/>
            <a:ext cx="1889765" cy="947500"/>
          </a:xfrm>
          <a:prstGeom prst="rect">
            <a:avLst/>
          </a:prstGeom>
        </p:spPr>
      </p:pic>
    </p:spTree>
    <p:extLst>
      <p:ext uri="{BB962C8B-B14F-4D97-AF65-F5344CB8AC3E}">
        <p14:creationId xmlns:p14="http://schemas.microsoft.com/office/powerpoint/2010/main" val="176486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AE8C-F3CA-47AE-832D-B5CA2F6620A4}"/>
              </a:ext>
            </a:extLst>
          </p:cNvPr>
          <p:cNvSpPr>
            <a:spLocks noGrp="1"/>
          </p:cNvSpPr>
          <p:nvPr>
            <p:ph type="title"/>
          </p:nvPr>
        </p:nvSpPr>
        <p:spPr/>
        <p:txBody>
          <a:bodyPr/>
          <a:lstStyle/>
          <a:p>
            <a:pPr algn="ctr"/>
            <a:r>
              <a:rPr lang="en-US" alt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Experimental Results</a:t>
            </a:r>
            <a:endParaRPr lang="en-US"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045066F-D22B-07E3-8D3F-016587E8C6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945" y="1706193"/>
            <a:ext cx="2523349" cy="4013386"/>
          </a:xfrm>
        </p:spPr>
      </p:pic>
      <p:pic>
        <p:nvPicPr>
          <p:cNvPr id="6" name="Picture 5">
            <a:extLst>
              <a:ext uri="{FF2B5EF4-FFF2-40B4-BE49-F238E27FC236}">
                <a16:creationId xmlns:a16="http://schemas.microsoft.com/office/drawing/2014/main" id="{2AA78754-9CE6-439B-85F2-A6E462E44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64" y="421243"/>
            <a:ext cx="1889765" cy="947500"/>
          </a:xfrm>
          <a:prstGeom prst="rect">
            <a:avLst/>
          </a:prstGeom>
        </p:spPr>
      </p:pic>
      <p:pic>
        <p:nvPicPr>
          <p:cNvPr id="2" name="Picture 1">
            <a:extLst>
              <a:ext uri="{FF2B5EF4-FFF2-40B4-BE49-F238E27FC236}">
                <a16:creationId xmlns:a16="http://schemas.microsoft.com/office/drawing/2014/main" id="{4C92F466-F7BF-E051-3805-F653802E935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84617" y="1706193"/>
            <a:ext cx="2523349" cy="2923996"/>
          </a:xfrm>
          <a:prstGeom prst="rect">
            <a:avLst/>
          </a:prstGeom>
          <a:noFill/>
          <a:ln>
            <a:noFill/>
          </a:ln>
        </p:spPr>
      </p:pic>
      <p:pic>
        <p:nvPicPr>
          <p:cNvPr id="7" name="Picture 6">
            <a:extLst>
              <a:ext uri="{FF2B5EF4-FFF2-40B4-BE49-F238E27FC236}">
                <a16:creationId xmlns:a16="http://schemas.microsoft.com/office/drawing/2014/main" id="{C52043EE-E1B6-EF85-2DFF-0B1A4281752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8185" y="1690688"/>
            <a:ext cx="2935808" cy="4013386"/>
          </a:xfrm>
          <a:prstGeom prst="rect">
            <a:avLst/>
          </a:prstGeom>
          <a:noFill/>
          <a:ln>
            <a:noFill/>
          </a:ln>
        </p:spPr>
      </p:pic>
      <p:pic>
        <p:nvPicPr>
          <p:cNvPr id="9" name="Picture 8">
            <a:extLst>
              <a:ext uri="{FF2B5EF4-FFF2-40B4-BE49-F238E27FC236}">
                <a16:creationId xmlns:a16="http://schemas.microsoft.com/office/drawing/2014/main" id="{AB8A4C3A-B60F-8D6D-802C-18837B3787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1789" y="1718783"/>
            <a:ext cx="1923357" cy="2923996"/>
          </a:xfrm>
          <a:prstGeom prst="rect">
            <a:avLst/>
          </a:prstGeom>
        </p:spPr>
      </p:pic>
    </p:spTree>
    <p:extLst>
      <p:ext uri="{BB962C8B-B14F-4D97-AF65-F5344CB8AC3E}">
        <p14:creationId xmlns:p14="http://schemas.microsoft.com/office/powerpoint/2010/main" val="1631598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AE8C-F3CA-47AE-832D-B5CA2F6620A4}"/>
              </a:ext>
            </a:extLst>
          </p:cNvPr>
          <p:cNvSpPr>
            <a:spLocks noGrp="1"/>
          </p:cNvSpPr>
          <p:nvPr>
            <p:ph type="title"/>
          </p:nvPr>
        </p:nvSpPr>
        <p:spPr/>
        <p:txBody>
          <a:bodyPr/>
          <a:lstStyle/>
          <a:p>
            <a:pPr algn="ctr"/>
            <a:r>
              <a:rPr lang="en-US" alt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Conclusion</a:t>
            </a:r>
            <a:endParaRPr lang="en-US"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ABAFC6B8-0B54-4722-B182-2825FEFDBCD7}"/>
              </a:ext>
            </a:extLst>
          </p:cNvPr>
          <p:cNvSpPr>
            <a:spLocks noGrp="1"/>
          </p:cNvSpPr>
          <p:nvPr>
            <p:ph idx="1"/>
          </p:nvPr>
        </p:nvSpPr>
        <p:spPr>
          <a:xfrm>
            <a:off x="677732" y="1690688"/>
            <a:ext cx="11080376" cy="5056094"/>
          </a:xfrm>
        </p:spPr>
        <p:txBody>
          <a:bodyPr/>
          <a:lstStyle/>
          <a:p>
            <a:pPr lvl="0" algn="l" rtl="0">
              <a:spcBef>
                <a:spcPts val="0"/>
              </a:spcBef>
              <a:spcAft>
                <a:spcPts val="1200"/>
              </a:spcAf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heart attack detection technology has the potential to save lives by enabling early intervention and reducing the time between symptom onset and medical assistance. </a:t>
            </a:r>
          </a:p>
          <a:p>
            <a:pPr lvl="0" algn="l" rtl="0">
              <a:spcBef>
                <a:spcPts val="0"/>
              </a:spcBef>
              <a:spcAft>
                <a:spcPts val="1200"/>
              </a:spcAf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The successful implementation of such a system could significantly enhance the efficiency of emergency medical services and positively impact patient outcomes in cases of heart attacks.</a:t>
            </a:r>
          </a:p>
          <a:p>
            <a:pPr marL="0" indent="0">
              <a:buNone/>
            </a:pPr>
            <a:endParaRPr lang="en-US" dirty="0"/>
          </a:p>
        </p:txBody>
      </p:sp>
      <p:pic>
        <p:nvPicPr>
          <p:cNvPr id="6" name="Picture 5">
            <a:extLst>
              <a:ext uri="{FF2B5EF4-FFF2-40B4-BE49-F238E27FC236}">
                <a16:creationId xmlns:a16="http://schemas.microsoft.com/office/drawing/2014/main" id="{2AA78754-9CE6-439B-85F2-A6E462E44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4" y="421243"/>
            <a:ext cx="1889765" cy="947500"/>
          </a:xfrm>
          <a:prstGeom prst="rect">
            <a:avLst/>
          </a:prstGeom>
        </p:spPr>
      </p:pic>
    </p:spTree>
    <p:extLst>
      <p:ext uri="{BB962C8B-B14F-4D97-AF65-F5344CB8AC3E}">
        <p14:creationId xmlns:p14="http://schemas.microsoft.com/office/powerpoint/2010/main" val="4195283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AE8C-F3CA-47AE-832D-B5CA2F6620A4}"/>
              </a:ext>
            </a:extLst>
          </p:cNvPr>
          <p:cNvSpPr>
            <a:spLocks noGrp="1"/>
          </p:cNvSpPr>
          <p:nvPr>
            <p:ph type="title"/>
          </p:nvPr>
        </p:nvSpPr>
        <p:spPr/>
        <p:txBody>
          <a:bodyPr/>
          <a:lstStyle/>
          <a:p>
            <a:pPr algn="ctr" eaLnBrk="1" hangingPunct="1">
              <a:spcBef>
                <a:spcPct val="0"/>
              </a:spcBef>
              <a:buFontTx/>
              <a:buNone/>
              <a:defRPr/>
            </a:pPr>
            <a:r>
              <a:rPr lang="en-US" alt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2" name="Content Placeholder 1">
            <a:extLst>
              <a:ext uri="{FF2B5EF4-FFF2-40B4-BE49-F238E27FC236}">
                <a16:creationId xmlns:a16="http://schemas.microsoft.com/office/drawing/2014/main" id="{ABAFC6B8-0B54-4722-B182-2825FEFDBCD7}"/>
              </a:ext>
            </a:extLst>
          </p:cNvPr>
          <p:cNvSpPr>
            <a:spLocks noGrp="1"/>
          </p:cNvSpPr>
          <p:nvPr>
            <p:ph idx="1"/>
          </p:nvPr>
        </p:nvSpPr>
        <p:spPr>
          <a:xfrm>
            <a:off x="677732" y="1690688"/>
            <a:ext cx="11080376" cy="5056094"/>
          </a:xfrm>
        </p:spPr>
        <p:txBody>
          <a:bodyPr>
            <a:normAutofit fontScale="70000" lnSpcReduction="20000"/>
          </a:bodyPr>
          <a:lstStyle/>
          <a:p>
            <a:pPr marL="0" indent="0" algn="just">
              <a:buNone/>
            </a:pPr>
            <a:r>
              <a:rPr lang="en-US" dirty="0">
                <a:latin typeface="Times New Roman" panose="02020603050405020304" pitchFamily="18" charset="0"/>
                <a:cs typeface="Times New Roman" panose="02020603050405020304" pitchFamily="18" charset="0"/>
              </a:rPr>
              <a:t>1. Lahiru </a:t>
            </a:r>
            <a:r>
              <a:rPr lang="en-US" dirty="0" err="1">
                <a:latin typeface="Times New Roman" panose="02020603050405020304" pitchFamily="18" charset="0"/>
                <a:cs typeface="Times New Roman" panose="02020603050405020304" pitchFamily="18" charset="0"/>
              </a:rPr>
              <a:t>Colombage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Thisari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Amarasiri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Tilshini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Sanjeewani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Chirantha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Senevirathne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Rrubaa</a:t>
            </a:r>
            <a:endParaRPr lang="en-US" dirty="0">
              <a:latin typeface="Times New Roman" panose="02020603050405020304" pitchFamily="18" charset="0"/>
              <a:cs typeface="Times New Roman" panose="02020603050405020304" pitchFamily="18" charset="0"/>
            </a:endParaRPr>
          </a:p>
          <a:p>
            <a:pPr marL="0" indent="0" algn="just">
              <a:buNone/>
            </a:pPr>
            <a:r>
              <a:rPr lang="en-US" dirty="0" err="1">
                <a:latin typeface="Times New Roman" panose="02020603050405020304" pitchFamily="18" charset="0"/>
                <a:cs typeface="Times New Roman" panose="02020603050405020304" pitchFamily="18" charset="0"/>
              </a:rPr>
              <a:t>Panchendrarajan</a:t>
            </a:r>
            <a:r>
              <a:rPr lang="en-US" dirty="0">
                <a:latin typeface="Times New Roman" panose="02020603050405020304" pitchFamily="18" charset="0"/>
                <a:cs typeface="Times New Roman" panose="02020603050405020304" pitchFamily="18" charset="0"/>
              </a:rPr>
              <a:t> “SmartCare: Detecting Heart Failure and Diabetes using Smartwatch” Faculty of</a:t>
            </a:r>
          </a:p>
          <a:p>
            <a:pPr marL="0" indent="0" algn="just">
              <a:buNone/>
            </a:pPr>
            <a:r>
              <a:rPr lang="en-US" dirty="0">
                <a:latin typeface="Times New Roman" panose="02020603050405020304" pitchFamily="18" charset="0"/>
                <a:cs typeface="Times New Roman" panose="02020603050405020304" pitchFamily="18" charset="0"/>
              </a:rPr>
              <a:t>Computing, Sri Lanka Institute of Information Technology Malabe, Sri </a:t>
            </a:r>
            <a:r>
              <a:rPr lang="en-US" dirty="0" err="1">
                <a:latin typeface="Times New Roman" panose="02020603050405020304" pitchFamily="18" charset="0"/>
                <a:cs typeface="Times New Roman" panose="02020603050405020304" pitchFamily="18" charset="0"/>
              </a:rPr>
              <a:t>Laka</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Poltak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Sihombing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Manullang</a:t>
            </a:r>
            <a:r>
              <a:rPr lang="en-US" dirty="0">
                <a:latin typeface="Times New Roman" panose="02020603050405020304" pitchFamily="18" charset="0"/>
                <a:cs typeface="Times New Roman" panose="02020603050405020304" pitchFamily="18" charset="0"/>
              </a:rPr>
              <a:t>, Dahlan </a:t>
            </a:r>
            <a:r>
              <a:rPr lang="en-US" dirty="0" err="1">
                <a:latin typeface="Times New Roman" panose="02020603050405020304" pitchFamily="18" charset="0"/>
                <a:cs typeface="Times New Roman" panose="02020603050405020304" pitchFamily="18" charset="0"/>
              </a:rPr>
              <a:t>Sitompul</a:t>
            </a:r>
            <a:r>
              <a:rPr lang="en-US" dirty="0">
                <a:latin typeface="Times New Roman" panose="02020603050405020304" pitchFamily="18" charset="0"/>
                <a:cs typeface="Times New Roman" panose="02020603050405020304" pitchFamily="18" charset="0"/>
              </a:rPr>
              <a:t>, Imelda Sri </a:t>
            </a:r>
            <a:r>
              <a:rPr lang="en-US" dirty="0" err="1">
                <a:latin typeface="Times New Roman" panose="02020603050405020304" pitchFamily="18" charset="0"/>
                <a:cs typeface="Times New Roman" panose="02020603050405020304" pitchFamily="18" charset="0"/>
              </a:rPr>
              <a:t>Dumayanti</a:t>
            </a:r>
            <a:r>
              <a:rPr lang="en-US" dirty="0">
                <a:latin typeface="Times New Roman" panose="02020603050405020304" pitchFamily="18" charset="0"/>
                <a:cs typeface="Times New Roman" panose="02020603050405020304" pitchFamily="18" charset="0"/>
              </a:rPr>
              <a:t> “The Heart Attack</a:t>
            </a:r>
          </a:p>
          <a:p>
            <a:pPr marL="0" indent="0" algn="just">
              <a:buNone/>
            </a:pPr>
            <a:r>
              <a:rPr lang="en-US" dirty="0">
                <a:latin typeface="Times New Roman" panose="02020603050405020304" pitchFamily="18" charset="0"/>
                <a:cs typeface="Times New Roman" panose="02020603050405020304" pitchFamily="18" charset="0"/>
              </a:rPr>
              <a:t>Detection by ESP8266 Data Communication at a Real Time to Avoid Sudden Death” Faculty of Computer</a:t>
            </a:r>
          </a:p>
          <a:p>
            <a:pPr marL="0" indent="0" algn="just">
              <a:buNone/>
            </a:pPr>
            <a:r>
              <a:rPr lang="en-US" dirty="0">
                <a:latin typeface="Times New Roman" panose="02020603050405020304" pitchFamily="18" charset="0"/>
                <a:cs typeface="Times New Roman" panose="02020603050405020304" pitchFamily="18" charset="0"/>
              </a:rPr>
              <a:t>Science and Information Technology, Universitas Sumatera Utara, Faculty of Computer Science,</a:t>
            </a:r>
          </a:p>
          <a:p>
            <a:pPr marL="0" indent="0" algn="just">
              <a:buNone/>
            </a:pPr>
            <a:r>
              <a:rPr lang="en-US" dirty="0">
                <a:latin typeface="Times New Roman" panose="02020603050405020304" pitchFamily="18" charset="0"/>
                <a:cs typeface="Times New Roman" panose="02020603050405020304" pitchFamily="18" charset="0"/>
              </a:rPr>
              <a:t>Universitas Methodist Indonesia</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3. Dr. T. Arun Prasath Department of Biomedical Engineering </a:t>
            </a:r>
            <a:r>
              <a:rPr lang="en-US" dirty="0" err="1">
                <a:latin typeface="Times New Roman" panose="02020603050405020304" pitchFamily="18" charset="0"/>
                <a:cs typeface="Times New Roman" panose="02020603050405020304" pitchFamily="18" charset="0"/>
              </a:rPr>
              <a:t>Kalasalingam</a:t>
            </a:r>
            <a:r>
              <a:rPr lang="en-US" dirty="0">
                <a:latin typeface="Times New Roman" panose="02020603050405020304" pitchFamily="18" charset="0"/>
                <a:cs typeface="Times New Roman" panose="02020603050405020304" pitchFamily="18" charset="0"/>
              </a:rPr>
              <a:t> Academy of Research and</a:t>
            </a:r>
          </a:p>
          <a:p>
            <a:pPr marL="0" indent="0" algn="just">
              <a:buNone/>
            </a:pPr>
            <a:r>
              <a:rPr lang="en-US" dirty="0">
                <a:latin typeface="Times New Roman" panose="02020603050405020304" pitchFamily="18" charset="0"/>
                <a:cs typeface="Times New Roman" panose="02020603050405020304" pitchFamily="18" charset="0"/>
              </a:rPr>
              <a:t>Education </a:t>
            </a:r>
            <a:r>
              <a:rPr lang="en-US" dirty="0" err="1">
                <a:latin typeface="Times New Roman" panose="02020603050405020304" pitchFamily="18" charset="0"/>
                <a:cs typeface="Times New Roman" panose="02020603050405020304" pitchFamily="18" charset="0"/>
              </a:rPr>
              <a:t>Krishnankoil</a:t>
            </a:r>
            <a:r>
              <a:rPr lang="en-US" dirty="0">
                <a:latin typeface="Times New Roman" panose="02020603050405020304" pitchFamily="18" charset="0"/>
                <a:cs typeface="Times New Roman" panose="02020603050405020304" pitchFamily="18" charset="0"/>
              </a:rPr>
              <a:t>, India.” IoT Based Heart attack Detection and Heart Rate Monitoring System”</a:t>
            </a:r>
          </a:p>
          <a:p>
            <a:pPr marL="0" indent="0" algn="just">
              <a:buNone/>
            </a:pPr>
            <a:r>
              <a:rPr lang="en-US" dirty="0" err="1">
                <a:latin typeface="Times New Roman" panose="02020603050405020304" pitchFamily="18" charset="0"/>
                <a:cs typeface="Times New Roman" panose="02020603050405020304" pitchFamily="18" charset="0"/>
              </a:rPr>
              <a:t>M.Mohamed</a:t>
            </a:r>
            <a:r>
              <a:rPr lang="en-US" dirty="0">
                <a:latin typeface="Times New Roman" panose="02020603050405020304" pitchFamily="18" charset="0"/>
                <a:cs typeface="Times New Roman" panose="02020603050405020304" pitchFamily="18" charset="0"/>
              </a:rPr>
              <a:t> Arif Department of Biomedical Engineering </a:t>
            </a:r>
            <a:r>
              <a:rPr lang="en-US" dirty="0" err="1">
                <a:latin typeface="Times New Roman" panose="02020603050405020304" pitchFamily="18" charset="0"/>
                <a:cs typeface="Times New Roman" panose="02020603050405020304" pitchFamily="18" charset="0"/>
              </a:rPr>
              <a:t>Kalasalingam</a:t>
            </a:r>
            <a:r>
              <a:rPr lang="en-US" dirty="0">
                <a:latin typeface="Times New Roman" panose="02020603050405020304" pitchFamily="18" charset="0"/>
                <a:cs typeface="Times New Roman" panose="02020603050405020304" pitchFamily="18" charset="0"/>
              </a:rPr>
              <a:t> Academy of Research and</a:t>
            </a:r>
          </a:p>
          <a:p>
            <a:pPr marL="0" indent="0" algn="just">
              <a:buNone/>
            </a:pPr>
            <a:r>
              <a:rPr lang="en-US" dirty="0">
                <a:latin typeface="Times New Roman" panose="02020603050405020304" pitchFamily="18" charset="0"/>
                <a:cs typeface="Times New Roman" panose="02020603050405020304" pitchFamily="18" charset="0"/>
              </a:rPr>
              <a:t>Education </a:t>
            </a:r>
            <a:r>
              <a:rPr lang="en-US" dirty="0" err="1">
                <a:latin typeface="Times New Roman" panose="02020603050405020304" pitchFamily="18" charset="0"/>
                <a:cs typeface="Times New Roman" panose="02020603050405020304" pitchFamily="18" charset="0"/>
              </a:rPr>
              <a:t>Krishnankoil</a:t>
            </a:r>
            <a:r>
              <a:rPr lang="en-US" dirty="0">
                <a:latin typeface="Times New Roman" panose="02020603050405020304" pitchFamily="18" charset="0"/>
                <a:cs typeface="Times New Roman" panose="02020603050405020304" pitchFamily="18" charset="0"/>
              </a:rPr>
              <a:t>, India. S Srinivasan Department of Biomedical Engineering </a:t>
            </a:r>
            <a:r>
              <a:rPr lang="en-US" dirty="0" err="1">
                <a:latin typeface="Times New Roman" panose="02020603050405020304" pitchFamily="18" charset="0"/>
                <a:cs typeface="Times New Roman" panose="02020603050405020304" pitchFamily="18" charset="0"/>
              </a:rPr>
              <a:t>Kalasalingam</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Academy of Research and Education </a:t>
            </a:r>
            <a:r>
              <a:rPr lang="en-US" dirty="0" err="1">
                <a:latin typeface="Times New Roman" panose="02020603050405020304" pitchFamily="18" charset="0"/>
                <a:cs typeface="Times New Roman" panose="02020603050405020304" pitchFamily="18" charset="0"/>
              </a:rPr>
              <a:t>Krishnankoil</a:t>
            </a:r>
            <a:r>
              <a:rPr lang="en-US" dirty="0">
                <a:latin typeface="Times New Roman" panose="02020603050405020304" pitchFamily="18" charset="0"/>
                <a:cs typeface="Times New Roman" panose="02020603050405020304" pitchFamily="18" charset="0"/>
              </a:rPr>
              <a:t>, India</a:t>
            </a:r>
          </a:p>
        </p:txBody>
      </p:sp>
      <p:pic>
        <p:nvPicPr>
          <p:cNvPr id="6" name="Picture 5">
            <a:extLst>
              <a:ext uri="{FF2B5EF4-FFF2-40B4-BE49-F238E27FC236}">
                <a16:creationId xmlns:a16="http://schemas.microsoft.com/office/drawing/2014/main" id="{2AA78754-9CE6-439B-85F2-A6E462E44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4" y="421243"/>
            <a:ext cx="1889765" cy="947500"/>
          </a:xfrm>
          <a:prstGeom prst="rect">
            <a:avLst/>
          </a:prstGeom>
        </p:spPr>
      </p:pic>
    </p:spTree>
    <p:extLst>
      <p:ext uri="{BB962C8B-B14F-4D97-AF65-F5344CB8AC3E}">
        <p14:creationId xmlns:p14="http://schemas.microsoft.com/office/powerpoint/2010/main" val="1188020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BD6B-C2F1-27C9-6385-8823EBC20C3D}"/>
              </a:ext>
            </a:extLst>
          </p:cNvPr>
          <p:cNvSpPr>
            <a:spLocks noGrp="1"/>
          </p:cNvSpPr>
          <p:nvPr>
            <p:ph type="title"/>
          </p:nvPr>
        </p:nvSpPr>
        <p:spPr/>
        <p:txBody>
          <a:bodyPr/>
          <a:lstStyle/>
          <a:p>
            <a:pPr algn="ctr"/>
            <a:r>
              <a:rPr lang="en-US" alt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2DC19EFC-D17F-DE94-3D9C-528761B0F967}"/>
              </a:ext>
            </a:extLst>
          </p:cNvPr>
          <p:cNvSpPr>
            <a:spLocks noGrp="1"/>
          </p:cNvSpPr>
          <p:nvPr>
            <p:ph idx="1"/>
          </p:nvPr>
        </p:nvSpPr>
        <p:spPr/>
        <p:txBody>
          <a:bodyPr>
            <a:normAutofit fontScale="62500" lnSpcReduction="20000"/>
          </a:bodyPr>
          <a:lstStyle/>
          <a:p>
            <a:pPr marL="0" indent="0" algn="just">
              <a:buNone/>
            </a:pP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Safial</a:t>
            </a:r>
            <a:r>
              <a:rPr lang="en-US" dirty="0">
                <a:latin typeface="Times New Roman" panose="02020603050405020304" pitchFamily="18" charset="0"/>
                <a:cs typeface="Times New Roman" panose="02020603050405020304" pitchFamily="18" charset="0"/>
              </a:rPr>
              <a:t> Islam Ayon, Md. </a:t>
            </a:r>
            <a:r>
              <a:rPr lang="en-US" dirty="0" err="1">
                <a:latin typeface="Times New Roman" panose="02020603050405020304" pitchFamily="18" charset="0"/>
                <a:cs typeface="Times New Roman" panose="02020603050405020304" pitchFamily="18" charset="0"/>
              </a:rPr>
              <a:t>Milon</a:t>
            </a:r>
            <a:r>
              <a:rPr lang="en-US" dirty="0">
                <a:latin typeface="Times New Roman" panose="02020603050405020304" pitchFamily="18" charset="0"/>
                <a:cs typeface="Times New Roman" panose="02020603050405020304" pitchFamily="18" charset="0"/>
              </a:rPr>
              <a:t> Islam &amp; Md. Rahat </a:t>
            </a:r>
            <a:r>
              <a:rPr lang="en-US" dirty="0" err="1">
                <a:latin typeface="Times New Roman" panose="02020603050405020304" pitchFamily="18" charset="0"/>
                <a:cs typeface="Times New Roman" panose="02020603050405020304" pitchFamily="18" charset="0"/>
              </a:rPr>
              <a:t>Hossain“Coronary</a:t>
            </a:r>
            <a:r>
              <a:rPr lang="en-US" dirty="0">
                <a:latin typeface="Times New Roman" panose="02020603050405020304" pitchFamily="18" charset="0"/>
                <a:cs typeface="Times New Roman" panose="02020603050405020304" pitchFamily="18" charset="0"/>
              </a:rPr>
              <a:t> Artery Heart </a:t>
            </a:r>
            <a:r>
              <a:rPr lang="en-US" dirty="0" err="1">
                <a:latin typeface="Times New Roman" panose="02020603050405020304" pitchFamily="18" charset="0"/>
                <a:cs typeface="Times New Roman" panose="02020603050405020304" pitchFamily="18" charset="0"/>
              </a:rPr>
              <a:t>DiseasePrediction</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A Comparative Study of Computational Intelligence Techniques” </a:t>
            </a:r>
            <a:r>
              <a:rPr lang="en-US" dirty="0" err="1">
                <a:latin typeface="Times New Roman" panose="02020603050405020304" pitchFamily="18" charset="0"/>
                <a:cs typeface="Times New Roman" panose="02020603050405020304" pitchFamily="18" charset="0"/>
              </a:rPr>
              <a:t>Safial</a:t>
            </a:r>
            <a:r>
              <a:rPr lang="en-US" dirty="0">
                <a:latin typeface="Times New Roman" panose="02020603050405020304" pitchFamily="18" charset="0"/>
                <a:cs typeface="Times New Roman" panose="02020603050405020304" pitchFamily="18" charset="0"/>
              </a:rPr>
              <a:t> Islam Ayon, Md. </a:t>
            </a:r>
            <a:r>
              <a:rPr lang="en-US" dirty="0" err="1">
                <a:latin typeface="Times New Roman" panose="02020603050405020304" pitchFamily="18" charset="0"/>
                <a:cs typeface="Times New Roman" panose="02020603050405020304" pitchFamily="18" charset="0"/>
              </a:rPr>
              <a:t>Milon</a:t>
            </a:r>
            <a:r>
              <a:rPr lang="en-US" dirty="0">
                <a:latin typeface="Times New Roman" panose="02020603050405020304" pitchFamily="18" charset="0"/>
                <a:cs typeface="Times New Roman" panose="02020603050405020304" pitchFamily="18" charset="0"/>
              </a:rPr>
              <a:t> Islam &amp;</a:t>
            </a:r>
          </a:p>
          <a:p>
            <a:pPr marL="0" indent="0" algn="just">
              <a:buNone/>
            </a:pPr>
            <a:r>
              <a:rPr lang="en-US" dirty="0">
                <a:latin typeface="Times New Roman" panose="02020603050405020304" pitchFamily="18" charset="0"/>
                <a:cs typeface="Times New Roman" panose="02020603050405020304" pitchFamily="18" charset="0"/>
              </a:rPr>
              <a:t>Md. Rahat Hossain (2020 IETE Journal of Research.</a:t>
            </a:r>
          </a:p>
          <a:p>
            <a:pPr marL="0" indent="0" algn="just">
              <a:buNone/>
            </a:pPr>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Shinthi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tasnim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himi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natasha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tanzila</a:t>
            </a:r>
            <a:r>
              <a:rPr lang="en-US" dirty="0">
                <a:latin typeface="Times New Roman" panose="02020603050405020304" pitchFamily="18" charset="0"/>
                <a:cs typeface="Times New Roman" panose="02020603050405020304" pitchFamily="18" charset="0"/>
              </a:rPr>
              <a:t> Monalisa, Md </a:t>
            </a:r>
            <a:r>
              <a:rPr lang="en-US" dirty="0" err="1">
                <a:latin typeface="Times New Roman" panose="02020603050405020304" pitchFamily="18" charset="0"/>
                <a:cs typeface="Times New Roman" panose="02020603050405020304" pitchFamily="18" charset="0"/>
              </a:rPr>
              <a:t>whaiduzzaman</a:t>
            </a:r>
            <a:r>
              <a:rPr lang="en-US" dirty="0">
                <a:latin typeface="Times New Roman" panose="02020603050405020304" pitchFamily="18" charset="0"/>
                <a:cs typeface="Times New Roman" panose="02020603050405020304" pitchFamily="18" charset="0"/>
              </a:rPr>
              <a:t>, (Senior Member, IEEE)“</a:t>
            </a:r>
            <a:r>
              <a:rPr lang="en-US" dirty="0" err="1">
                <a:latin typeface="Times New Roman" panose="02020603050405020304" pitchFamily="18" charset="0"/>
                <a:cs typeface="Times New Roman" panose="02020603050405020304" pitchFamily="18" charset="0"/>
              </a:rPr>
              <a:t>MedAi</a:t>
            </a:r>
            <a:r>
              <a:rPr lang="en-US" dirty="0">
                <a:latin typeface="Times New Roman" panose="02020603050405020304" pitchFamily="18" charset="0"/>
                <a:cs typeface="Times New Roman" panose="02020603050405020304" pitchFamily="18" charset="0"/>
              </a:rPr>
              <a:t>: A</a:t>
            </a:r>
          </a:p>
          <a:p>
            <a:pPr marL="0" indent="0" algn="just">
              <a:buNone/>
            </a:pPr>
            <a:r>
              <a:rPr lang="en-US" dirty="0" err="1">
                <a:latin typeface="Times New Roman" panose="02020603050405020304" pitchFamily="18" charset="0"/>
                <a:cs typeface="Times New Roman" panose="02020603050405020304" pitchFamily="18" charset="0"/>
              </a:rPr>
              <a:t>SmartwatchBased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ApplicationFramework</a:t>
            </a:r>
            <a:r>
              <a:rPr lang="en-US" dirty="0">
                <a:latin typeface="Times New Roman" panose="02020603050405020304" pitchFamily="18" charset="0"/>
                <a:cs typeface="Times New Roman" panose="02020603050405020304" pitchFamily="18" charset="0"/>
              </a:rPr>
              <a:t> for the Prediction of Common Diseases Using Machine</a:t>
            </a:r>
          </a:p>
          <a:p>
            <a:pPr marL="0" indent="0" algn="just">
              <a:buNone/>
            </a:pPr>
            <a:r>
              <a:rPr lang="en-US" dirty="0" err="1">
                <a:latin typeface="Times New Roman" panose="02020603050405020304" pitchFamily="18" charset="0"/>
                <a:cs typeface="Times New Roman" panose="02020603050405020304" pitchFamily="18" charset="0"/>
              </a:rPr>
              <a:t>Learning”Department</a:t>
            </a:r>
            <a:r>
              <a:rPr lang="en-US" dirty="0">
                <a:latin typeface="Times New Roman" panose="02020603050405020304" pitchFamily="18" charset="0"/>
                <a:cs typeface="Times New Roman" panose="02020603050405020304" pitchFamily="18" charset="0"/>
              </a:rPr>
              <a:t> of Computer Science and Engineering, Jahangirnagar University, </a:t>
            </a:r>
            <a:r>
              <a:rPr lang="en-US" dirty="0" err="1">
                <a:latin typeface="Times New Roman" panose="02020603050405020304" pitchFamily="18" charset="0"/>
                <a:cs typeface="Times New Roman" panose="02020603050405020304" pitchFamily="18" charset="0"/>
              </a:rPr>
              <a:t>Savar</a:t>
            </a:r>
            <a:r>
              <a:rPr lang="en-US" dirty="0">
                <a:latin typeface="Times New Roman" panose="02020603050405020304" pitchFamily="18" charset="0"/>
                <a:cs typeface="Times New Roman" panose="02020603050405020304" pitchFamily="18" charset="0"/>
              </a:rPr>
              <a:t>, Dhaka1342, Bangladesh</a:t>
            </a:r>
          </a:p>
          <a:p>
            <a:pPr marL="0" indent="0" algn="just">
              <a:buNone/>
            </a:pPr>
            <a:r>
              <a:rPr lang="en-US" dirty="0">
                <a:latin typeface="Times New Roman" panose="02020603050405020304" pitchFamily="18" charset="0"/>
                <a:cs typeface="Times New Roman" panose="02020603050405020304" pitchFamily="18" charset="0"/>
              </a:rPr>
              <a:t>6. Mohammad </a:t>
            </a:r>
            <a:r>
              <a:rPr lang="en-US" dirty="0" err="1">
                <a:latin typeface="Times New Roman" panose="02020603050405020304" pitchFamily="18" charset="0"/>
                <a:cs typeface="Times New Roman" panose="02020603050405020304" pitchFamily="18" charset="0"/>
              </a:rPr>
              <a:t>ayoub</a:t>
            </a:r>
            <a:r>
              <a:rPr lang="en-US" dirty="0">
                <a:latin typeface="Times New Roman" panose="02020603050405020304" pitchFamily="18" charset="0"/>
                <a:cs typeface="Times New Roman" panose="02020603050405020304" pitchFamily="18" charset="0"/>
              </a:rPr>
              <a:t> khan, (Senior Member, IEEE), and </a:t>
            </a:r>
            <a:r>
              <a:rPr lang="en-US" dirty="0" err="1">
                <a:latin typeface="Times New Roman" panose="02020603050405020304" pitchFamily="18" charset="0"/>
                <a:cs typeface="Times New Roman" panose="02020603050405020304" pitchFamily="18" charset="0"/>
              </a:rPr>
              <a:t>fahad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algarni</a:t>
            </a:r>
            <a:r>
              <a:rPr lang="en-US" dirty="0">
                <a:latin typeface="Times New Roman" panose="02020603050405020304" pitchFamily="18" charset="0"/>
                <a:cs typeface="Times New Roman" panose="02020603050405020304" pitchFamily="18" charset="0"/>
              </a:rPr>
              <a:t> College of Computing and</a:t>
            </a:r>
          </a:p>
          <a:p>
            <a:pPr marL="0" indent="0" algn="just">
              <a:buNone/>
            </a:pPr>
            <a:r>
              <a:rPr lang="en-US" dirty="0">
                <a:latin typeface="Times New Roman" panose="02020603050405020304" pitchFamily="18" charset="0"/>
                <a:cs typeface="Times New Roman" panose="02020603050405020304" pitchFamily="18" charset="0"/>
              </a:rPr>
              <a:t>Information Technology, University of Bisha, Bisha 67714, Saudi Arabia. A Healthcare Monitoring</a:t>
            </a:r>
          </a:p>
          <a:p>
            <a:pPr marL="0" indent="0" algn="just">
              <a:buNone/>
            </a:pPr>
            <a:r>
              <a:rPr lang="en-US" dirty="0">
                <a:latin typeface="Times New Roman" panose="02020603050405020304" pitchFamily="18" charset="0"/>
                <a:cs typeface="Times New Roman" panose="02020603050405020304" pitchFamily="18" charset="0"/>
              </a:rPr>
              <a:t>System for the Diagnosis of Heart Disease in the IoMT Cloud Environment Using MSSO-ANFIS.</a:t>
            </a:r>
          </a:p>
          <a:p>
            <a:pPr marL="0" indent="0" algn="just">
              <a:buNone/>
            </a:pPr>
            <a:r>
              <a:rPr lang="en-US" dirty="0">
                <a:latin typeface="Times New Roman" panose="02020603050405020304" pitchFamily="18" charset="0"/>
                <a:cs typeface="Times New Roman" panose="02020603050405020304" pitchFamily="18" charset="0"/>
              </a:rPr>
              <a:t>7. </a:t>
            </a:r>
            <a:r>
              <a:rPr lang="en-US" dirty="0" err="1">
                <a:latin typeface="Times New Roman" panose="02020603050405020304" pitchFamily="18" charset="0"/>
                <a:cs typeface="Times New Roman" panose="02020603050405020304" pitchFamily="18" charset="0"/>
              </a:rPr>
              <a:t>Melkamu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Hunegnaw</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Asmare</a:t>
            </a:r>
            <a:r>
              <a:rPr lang="en-US" dirty="0">
                <a:latin typeface="Times New Roman" panose="02020603050405020304" pitchFamily="18" charset="0"/>
                <a:cs typeface="Times New Roman" panose="02020603050405020304" pitchFamily="18" charset="0"/>
              </a:rPr>
              <a:t>, Frehiwot </a:t>
            </a:r>
            <a:r>
              <a:rPr lang="en-US" dirty="0" err="1">
                <a:latin typeface="Times New Roman" panose="02020603050405020304" pitchFamily="18" charset="0"/>
                <a:cs typeface="Times New Roman" panose="02020603050405020304" pitchFamily="18" charset="0"/>
              </a:rPr>
              <a:t>Woldehanna</a:t>
            </a:r>
            <a:r>
              <a:rPr lang="en-US" dirty="0">
                <a:latin typeface="Times New Roman" panose="02020603050405020304" pitchFamily="18" charset="0"/>
                <a:cs typeface="Times New Roman" panose="02020603050405020304" pitchFamily="18" charset="0"/>
              </a:rPr>
              <a:t>, Luc Janssens and Bart </a:t>
            </a:r>
            <a:r>
              <a:rPr lang="en-US" dirty="0" err="1">
                <a:latin typeface="Times New Roman" panose="02020603050405020304" pitchFamily="18" charset="0"/>
                <a:cs typeface="Times New Roman" panose="02020603050405020304" pitchFamily="18" charset="0"/>
              </a:rPr>
              <a:t>Vanrumste</a:t>
            </a:r>
            <a:r>
              <a:rPr lang="en-US" dirty="0">
                <a:latin typeface="Times New Roman" panose="02020603050405020304" pitchFamily="18" charset="0"/>
                <a:cs typeface="Times New Roman" panose="02020603050405020304" pitchFamily="18" charset="0"/>
              </a:rPr>
              <a:t> “Rheumatic</a:t>
            </a:r>
          </a:p>
          <a:p>
            <a:pPr marL="0" indent="0" algn="just">
              <a:buNone/>
            </a:pPr>
            <a:r>
              <a:rPr lang="en-US" dirty="0">
                <a:latin typeface="Times New Roman" panose="02020603050405020304" pitchFamily="18" charset="0"/>
                <a:cs typeface="Times New Roman" panose="02020603050405020304" pitchFamily="18" charset="0"/>
              </a:rPr>
              <a:t>Heart Disease Detection Using Deep Learning from Spectro-Temporal Representation of Un-segmented</a:t>
            </a:r>
          </a:p>
          <a:p>
            <a:pPr marL="0" indent="0" algn="just">
              <a:buNone/>
            </a:pPr>
            <a:r>
              <a:rPr lang="en-US" dirty="0">
                <a:latin typeface="Times New Roman" panose="02020603050405020304" pitchFamily="18" charset="0"/>
                <a:cs typeface="Times New Roman" panose="02020603050405020304" pitchFamily="18" charset="0"/>
              </a:rPr>
              <a:t>Heart Sounds</a:t>
            </a:r>
          </a:p>
          <a:p>
            <a:endParaRPr lang="en-IN" dirty="0"/>
          </a:p>
        </p:txBody>
      </p:sp>
      <p:sp>
        <p:nvSpPr>
          <p:cNvPr id="4" name="Date Placeholder 3">
            <a:extLst>
              <a:ext uri="{FF2B5EF4-FFF2-40B4-BE49-F238E27FC236}">
                <a16:creationId xmlns:a16="http://schemas.microsoft.com/office/drawing/2014/main" id="{A08DEDED-420C-8221-4A3A-34A3DC5BDAA8}"/>
              </a:ext>
            </a:extLst>
          </p:cNvPr>
          <p:cNvSpPr>
            <a:spLocks noGrp="1"/>
          </p:cNvSpPr>
          <p:nvPr>
            <p:ph type="dt" sz="half" idx="10"/>
          </p:nvPr>
        </p:nvSpPr>
        <p:spPr/>
        <p:txBody>
          <a:bodyPr/>
          <a:lstStyle/>
          <a:p>
            <a:fld id="{6FFFBBB1-3474-43E1-B615-F38B7457AB79}" type="datetime1">
              <a:rPr lang="en-US" smtClean="0"/>
              <a:t>6/5/2024</a:t>
            </a:fld>
            <a:endParaRPr lang="en-US"/>
          </a:p>
        </p:txBody>
      </p:sp>
      <p:sp>
        <p:nvSpPr>
          <p:cNvPr id="5" name="Footer Placeholder 4">
            <a:extLst>
              <a:ext uri="{FF2B5EF4-FFF2-40B4-BE49-F238E27FC236}">
                <a16:creationId xmlns:a16="http://schemas.microsoft.com/office/drawing/2014/main" id="{E96C3661-D9ED-5411-8791-F4371D57E9AB}"/>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FC4DABE9-C2CE-1648-32CA-2C353BBA1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64" y="136525"/>
            <a:ext cx="1889765" cy="947500"/>
          </a:xfrm>
          <a:prstGeom prst="rect">
            <a:avLst/>
          </a:prstGeom>
        </p:spPr>
      </p:pic>
    </p:spTree>
    <p:extLst>
      <p:ext uri="{BB962C8B-B14F-4D97-AF65-F5344CB8AC3E}">
        <p14:creationId xmlns:p14="http://schemas.microsoft.com/office/powerpoint/2010/main" val="1213922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A78754-9CE6-439B-85F2-A6E462E44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4" y="421243"/>
            <a:ext cx="1889765" cy="947500"/>
          </a:xfrm>
          <a:prstGeom prst="rect">
            <a:avLst/>
          </a:prstGeom>
        </p:spPr>
      </p:pic>
      <p:pic>
        <p:nvPicPr>
          <p:cNvPr id="5" name="Picture 8" descr="https://img.clipartfest.com/0aa8f9beedfc5dc6d865ab43e5e5278c_21828207e0cbde3038311fc4a78f11-professional-thank-you-clipart_849-565.jpeg">
            <a:extLst>
              <a:ext uri="{FF2B5EF4-FFF2-40B4-BE49-F238E27FC236}">
                <a16:creationId xmlns:a16="http://schemas.microsoft.com/office/drawing/2014/main" id="{D9F07D8D-0FE2-466E-8B9D-89D2EFA309A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93579" y="1561192"/>
            <a:ext cx="6237697" cy="41511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06192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AE8C-F3CA-47AE-832D-B5CA2F6620A4}"/>
              </a:ext>
            </a:extLst>
          </p:cNvPr>
          <p:cNvSpPr>
            <a:spLocks noGrp="1"/>
          </p:cNvSpPr>
          <p:nvPr>
            <p:ph type="title"/>
          </p:nvPr>
        </p:nvSpPr>
        <p:spPr>
          <a:xfrm>
            <a:off x="2173044" y="365126"/>
            <a:ext cx="9180755" cy="1119430"/>
          </a:xfrm>
        </p:spPr>
        <p:txBody>
          <a:bodyPr/>
          <a:lstStyle/>
          <a:p>
            <a:r>
              <a:rPr lang="en-US" alt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 Project Examination </a:t>
            </a:r>
            <a:r>
              <a:rPr lang="en-US" altLang="en-US" sz="440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20CIP82</a:t>
            </a:r>
            <a:endParaRPr lang="en-US" dirty="0">
              <a:solidFill>
                <a:schemeClr val="accent1">
                  <a:lumMod val="75000"/>
                </a:schemeClr>
              </a:solidFill>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2AA78754-9CE6-439B-85F2-A6E462E44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4" y="421243"/>
            <a:ext cx="1889765" cy="947500"/>
          </a:xfrm>
          <a:prstGeom prst="rect">
            <a:avLst/>
          </a:prstGeom>
        </p:spPr>
      </p:pic>
      <p:graphicFrame>
        <p:nvGraphicFramePr>
          <p:cNvPr id="8" name="Table 7">
            <a:extLst>
              <a:ext uri="{FF2B5EF4-FFF2-40B4-BE49-F238E27FC236}">
                <a16:creationId xmlns:a16="http://schemas.microsoft.com/office/drawing/2014/main" id="{C2540100-4030-4F52-BAAE-6B0367E6D474}"/>
              </a:ext>
            </a:extLst>
          </p:cNvPr>
          <p:cNvGraphicFramePr>
            <a:graphicFrameLocks noGrp="1"/>
          </p:cNvGraphicFramePr>
          <p:nvPr>
            <p:extLst>
              <p:ext uri="{D42A27DB-BD31-4B8C-83A1-F6EECF244321}">
                <p14:modId xmlns:p14="http://schemas.microsoft.com/office/powerpoint/2010/main" val="3007097503"/>
              </p:ext>
            </p:extLst>
          </p:nvPr>
        </p:nvGraphicFramePr>
        <p:xfrm>
          <a:off x="1581975" y="1554424"/>
          <a:ext cx="9308948" cy="5303576"/>
        </p:xfrm>
        <a:graphic>
          <a:graphicData uri="http://schemas.openxmlformats.org/drawingml/2006/table">
            <a:tbl>
              <a:tblPr firstRow="1" bandRow="1">
                <a:tableStyleId>{68D230F3-CF80-4859-8CE7-A43EE81993B5}</a:tableStyleId>
              </a:tblPr>
              <a:tblGrid>
                <a:gridCol w="4144242">
                  <a:extLst>
                    <a:ext uri="{9D8B030D-6E8A-4147-A177-3AD203B41FA5}">
                      <a16:colId xmlns:a16="http://schemas.microsoft.com/office/drawing/2014/main" val="20000"/>
                    </a:ext>
                  </a:extLst>
                </a:gridCol>
                <a:gridCol w="1987132">
                  <a:extLst>
                    <a:ext uri="{9D8B030D-6E8A-4147-A177-3AD203B41FA5}">
                      <a16:colId xmlns:a16="http://schemas.microsoft.com/office/drawing/2014/main" val="20001"/>
                    </a:ext>
                  </a:extLst>
                </a:gridCol>
                <a:gridCol w="3177574">
                  <a:extLst>
                    <a:ext uri="{9D8B030D-6E8A-4147-A177-3AD203B41FA5}">
                      <a16:colId xmlns:a16="http://schemas.microsoft.com/office/drawing/2014/main" val="126200858"/>
                    </a:ext>
                  </a:extLst>
                </a:gridCol>
              </a:tblGrid>
              <a:tr h="927255">
                <a:tc>
                  <a:txBody>
                    <a:bodyPr/>
                    <a:lstStyle/>
                    <a:p>
                      <a:pPr algn="ctr"/>
                      <a:r>
                        <a:rPr lang="en-US" sz="1800" b="0" dirty="0">
                          <a:latin typeface="Times New Roman" panose="02020603050405020304" pitchFamily="18" charset="0"/>
                          <a:cs typeface="Times New Roman" panose="02020603050405020304" pitchFamily="18" charset="0"/>
                        </a:rPr>
                        <a:t>                                                           SMARTWATCH-BASED HEART ATTACK DETECTION AND HEALTH MONITORING SYSTEM</a:t>
                      </a:r>
                      <a:endParaRPr lang="en-US" sz="1800" b="0" dirty="0">
                        <a:solidFill>
                          <a:schemeClr val="accent6">
                            <a:lumMod val="50000"/>
                          </a:schemeClr>
                        </a:solidFill>
                        <a:latin typeface="Times New Roman" panose="02020603050405020304" pitchFamily="18" charset="0"/>
                        <a:ea typeface="Segoe UI" panose="020B0502040204020203" pitchFamily="34" charset="0"/>
                        <a:cs typeface="Times New Roman" panose="02020603050405020304" pitchFamily="18" charset="0"/>
                      </a:endParaRPr>
                    </a:p>
                  </a:txBody>
                  <a:tcPr marT="45727" marB="45727"/>
                </a:tc>
                <a:tc gridSpan="2">
                  <a:txBody>
                    <a:bodyPr/>
                    <a:lstStyle/>
                    <a:p>
                      <a:pPr eaLnBrk="1" hangingPunct="1">
                        <a:defRPr/>
                      </a:pPr>
                      <a:endParaRPr lang="en-US" sz="2000" b="0" i="1" dirty="0">
                        <a:latin typeface="Segoe UI" panose="020B0502040204020203" pitchFamily="34" charset="0"/>
                        <a:ea typeface="Segoe UI" panose="020B0502040204020203" pitchFamily="34" charset="0"/>
                        <a:cs typeface="Segoe UI" panose="020B0502040204020203" pitchFamily="34" charset="0"/>
                      </a:endParaRPr>
                    </a:p>
                  </a:txBody>
                  <a:tcPr marT="45727" marB="45727"/>
                </a:tc>
                <a:tc hMerge="1">
                  <a:txBody>
                    <a:bodyPr/>
                    <a:lstStyle/>
                    <a:p>
                      <a:endParaRPr lang="en-US"/>
                    </a:p>
                  </a:txBody>
                  <a:tcPr/>
                </a:tc>
                <a:extLst>
                  <a:ext uri="{0D108BD9-81ED-4DB2-BD59-A6C34878D82A}">
                    <a16:rowId xmlns:a16="http://schemas.microsoft.com/office/drawing/2014/main" val="10000"/>
                  </a:ext>
                </a:extLst>
              </a:tr>
              <a:tr h="632369">
                <a:tc>
                  <a:txBody>
                    <a:bodyPr/>
                    <a:lstStyle/>
                    <a:p>
                      <a:r>
                        <a:rPr lang="en-US" sz="1800" dirty="0">
                          <a:latin typeface="Times New Roman" panose="02020603050405020304" pitchFamily="18" charset="0"/>
                          <a:cs typeface="Times New Roman" panose="02020603050405020304" pitchFamily="18" charset="0"/>
                        </a:rPr>
                        <a:t>      Student Names                                               </a:t>
                      </a:r>
                      <a:endParaRPr lang="en-US" sz="1800" b="0" dirty="0">
                        <a:solidFill>
                          <a:schemeClr val="accent6">
                            <a:lumMod val="50000"/>
                          </a:schemeClr>
                        </a:solidFill>
                        <a:latin typeface="Times New Roman" panose="02020603050405020304" pitchFamily="18" charset="0"/>
                        <a:ea typeface="Segoe UI" panose="020B0502040204020203" pitchFamily="34" charset="0"/>
                        <a:cs typeface="Times New Roman" panose="02020603050405020304" pitchFamily="18" charset="0"/>
                      </a:endParaRPr>
                    </a:p>
                  </a:txBody>
                  <a:tcPr marT="45727" marB="45727"/>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   USN Number</a:t>
                      </a:r>
                      <a:endParaRPr lang="en-US" sz="1800" b="0" dirty="0">
                        <a:solidFill>
                          <a:schemeClr val="accent6">
                            <a:lumMod val="50000"/>
                          </a:schemeClr>
                        </a:solidFill>
                        <a:latin typeface="Times New Roman" panose="02020603050405020304" pitchFamily="18" charset="0"/>
                        <a:ea typeface="Segoe UI" panose="020B0502040204020203"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Segoe UI" panose="020B0502040204020203" pitchFamily="34" charset="0"/>
                        <a:ea typeface="Segoe UI" panose="020B0502040204020203" pitchFamily="34" charset="0"/>
                        <a:cs typeface="Segoe UI" panose="020B0502040204020203" pitchFamily="34" charset="0"/>
                      </a:endParaRP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dirty="0">
                        <a:latin typeface="Segoe UI" panose="020B0502040204020203" pitchFamily="34" charset="0"/>
                        <a:ea typeface="Segoe UI" panose="020B0502040204020203" pitchFamily="34" charset="0"/>
                        <a:cs typeface="Segoe UI" panose="020B0502040204020203" pitchFamily="34" charset="0"/>
                      </a:endParaRPr>
                    </a:p>
                  </a:txBody>
                  <a:tcPr marT="45727" marB="45727"/>
                </a:tc>
                <a:extLst>
                  <a:ext uri="{0D108BD9-81ED-4DB2-BD59-A6C34878D82A}">
                    <a16:rowId xmlns:a16="http://schemas.microsoft.com/office/drawing/2014/main" val="10001"/>
                  </a:ext>
                </a:extLst>
              </a:tr>
              <a:tr h="1987415">
                <a:tc>
                  <a:txBody>
                    <a:bodyPr/>
                    <a:lstStyle/>
                    <a:p>
                      <a:pPr>
                        <a:lnSpc>
                          <a:spcPct val="150000"/>
                        </a:lnSpc>
                      </a:pPr>
                      <a:r>
                        <a:rPr lang="en-IN" sz="1800" b="0" dirty="0">
                          <a:solidFill>
                            <a:schemeClr val="accent6">
                              <a:lumMod val="50000"/>
                            </a:schemeClr>
                          </a:solidFill>
                          <a:latin typeface="Times New Roman" panose="02020603050405020304" pitchFamily="18" charset="0"/>
                          <a:ea typeface="Segoe UI" panose="020B0502040204020203" pitchFamily="34" charset="0"/>
                          <a:cs typeface="Times New Roman" panose="02020603050405020304" pitchFamily="18" charset="0"/>
                        </a:rPr>
                        <a:t>1. Abhishek KN                                                </a:t>
                      </a:r>
                    </a:p>
                    <a:p>
                      <a:pPr>
                        <a:lnSpc>
                          <a:spcPct val="150000"/>
                        </a:lnSpc>
                      </a:pPr>
                      <a:r>
                        <a:rPr lang="en-IN" sz="1800" b="0" dirty="0">
                          <a:solidFill>
                            <a:schemeClr val="accent6">
                              <a:lumMod val="50000"/>
                            </a:schemeClr>
                          </a:solidFill>
                          <a:latin typeface="Times New Roman" panose="02020603050405020304" pitchFamily="18" charset="0"/>
                          <a:ea typeface="Segoe UI" panose="020B0502040204020203" pitchFamily="34" charset="0"/>
                          <a:cs typeface="Times New Roman" panose="02020603050405020304" pitchFamily="18" charset="0"/>
                        </a:rPr>
                        <a:t>2. Rajan Kumar R  </a:t>
                      </a:r>
                    </a:p>
                    <a:p>
                      <a:pPr>
                        <a:lnSpc>
                          <a:spcPct val="150000"/>
                        </a:lnSpc>
                      </a:pPr>
                      <a:r>
                        <a:rPr lang="en-IN" sz="1800" b="0" dirty="0">
                          <a:solidFill>
                            <a:schemeClr val="accent6">
                              <a:lumMod val="50000"/>
                            </a:schemeClr>
                          </a:solidFill>
                          <a:latin typeface="Times New Roman" panose="02020603050405020304" pitchFamily="18" charset="0"/>
                          <a:ea typeface="Segoe UI" panose="020B0502040204020203" pitchFamily="34" charset="0"/>
                          <a:cs typeface="Times New Roman" panose="02020603050405020304" pitchFamily="18" charset="0"/>
                        </a:rPr>
                        <a:t>3. Swathi G</a:t>
                      </a:r>
                    </a:p>
                    <a:p>
                      <a:pPr>
                        <a:lnSpc>
                          <a:spcPct val="150000"/>
                        </a:lnSpc>
                      </a:pPr>
                      <a:endParaRPr lang="en-IN" sz="1800" b="0" dirty="0">
                        <a:solidFill>
                          <a:schemeClr val="accent6">
                            <a:lumMod val="50000"/>
                          </a:schemeClr>
                        </a:solidFill>
                        <a:latin typeface="Times New Roman" panose="02020603050405020304" pitchFamily="18" charset="0"/>
                        <a:ea typeface="Segoe UI" panose="020B0502040204020203" pitchFamily="34" charset="0"/>
                        <a:cs typeface="Times New Roman" panose="02020603050405020304" pitchFamily="18" charset="0"/>
                      </a:endParaRPr>
                    </a:p>
                    <a:p>
                      <a:endParaRPr lang="en-US" sz="1800" b="0" dirty="0">
                        <a:solidFill>
                          <a:schemeClr val="accent6">
                            <a:lumMod val="50000"/>
                          </a:schemeClr>
                        </a:solidFill>
                        <a:latin typeface="Times New Roman" panose="02020603050405020304" pitchFamily="18" charset="0"/>
                        <a:ea typeface="Segoe UI" panose="020B0502040204020203" pitchFamily="34" charset="0"/>
                        <a:cs typeface="Times New Roman" panose="02020603050405020304" pitchFamily="18" charset="0"/>
                      </a:endParaRPr>
                    </a:p>
                  </a:txBody>
                  <a:tcPr marT="45727" marB="45727"/>
                </a:tc>
                <a:tc gridSpan="2">
                  <a:txBody>
                    <a:bodyPr/>
                    <a:lstStyle/>
                    <a:p>
                      <a:r>
                        <a:rPr lang="en-US" sz="1800" b="0" dirty="0">
                          <a:latin typeface="Times New Roman" panose="02020603050405020304" pitchFamily="18" charset="0"/>
                          <a:ea typeface="Segoe UI" panose="020B0502040204020203" pitchFamily="34" charset="0"/>
                          <a:cs typeface="Times New Roman" panose="02020603050405020304" pitchFamily="18" charset="0"/>
                        </a:rPr>
                        <a:t>1NC20CI001</a:t>
                      </a:r>
                    </a:p>
                    <a:p>
                      <a:endParaRPr lang="en-US" sz="1800" b="0" dirty="0">
                        <a:latin typeface="Times New Roman" panose="02020603050405020304" pitchFamily="18" charset="0"/>
                        <a:ea typeface="Segoe UI" panose="020B0502040204020203" pitchFamily="34" charset="0"/>
                        <a:cs typeface="Times New Roman" panose="02020603050405020304" pitchFamily="18" charset="0"/>
                      </a:endParaRPr>
                    </a:p>
                    <a:p>
                      <a:r>
                        <a:rPr lang="en-US" sz="1800" b="0" dirty="0">
                          <a:latin typeface="Times New Roman" panose="02020603050405020304" pitchFamily="18" charset="0"/>
                          <a:ea typeface="Segoe UI" panose="020B0502040204020203" pitchFamily="34" charset="0"/>
                          <a:cs typeface="Times New Roman" panose="02020603050405020304" pitchFamily="18" charset="0"/>
                        </a:rPr>
                        <a:t>1NC20CI031</a:t>
                      </a:r>
                    </a:p>
                    <a:p>
                      <a:endParaRPr lang="en-US" sz="1800" b="0" dirty="0">
                        <a:latin typeface="Times New Roman" panose="02020603050405020304" pitchFamily="18" charset="0"/>
                        <a:ea typeface="Segoe UI" panose="020B0502040204020203" pitchFamily="34" charset="0"/>
                        <a:cs typeface="Times New Roman" panose="02020603050405020304" pitchFamily="18" charset="0"/>
                      </a:endParaRPr>
                    </a:p>
                    <a:p>
                      <a:r>
                        <a:rPr lang="en-US" sz="1800" b="0" dirty="0">
                          <a:latin typeface="Times New Roman" panose="02020603050405020304" pitchFamily="18" charset="0"/>
                          <a:ea typeface="Segoe UI" panose="020B0502040204020203" pitchFamily="34" charset="0"/>
                          <a:cs typeface="Times New Roman" panose="02020603050405020304" pitchFamily="18" charset="0"/>
                        </a:rPr>
                        <a:t>1NC2OCI040</a:t>
                      </a:r>
                    </a:p>
                  </a:txBody>
                  <a:tcPr marT="45727" marB="45727"/>
                </a:tc>
                <a:tc hMerge="1">
                  <a:txBody>
                    <a:bodyPr/>
                    <a:lstStyle/>
                    <a:p>
                      <a:endParaRPr lang="en-US"/>
                    </a:p>
                  </a:txBody>
                  <a:tcPr/>
                </a:tc>
                <a:extLst>
                  <a:ext uri="{0D108BD9-81ED-4DB2-BD59-A6C34878D82A}">
                    <a16:rowId xmlns:a16="http://schemas.microsoft.com/office/drawing/2014/main" val="10002"/>
                  </a:ext>
                </a:extLst>
              </a:tr>
              <a:tr h="1046579">
                <a:tc gridSpan="3">
                  <a:txBody>
                    <a:bodyPr/>
                    <a:lstStyle/>
                    <a:p>
                      <a:pPr algn="ctr"/>
                      <a:r>
                        <a:rPr lang="en-US" altLang="en-US" sz="1800" dirty="0">
                          <a:latin typeface="Times New Roman" panose="02020603050405020304" pitchFamily="18" charset="0"/>
                          <a:cs typeface="Times New Roman" panose="02020603050405020304" pitchFamily="18" charset="0"/>
                        </a:rPr>
                        <a:t>Under the guidance of</a:t>
                      </a:r>
                    </a:p>
                    <a:p>
                      <a:r>
                        <a:rPr lang="en-US" altLang="en-US" sz="1800" b="1" dirty="0">
                          <a:latin typeface="Times New Roman" panose="02020603050405020304" pitchFamily="18" charset="0"/>
                          <a:cs typeface="Times New Roman" panose="02020603050405020304" pitchFamily="18" charset="0"/>
                        </a:rPr>
                        <a:t>                                                                     Prof. Vijayakala </a:t>
                      </a:r>
                    </a:p>
                    <a:p>
                      <a:r>
                        <a:rPr lang="en-US" altLang="en-US" sz="1800" dirty="0">
                          <a:latin typeface="Times New Roman" panose="02020603050405020304" pitchFamily="18" charset="0"/>
                          <a:cs typeface="Times New Roman" panose="02020603050405020304" pitchFamily="18" charset="0"/>
                        </a:rPr>
                        <a:t>                                                                     Asst. Professor</a:t>
                      </a:r>
                    </a:p>
                    <a:p>
                      <a:endParaRPr lang="en-US" altLang="en-US" sz="1800" dirty="0">
                        <a:latin typeface="Times New Roman" panose="02020603050405020304" pitchFamily="18" charset="0"/>
                        <a:cs typeface="Times New Roman" panose="02020603050405020304" pitchFamily="18" charset="0"/>
                      </a:endParaRPr>
                    </a:p>
                    <a:p>
                      <a:endParaRPr lang="en-US" sz="1800" b="0" dirty="0">
                        <a:solidFill>
                          <a:schemeClr val="accent6">
                            <a:lumMod val="50000"/>
                          </a:schemeClr>
                        </a:solidFill>
                        <a:latin typeface="Times New Roman" panose="02020603050405020304" pitchFamily="18" charset="0"/>
                        <a:ea typeface="Segoe UI" panose="020B0502040204020203" pitchFamily="34" charset="0"/>
                        <a:cs typeface="Times New Roman" panose="02020603050405020304" pitchFamily="18" charset="0"/>
                      </a:endParaRPr>
                    </a:p>
                  </a:txBody>
                  <a:tcPr marT="45727" marB="45727"/>
                </a:tc>
                <a:tc hMerge="1">
                  <a:txBody>
                    <a:bodyPr/>
                    <a:lstStyle/>
                    <a:p>
                      <a:endParaRPr lang="en-US" sz="1800" b="0" dirty="0">
                        <a:latin typeface="Segoe UI" panose="020B0502040204020203" pitchFamily="34" charset="0"/>
                        <a:ea typeface="Segoe UI" panose="020B0502040204020203" pitchFamily="34" charset="0"/>
                        <a:cs typeface="Segoe UI" panose="020B0502040204020203" pitchFamily="34" charset="0"/>
                      </a:endParaRPr>
                    </a:p>
                  </a:txBody>
                  <a:tcPr marT="45727" marB="45727"/>
                </a:tc>
                <a:tc hMerge="1">
                  <a:txBody>
                    <a:bodyPr/>
                    <a:lstStyle/>
                    <a:p>
                      <a:endParaRPr lang="en-US"/>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CEE531CB-EADD-2C32-6F46-784B3C612271}"/>
                  </a:ext>
                </a:extLst>
              </p:cNvPr>
              <p:cNvGraphicFramePr>
                <a:graphicFrameLocks noChangeAspect="1"/>
              </p:cNvGraphicFramePr>
              <p:nvPr>
                <p:extLst>
                  <p:ext uri="{D42A27DB-BD31-4B8C-83A1-F6EECF244321}">
                    <p14:modId xmlns:p14="http://schemas.microsoft.com/office/powerpoint/2010/main" val="1042000200"/>
                  </p:ext>
                </p:extLst>
              </p:nvPr>
            </p:nvGraphicFramePr>
            <p:xfrm>
              <a:off x="-5575300" y="1428750"/>
              <a:ext cx="3048000" cy="1714500"/>
            </p:xfrm>
            <a:graphic>
              <a:graphicData uri="http://schemas.microsoft.com/office/powerpoint/2016/slidezoom">
                <pslz:sldZm>
                  <pslz:sldZmObj sldId="278" cId="4285374776">
                    <pslz:zmPr id="{8CEB757A-80D2-485D-8905-457FD6B2D966}"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CEE531CB-EADD-2C32-6F46-784B3C612271}"/>
                  </a:ext>
                </a:extLst>
              </p:cNvPr>
              <p:cNvPicPr>
                <a:picLocks noGrp="1" noRot="1" noChangeAspect="1" noMove="1" noResize="1" noEditPoints="1" noAdjustHandles="1" noChangeArrowheads="1" noChangeShapeType="1"/>
              </p:cNvPicPr>
              <p:nvPr/>
            </p:nvPicPr>
            <p:blipFill>
              <a:blip r:embed="rId5"/>
              <a:stretch>
                <a:fillRect/>
              </a:stretch>
            </p:blipFill>
            <p:spPr>
              <a:xfrm>
                <a:off x="-5575300" y="1428750"/>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413029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AE8C-F3CA-47AE-832D-B5CA2F6620A4}"/>
              </a:ext>
            </a:extLst>
          </p:cNvPr>
          <p:cNvSpPr>
            <a:spLocks noGrp="1"/>
          </p:cNvSpPr>
          <p:nvPr>
            <p:ph type="title"/>
          </p:nvPr>
        </p:nvSpPr>
        <p:spPr/>
        <p:txBody>
          <a:bodyPr/>
          <a:lstStyle/>
          <a:p>
            <a:pPr algn="ctr"/>
            <a:r>
              <a:rPr lang="en-US" alt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ABAFC6B8-0B54-4722-B182-2825FEFDBCD7}"/>
              </a:ext>
            </a:extLst>
          </p:cNvPr>
          <p:cNvSpPr>
            <a:spLocks noGrp="1"/>
          </p:cNvSpPr>
          <p:nvPr>
            <p:ph idx="1"/>
          </p:nvPr>
        </p:nvSpPr>
        <p:spPr>
          <a:xfrm>
            <a:off x="677732" y="1690688"/>
            <a:ext cx="11080376" cy="5056094"/>
          </a:xfrm>
        </p:spPr>
        <p:txBody>
          <a:bodyPr>
            <a:normAutofit fontScale="92500" lnSpcReduction="10000"/>
          </a:bodyPr>
          <a:lstStyle/>
          <a:p>
            <a:pPr marL="285750" indent="-285750">
              <a:lnSpc>
                <a:spcPct val="150000"/>
              </a:lnSpc>
              <a:buFont typeface="Wingdings" panose="05000000000000000000" pitchFamily="2" charset="2"/>
              <a:buChar char="Ø"/>
            </a:pPr>
            <a:r>
              <a:rPr lang="en-IN" sz="2400" kern="100" dirty="0">
                <a:solidFill>
                  <a:srgbClr val="000000"/>
                </a:solidFill>
                <a:effectLst/>
                <a:latin typeface="Times New Roman" panose="02020603050405020304" pitchFamily="18" charset="0"/>
                <a:ea typeface="Times New Roman" panose="02020603050405020304" pitchFamily="18" charset="0"/>
              </a:rPr>
              <a:t>In recent years, the integration of technology into our daily lives has been transformative, particularly in the realm of personal health management. Among the various technological innovations, smartwatches have emerged as indispensable tools, offering a comprehensive approach to well-being. </a:t>
            </a:r>
          </a:p>
          <a:p>
            <a:pPr marL="285750" indent="-285750">
              <a:lnSpc>
                <a:spcPct val="150000"/>
              </a:lnSpc>
              <a:buFont typeface="Wingdings" panose="05000000000000000000" pitchFamily="2" charset="2"/>
              <a:buChar char="Ø"/>
            </a:pPr>
            <a:r>
              <a:rPr lang="en-IN" sz="2400" kern="100" dirty="0">
                <a:solidFill>
                  <a:srgbClr val="000000"/>
                </a:solidFill>
                <a:effectLst/>
                <a:latin typeface="Times New Roman" panose="02020603050405020304" pitchFamily="18" charset="0"/>
                <a:ea typeface="Times New Roman" panose="02020603050405020304" pitchFamily="18" charset="0"/>
              </a:rPr>
              <a:t>Our project, the "Smartwatch-Based Heart Attack Detection and Health Monitoring System with Integrated GPS and Notification App," is at the forefront of this technological revolution. By seamlessly combining advanced features such as heart attack detection, GPS tracking, and real-time notifications, our initiative aims to empower individuals to proactively control their cardiovascular health. The ubiquity of smartwatches and continuous advancements in health monitoring technologies provide a fertile ground for this transformative approach.    </a:t>
            </a:r>
          </a:p>
          <a:p>
            <a:pPr marL="0" indent="0">
              <a:buNone/>
            </a:pPr>
            <a:endParaRPr lang="en-US" dirty="0"/>
          </a:p>
        </p:txBody>
      </p:sp>
      <p:pic>
        <p:nvPicPr>
          <p:cNvPr id="6" name="Picture 5">
            <a:extLst>
              <a:ext uri="{FF2B5EF4-FFF2-40B4-BE49-F238E27FC236}">
                <a16:creationId xmlns:a16="http://schemas.microsoft.com/office/drawing/2014/main" id="{2AA78754-9CE6-439B-85F2-A6E462E44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4" y="421243"/>
            <a:ext cx="1889765" cy="947500"/>
          </a:xfrm>
          <a:prstGeom prst="rect">
            <a:avLst/>
          </a:prstGeom>
        </p:spPr>
      </p:pic>
    </p:spTree>
    <p:extLst>
      <p:ext uri="{BB962C8B-B14F-4D97-AF65-F5344CB8AC3E}">
        <p14:creationId xmlns:p14="http://schemas.microsoft.com/office/powerpoint/2010/main" val="1913785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AE8C-F3CA-47AE-832D-B5CA2F6620A4}"/>
              </a:ext>
            </a:extLst>
          </p:cNvPr>
          <p:cNvSpPr>
            <a:spLocks noGrp="1"/>
          </p:cNvSpPr>
          <p:nvPr>
            <p:ph type="title"/>
          </p:nvPr>
        </p:nvSpPr>
        <p:spPr/>
        <p:txBody>
          <a:bodyPr/>
          <a:lstStyle/>
          <a:p>
            <a:pPr algn="ctr"/>
            <a:r>
              <a:rPr lang="en-US" alt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AA78754-9CE6-439B-85F2-A6E462E44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4" y="421243"/>
            <a:ext cx="1889765" cy="947500"/>
          </a:xfrm>
          <a:prstGeom prst="rect">
            <a:avLst/>
          </a:prstGeom>
        </p:spPr>
      </p:pic>
      <p:graphicFrame>
        <p:nvGraphicFramePr>
          <p:cNvPr id="5" name="Table 4">
            <a:extLst>
              <a:ext uri="{FF2B5EF4-FFF2-40B4-BE49-F238E27FC236}">
                <a16:creationId xmlns:a16="http://schemas.microsoft.com/office/drawing/2014/main" id="{984CD128-32B8-455F-AD45-3166B488C651}"/>
              </a:ext>
            </a:extLst>
          </p:cNvPr>
          <p:cNvGraphicFramePr>
            <a:graphicFrameLocks/>
          </p:cNvGraphicFramePr>
          <p:nvPr>
            <p:extLst>
              <p:ext uri="{D42A27DB-BD31-4B8C-83A1-F6EECF244321}">
                <p14:modId xmlns:p14="http://schemas.microsoft.com/office/powerpoint/2010/main" val="3068836602"/>
              </p:ext>
            </p:extLst>
          </p:nvPr>
        </p:nvGraphicFramePr>
        <p:xfrm>
          <a:off x="171450" y="1690688"/>
          <a:ext cx="11849100" cy="5941792"/>
        </p:xfrm>
        <a:graphic>
          <a:graphicData uri="http://schemas.openxmlformats.org/drawingml/2006/table">
            <a:tbl>
              <a:tblPr firstRow="1" bandRow="1">
                <a:tableStyleId>{93296810-A885-4BE3-A3E7-6D5BEEA58F35}</a:tableStyleId>
              </a:tblPr>
              <a:tblGrid>
                <a:gridCol w="1041400">
                  <a:extLst>
                    <a:ext uri="{9D8B030D-6E8A-4147-A177-3AD203B41FA5}">
                      <a16:colId xmlns:a16="http://schemas.microsoft.com/office/drawing/2014/main" val="1636590623"/>
                    </a:ext>
                  </a:extLst>
                </a:gridCol>
                <a:gridCol w="2400300">
                  <a:extLst>
                    <a:ext uri="{9D8B030D-6E8A-4147-A177-3AD203B41FA5}">
                      <a16:colId xmlns:a16="http://schemas.microsoft.com/office/drawing/2014/main" val="3963246781"/>
                    </a:ext>
                  </a:extLst>
                </a:gridCol>
                <a:gridCol w="2946400">
                  <a:extLst>
                    <a:ext uri="{9D8B030D-6E8A-4147-A177-3AD203B41FA5}">
                      <a16:colId xmlns:a16="http://schemas.microsoft.com/office/drawing/2014/main" val="2033100078"/>
                    </a:ext>
                  </a:extLst>
                </a:gridCol>
                <a:gridCol w="2641600">
                  <a:extLst>
                    <a:ext uri="{9D8B030D-6E8A-4147-A177-3AD203B41FA5}">
                      <a16:colId xmlns:a16="http://schemas.microsoft.com/office/drawing/2014/main" val="4070950264"/>
                    </a:ext>
                  </a:extLst>
                </a:gridCol>
                <a:gridCol w="2819400">
                  <a:extLst>
                    <a:ext uri="{9D8B030D-6E8A-4147-A177-3AD203B41FA5}">
                      <a16:colId xmlns:a16="http://schemas.microsoft.com/office/drawing/2014/main" val="1439330305"/>
                    </a:ext>
                  </a:extLst>
                </a:gridCol>
              </a:tblGrid>
              <a:tr h="61610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000" b="1">
                          <a:uFill>
                            <a:solidFill>
                              <a:srgbClr val="000000"/>
                            </a:solidFill>
                          </a:uFill>
                          <a:latin typeface="Helvetica Neue"/>
                          <a:ea typeface="Helvetica Neue"/>
                          <a:cs typeface="Helvetica Neue"/>
                          <a:sym typeface="Helvetica Neue"/>
                        </a:defRPr>
                      </a:pPr>
                      <a:r>
                        <a:rPr lang="en-IN" sz="1800" b="0" dirty="0" err="1">
                          <a:latin typeface="Times New Roman"/>
                          <a:ea typeface="Times New Roman"/>
                          <a:cs typeface="Times New Roman"/>
                          <a:sym typeface="Times New Roman"/>
                        </a:rPr>
                        <a:t>S.No</a:t>
                      </a:r>
                      <a:endParaRPr lang="en-IN" sz="1800" b="0" dirty="0">
                        <a:latin typeface="Times New Roman"/>
                        <a:ea typeface="Times New Roman"/>
                        <a:cs typeface="Times New Roman"/>
                        <a:sym typeface="Times New Roman"/>
                      </a:endParaRPr>
                    </a:p>
                    <a:p>
                      <a:pPr algn="ctr" defTabSz="457200">
                        <a:defRPr sz="1000" b="1">
                          <a:uFill>
                            <a:solidFill>
                              <a:srgbClr val="000000"/>
                            </a:solidFill>
                          </a:uFill>
                          <a:latin typeface="Helvetica Neue"/>
                          <a:ea typeface="Helvetica Neue"/>
                          <a:cs typeface="Helvetica Neue"/>
                          <a:sym typeface="Helvetica Neue"/>
                        </a:defRPr>
                      </a:pPr>
                      <a:endParaRPr lang="en-IN" sz="1800" dirty="0">
                        <a:latin typeface="Times New Roman"/>
                        <a:ea typeface="Times New Roman"/>
                        <a:cs typeface="Times New Roman"/>
                        <a:sym typeface="Times New Roman"/>
                      </a:endParaRPr>
                    </a:p>
                  </a:txBody>
                  <a:tcPr marL="89653" marR="89653" marT="44816" marB="44816"/>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000" b="1">
                          <a:uFill>
                            <a:solidFill>
                              <a:srgbClr val="000000"/>
                            </a:solidFill>
                          </a:uFill>
                          <a:latin typeface="Helvetica Neue"/>
                          <a:ea typeface="Helvetica Neue"/>
                          <a:cs typeface="Helvetica Neue"/>
                          <a:sym typeface="Helvetica Neue"/>
                        </a:defRPr>
                      </a:pPr>
                      <a:r>
                        <a:rPr lang="en-IN" sz="1800" dirty="0">
                          <a:latin typeface="Times New Roman"/>
                          <a:ea typeface="Times New Roman"/>
                          <a:cs typeface="Times New Roman"/>
                          <a:sym typeface="Times New Roman"/>
                        </a:rPr>
                        <a:t>TITLE / AUTHOR</a:t>
                      </a:r>
                    </a:p>
                    <a:p>
                      <a:pPr algn="ctr" defTabSz="457200">
                        <a:defRPr sz="1000" b="1">
                          <a:uFill>
                            <a:solidFill>
                              <a:srgbClr val="000000"/>
                            </a:solidFill>
                          </a:uFill>
                          <a:latin typeface="Helvetica Neue"/>
                          <a:ea typeface="Helvetica Neue"/>
                          <a:cs typeface="Helvetica Neue"/>
                          <a:sym typeface="Helvetica Neue"/>
                        </a:defRPr>
                      </a:pPr>
                      <a:endParaRPr lang="en-IN" sz="1800" dirty="0">
                        <a:latin typeface="Times New Roman"/>
                        <a:ea typeface="Times New Roman"/>
                        <a:cs typeface="Times New Roman"/>
                        <a:sym typeface="Times New Roman"/>
                      </a:endParaRPr>
                    </a:p>
                  </a:txBody>
                  <a:tcPr marL="89653" marR="89653" marT="44816" marB="44816"/>
                </a:tc>
                <a:tc>
                  <a:txBody>
                    <a:bodyPr/>
                    <a:lstStyle/>
                    <a:p>
                      <a:pPr algn="ctr" defTabSz="457200">
                        <a:defRPr sz="1000" b="1">
                          <a:uFill>
                            <a:solidFill>
                              <a:srgbClr val="000000"/>
                            </a:solidFill>
                          </a:uFill>
                          <a:latin typeface="Helvetica Neue"/>
                          <a:ea typeface="Helvetica Neue"/>
                          <a:cs typeface="Helvetica Neue"/>
                          <a:sym typeface="Helvetica Neue"/>
                        </a:defRPr>
                      </a:pPr>
                      <a:r>
                        <a:rPr lang="en-IN" sz="1800" dirty="0">
                          <a:latin typeface="Times New Roman"/>
                          <a:ea typeface="Times New Roman"/>
                          <a:cs typeface="Times New Roman"/>
                          <a:sym typeface="Times New Roman"/>
                        </a:rPr>
                        <a:t>ABSTRACT</a:t>
                      </a:r>
                    </a:p>
                  </a:txBody>
                  <a:tcPr marL="89653" marR="89653" marT="44816" marB="44816"/>
                </a:tc>
                <a:tc>
                  <a:txBody>
                    <a:bodyPr/>
                    <a:lstStyle/>
                    <a:p>
                      <a:pPr algn="ctr" defTabSz="457200">
                        <a:defRPr sz="1000" b="1">
                          <a:uFill>
                            <a:solidFill>
                              <a:srgbClr val="000000"/>
                            </a:solidFill>
                          </a:uFill>
                          <a:latin typeface="Helvetica Neue"/>
                          <a:ea typeface="Helvetica Neue"/>
                          <a:cs typeface="Helvetica Neue"/>
                          <a:sym typeface="Helvetica Neue"/>
                        </a:defRPr>
                      </a:pPr>
                      <a:r>
                        <a:rPr lang="en-IN" sz="1800" dirty="0">
                          <a:latin typeface="Times New Roman"/>
                          <a:ea typeface="Times New Roman"/>
                          <a:cs typeface="Times New Roman"/>
                          <a:sym typeface="Times New Roman"/>
                        </a:rPr>
                        <a:t>METHODS / TECHNIQUES</a:t>
                      </a:r>
                    </a:p>
                  </a:txBody>
                  <a:tcPr marL="89653" marR="89653" marT="44816" marB="44816"/>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b="1">
                          <a:uFill>
                            <a:solidFill>
                              <a:srgbClr val="000000"/>
                            </a:solidFill>
                          </a:uFill>
                          <a:latin typeface="Times New Roman"/>
                          <a:ea typeface="Times New Roman"/>
                          <a:cs typeface="Times New Roman"/>
                          <a:sym typeface="Times New Roman"/>
                        </a:defRPr>
                      </a:pPr>
                      <a:r>
                        <a:rPr lang="en-IN" sz="1800" dirty="0">
                          <a:latin typeface="Times New Roman"/>
                          <a:ea typeface="Times New Roman"/>
                          <a:cs typeface="Times New Roman"/>
                          <a:sym typeface="Times New Roman"/>
                        </a:rPr>
                        <a:t>CONCLUSION</a:t>
                      </a:r>
                    </a:p>
                    <a:p>
                      <a:pPr algn="ctr" defTabSz="457200">
                        <a:defRPr b="1">
                          <a:uFill>
                            <a:solidFill>
                              <a:srgbClr val="000000"/>
                            </a:solidFill>
                          </a:uFill>
                          <a:latin typeface="Times New Roman"/>
                          <a:ea typeface="Times New Roman"/>
                          <a:cs typeface="Times New Roman"/>
                          <a:sym typeface="Times New Roman"/>
                        </a:defRPr>
                      </a:pPr>
                      <a:endParaRPr lang="en-IN" dirty="0"/>
                    </a:p>
                  </a:txBody>
                  <a:tcPr marL="89653" marR="89653" marT="44816" marB="44816"/>
                </a:tc>
                <a:extLst>
                  <a:ext uri="{0D108BD9-81ED-4DB2-BD59-A6C34878D82A}">
                    <a16:rowId xmlns:a16="http://schemas.microsoft.com/office/drawing/2014/main" val="3003448570"/>
                  </a:ext>
                </a:extLst>
              </a:tr>
              <a:tr h="5119368">
                <a:tc>
                  <a:txBody>
                    <a:bodyPr/>
                    <a:lstStyle/>
                    <a:p>
                      <a:r>
                        <a:rPr lang="en-US"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The heart attack detection by Esp8266 data </a:t>
                      </a:r>
                      <a:r>
                        <a:rPr lang="en-IN" dirty="0" err="1">
                          <a:latin typeface="Times New Roman" panose="02020603050405020304" pitchFamily="18" charset="0"/>
                          <a:cs typeface="Times New Roman" panose="02020603050405020304" pitchFamily="18" charset="0"/>
                        </a:rPr>
                        <a:t>communicatio</a:t>
                      </a:r>
                      <a:r>
                        <a:rPr lang="en-IN" dirty="0">
                          <a:latin typeface="Times New Roman" panose="02020603050405020304" pitchFamily="18" charset="0"/>
                          <a:cs typeface="Times New Roman" panose="02020603050405020304" pitchFamily="18" charset="0"/>
                        </a:rPr>
                        <a:t> n at a real time to avoid sudden death. (2018) Conference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Poltak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Sihombing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Mangasa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Manullang</a:t>
                      </a:r>
                      <a:r>
                        <a:rPr lang="en-IN" dirty="0">
                          <a:latin typeface="Times New Roman" panose="02020603050405020304" pitchFamily="18" charset="0"/>
                          <a:cs typeface="Times New Roman" panose="02020603050405020304" pitchFamily="18" charset="0"/>
                        </a:rPr>
                        <a:t>, Dahlan </a:t>
                      </a:r>
                      <a:r>
                        <a:rPr lang="en-IN" dirty="0" err="1">
                          <a:latin typeface="Times New Roman" panose="02020603050405020304" pitchFamily="18" charset="0"/>
                          <a:cs typeface="Times New Roman" panose="02020603050405020304" pitchFamily="18" charset="0"/>
                        </a:rPr>
                        <a:t>Sitompul</a:t>
                      </a:r>
                      <a:r>
                        <a:rPr lang="en-IN" dirty="0">
                          <a:latin typeface="Times New Roman" panose="02020603050405020304" pitchFamily="18" charset="0"/>
                          <a:cs typeface="Times New Roman" panose="02020603050405020304" pitchFamily="18" charset="0"/>
                        </a:rPr>
                        <a:t>, Imelda Sri </a:t>
                      </a:r>
                      <a:r>
                        <a:rPr lang="en-IN" dirty="0" err="1">
                          <a:latin typeface="Times New Roman" panose="02020603050405020304" pitchFamily="18" charset="0"/>
                          <a:cs typeface="Times New Roman" panose="02020603050405020304" pitchFamily="18" charset="0"/>
                        </a:rPr>
                        <a:t>Dumayanti</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These days, heart</a:t>
                      </a:r>
                    </a:p>
                    <a:p>
                      <a:r>
                        <a:rPr lang="en-US" dirty="0">
                          <a:latin typeface="Times New Roman" panose="02020603050405020304" pitchFamily="18" charset="0"/>
                          <a:cs typeface="Times New Roman" panose="02020603050405020304" pitchFamily="18" charset="0"/>
                        </a:rPr>
                        <a:t>attacks—which can</a:t>
                      </a:r>
                    </a:p>
                    <a:p>
                      <a:r>
                        <a:rPr lang="en-US" dirty="0">
                          <a:latin typeface="Times New Roman" panose="02020603050405020304" pitchFamily="18" charset="0"/>
                          <a:cs typeface="Times New Roman" panose="02020603050405020304" pitchFamily="18" charset="0"/>
                        </a:rPr>
                        <a:t>occur when the heart's</a:t>
                      </a:r>
                    </a:p>
                    <a:p>
                      <a:r>
                        <a:rPr lang="en-US" dirty="0">
                          <a:latin typeface="Times New Roman" panose="02020603050405020304" pitchFamily="18" charset="0"/>
                          <a:cs typeface="Times New Roman" panose="02020603050405020304" pitchFamily="18" charset="0"/>
                        </a:rPr>
                        <a:t>blood flow is</a:t>
                      </a:r>
                    </a:p>
                    <a:p>
                      <a:r>
                        <a:rPr lang="en-US" dirty="0">
                          <a:latin typeface="Times New Roman" panose="02020603050405020304" pitchFamily="18" charset="0"/>
                          <a:cs typeface="Times New Roman" panose="02020603050405020304" pitchFamily="18" charset="0"/>
                        </a:rPr>
                        <a:t>interrupted—are killing a</a:t>
                      </a:r>
                    </a:p>
                    <a:p>
                      <a:r>
                        <a:rPr lang="en-US" dirty="0">
                          <a:latin typeface="Times New Roman" panose="02020603050405020304" pitchFamily="18" charset="0"/>
                          <a:cs typeface="Times New Roman" panose="02020603050405020304" pitchFamily="18" charset="0"/>
                        </a:rPr>
                        <a:t>lot of people. This</a:t>
                      </a:r>
                    </a:p>
                    <a:p>
                      <a:r>
                        <a:rPr lang="en-US" dirty="0">
                          <a:latin typeface="Times New Roman" panose="02020603050405020304" pitchFamily="18" charset="0"/>
                          <a:cs typeface="Times New Roman" panose="02020603050405020304" pitchFamily="18" charset="0"/>
                        </a:rPr>
                        <a:t>Internet-of Things</a:t>
                      </a:r>
                    </a:p>
                    <a:p>
                      <a:r>
                        <a:rPr lang="en-US" dirty="0">
                          <a:latin typeface="Times New Roman" panose="02020603050405020304" pitchFamily="18" charset="0"/>
                          <a:cs typeface="Times New Roman" panose="02020603050405020304" pitchFamily="18" charset="0"/>
                        </a:rPr>
                        <a:t>(IoT)based innovation</a:t>
                      </a:r>
                    </a:p>
                    <a:p>
                      <a:r>
                        <a:rPr lang="en-US" dirty="0" err="1">
                          <a:latin typeface="Times New Roman" panose="02020603050405020304" pitchFamily="18" charset="0"/>
                          <a:cs typeface="Times New Roman" panose="02020603050405020304" pitchFamily="18" charset="0"/>
                        </a:rPr>
                        <a:t>utilises</a:t>
                      </a:r>
                      <a:r>
                        <a:rPr lang="en-US" dirty="0">
                          <a:latin typeface="Times New Roman" panose="02020603050405020304" pitchFamily="18" charset="0"/>
                          <a:cs typeface="Times New Roman" panose="02020603050405020304" pitchFamily="18" charset="0"/>
                        </a:rPr>
                        <a:t> heart rate</a:t>
                      </a:r>
                    </a:p>
                    <a:p>
                      <a:r>
                        <a:rPr lang="en-US" dirty="0">
                          <a:latin typeface="Times New Roman" panose="02020603050405020304" pitchFamily="18" charset="0"/>
                          <a:cs typeface="Times New Roman" panose="02020603050405020304" pitchFamily="18" charset="0"/>
                        </a:rPr>
                        <a:t>monitoring to spot heart</a:t>
                      </a:r>
                    </a:p>
                    <a:p>
                      <a:r>
                        <a:rPr lang="en-US" dirty="0">
                          <a:latin typeface="Times New Roman" panose="02020603050405020304" pitchFamily="18" charset="0"/>
                          <a:cs typeface="Times New Roman" panose="02020603050405020304" pitchFamily="18" charset="0"/>
                        </a:rPr>
                        <a:t>attacks (Internet of</a:t>
                      </a:r>
                    </a:p>
                    <a:p>
                      <a:r>
                        <a:rPr lang="en-US" dirty="0">
                          <a:latin typeface="Times New Roman" panose="02020603050405020304" pitchFamily="18" charset="0"/>
                          <a:cs typeface="Times New Roman" panose="02020603050405020304" pitchFamily="18" charset="0"/>
                        </a:rPr>
                        <a:t>Things). This technology</a:t>
                      </a:r>
                    </a:p>
                    <a:p>
                      <a:r>
                        <a:rPr lang="en-US" dirty="0">
                          <a:latin typeface="Times New Roman" panose="02020603050405020304" pitchFamily="18" charset="0"/>
                          <a:cs typeface="Times New Roman" panose="02020603050405020304" pitchFamily="18" charset="0"/>
                        </a:rPr>
                        <a:t>is highly effective in</a:t>
                      </a:r>
                    </a:p>
                    <a:p>
                      <a:r>
                        <a:rPr lang="en-US" dirty="0">
                          <a:latin typeface="Times New Roman" panose="02020603050405020304" pitchFamily="18" charset="0"/>
                          <a:cs typeface="Times New Roman" panose="02020603050405020304" pitchFamily="18" charset="0"/>
                        </a:rPr>
                        <a:t>detecting heart attacks</a:t>
                      </a:r>
                    </a:p>
                    <a:p>
                      <a:r>
                        <a:rPr lang="en-US" dirty="0">
                          <a:latin typeface="Times New Roman" panose="02020603050405020304" pitchFamily="18" charset="0"/>
                          <a:cs typeface="Times New Roman" panose="02020603050405020304" pitchFamily="18" charset="0"/>
                        </a:rPr>
                        <a:t>because it uses internet</a:t>
                      </a:r>
                    </a:p>
                    <a:p>
                      <a:r>
                        <a:rPr lang="en-US" dirty="0">
                          <a:latin typeface="Times New Roman" panose="02020603050405020304" pitchFamily="18" charset="0"/>
                          <a:cs typeface="Times New Roman" panose="02020603050405020304" pitchFamily="18" charset="0"/>
                        </a:rPr>
                        <a:t>of things-based heart rate</a:t>
                      </a:r>
                    </a:p>
                    <a:p>
                      <a:r>
                        <a:rPr lang="en-US" dirty="0">
                          <a:latin typeface="Times New Roman" panose="02020603050405020304" pitchFamily="18" charset="0"/>
                          <a:cs typeface="Times New Roman" panose="02020603050405020304" pitchFamily="18" charset="0"/>
                        </a:rPr>
                        <a:t>monitoring. </a:t>
                      </a:r>
                    </a:p>
                  </a:txBody>
                  <a:tcPr/>
                </a:tc>
                <a:tc>
                  <a:txBody>
                    <a:bodyPr/>
                    <a:lstStyle/>
                    <a:p>
                      <a:r>
                        <a:rPr lang="en-US" dirty="0">
                          <a:latin typeface="Times New Roman" panose="02020603050405020304" pitchFamily="18" charset="0"/>
                          <a:cs typeface="Times New Roman" panose="02020603050405020304" pitchFamily="18" charset="0"/>
                        </a:rPr>
                        <a:t>SVM(support vector</a:t>
                      </a:r>
                    </a:p>
                    <a:p>
                      <a:r>
                        <a:rPr lang="en-US" dirty="0">
                          <a:latin typeface="Times New Roman" panose="02020603050405020304" pitchFamily="18" charset="0"/>
                          <a:cs typeface="Times New Roman" panose="02020603050405020304" pitchFamily="18" charset="0"/>
                        </a:rPr>
                        <a:t>machine)</a:t>
                      </a:r>
                    </a:p>
                    <a:p>
                      <a:r>
                        <a:rPr lang="en-US" dirty="0">
                          <a:latin typeface="Times New Roman" panose="02020603050405020304" pitchFamily="18" charset="0"/>
                          <a:cs typeface="Times New Roman" panose="02020603050405020304" pitchFamily="18" charset="0"/>
                        </a:rPr>
                        <a:t>CMAR(Classification</a:t>
                      </a:r>
                    </a:p>
                    <a:p>
                      <a:r>
                        <a:rPr lang="en-US" dirty="0">
                          <a:latin typeface="Times New Roman" panose="02020603050405020304" pitchFamily="18" charset="0"/>
                          <a:cs typeface="Times New Roman" panose="02020603050405020304" pitchFamily="18" charset="0"/>
                        </a:rPr>
                        <a:t>based on multiple</a:t>
                      </a:r>
                    </a:p>
                    <a:p>
                      <a:r>
                        <a:rPr lang="en-US" dirty="0">
                          <a:latin typeface="Times New Roman" panose="02020603050405020304" pitchFamily="18" charset="0"/>
                          <a:cs typeface="Times New Roman" panose="02020603050405020304" pitchFamily="18" charset="0"/>
                        </a:rPr>
                        <a:t>association rules) Fuzzy</a:t>
                      </a:r>
                    </a:p>
                    <a:p>
                      <a:r>
                        <a:rPr lang="en-US" dirty="0">
                          <a:latin typeface="Times New Roman" panose="02020603050405020304" pitchFamily="18" charset="0"/>
                          <a:cs typeface="Times New Roman" panose="02020603050405020304" pitchFamily="18" charset="0"/>
                        </a:rPr>
                        <a:t>logic Pulse sensor</a:t>
                      </a:r>
                    </a:p>
                    <a:p>
                      <a:r>
                        <a:rPr lang="en-US" dirty="0">
                          <a:latin typeface="Times New Roman" panose="02020603050405020304" pitchFamily="18" charset="0"/>
                          <a:cs typeface="Times New Roman" panose="02020603050405020304" pitchFamily="18" charset="0"/>
                        </a:rPr>
                        <a:t>Microcontroller Wi-fi</a:t>
                      </a:r>
                    </a:p>
                    <a:p>
                      <a:r>
                        <a:rPr lang="en-US" dirty="0">
                          <a:latin typeface="Times New Roman" panose="02020603050405020304" pitchFamily="18" charset="0"/>
                          <a:cs typeface="Times New Roman" panose="02020603050405020304" pitchFamily="18" charset="0"/>
                        </a:rPr>
                        <a:t>modules (ESP8266)</a:t>
                      </a:r>
                    </a:p>
                    <a:p>
                      <a:r>
                        <a:rPr lang="en-US" dirty="0">
                          <a:latin typeface="Times New Roman" panose="02020603050405020304" pitchFamily="18" charset="0"/>
                          <a:cs typeface="Times New Roman" panose="02020603050405020304" pitchFamily="18" charset="0"/>
                        </a:rPr>
                        <a:t>Arduino Uno</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Based on the discussion and findings from the research, it was determined that the ESP8266 circuit successfully enabled data communication between the microcontroller and the smartphone. This allowed real-time transmission of heart rate data. The heart rate detector created can be used anywhere with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connectivity. </a:t>
                      </a:r>
                    </a:p>
                  </a:txBody>
                  <a:tcPr/>
                </a:tc>
                <a:extLst>
                  <a:ext uri="{0D108BD9-81ED-4DB2-BD59-A6C34878D82A}">
                    <a16:rowId xmlns:a16="http://schemas.microsoft.com/office/drawing/2014/main" val="2148544157"/>
                  </a:ext>
                </a:extLst>
              </a:tr>
            </a:tbl>
          </a:graphicData>
        </a:graphic>
      </p:graphicFrame>
    </p:spTree>
    <p:extLst>
      <p:ext uri="{BB962C8B-B14F-4D97-AF65-F5344CB8AC3E}">
        <p14:creationId xmlns:p14="http://schemas.microsoft.com/office/powerpoint/2010/main" val="428537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AE8C-F3CA-47AE-832D-B5CA2F6620A4}"/>
              </a:ext>
            </a:extLst>
          </p:cNvPr>
          <p:cNvSpPr>
            <a:spLocks noGrp="1"/>
          </p:cNvSpPr>
          <p:nvPr>
            <p:ph type="title"/>
          </p:nvPr>
        </p:nvSpPr>
        <p:spPr/>
        <p:txBody>
          <a:bodyPr/>
          <a:lstStyle/>
          <a:p>
            <a:pPr algn="ctr"/>
            <a:r>
              <a:rPr lang="en-US" alt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AA78754-9CE6-439B-85F2-A6E462E44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4" y="421243"/>
            <a:ext cx="1889765" cy="947500"/>
          </a:xfrm>
          <a:prstGeom prst="rect">
            <a:avLst/>
          </a:prstGeom>
        </p:spPr>
      </p:pic>
      <p:graphicFrame>
        <p:nvGraphicFramePr>
          <p:cNvPr id="5" name="Table 4">
            <a:extLst>
              <a:ext uri="{FF2B5EF4-FFF2-40B4-BE49-F238E27FC236}">
                <a16:creationId xmlns:a16="http://schemas.microsoft.com/office/drawing/2014/main" id="{984CD128-32B8-455F-AD45-3166B488C651}"/>
              </a:ext>
            </a:extLst>
          </p:cNvPr>
          <p:cNvGraphicFramePr>
            <a:graphicFrameLocks/>
          </p:cNvGraphicFramePr>
          <p:nvPr>
            <p:extLst>
              <p:ext uri="{D42A27DB-BD31-4B8C-83A1-F6EECF244321}">
                <p14:modId xmlns:p14="http://schemas.microsoft.com/office/powerpoint/2010/main" val="3608730629"/>
              </p:ext>
            </p:extLst>
          </p:nvPr>
        </p:nvGraphicFramePr>
        <p:xfrm>
          <a:off x="161365" y="1452263"/>
          <a:ext cx="11745290" cy="5667472"/>
        </p:xfrm>
        <a:graphic>
          <a:graphicData uri="http://schemas.openxmlformats.org/drawingml/2006/table">
            <a:tbl>
              <a:tblPr firstRow="1" bandRow="1">
                <a:tableStyleId>{93296810-A885-4BE3-A3E7-6D5BEEA58F35}</a:tableStyleId>
              </a:tblPr>
              <a:tblGrid>
                <a:gridCol w="1662195">
                  <a:extLst>
                    <a:ext uri="{9D8B030D-6E8A-4147-A177-3AD203B41FA5}">
                      <a16:colId xmlns:a16="http://schemas.microsoft.com/office/drawing/2014/main" val="1636590623"/>
                    </a:ext>
                  </a:extLst>
                </a:gridCol>
                <a:gridCol w="3057023">
                  <a:extLst>
                    <a:ext uri="{9D8B030D-6E8A-4147-A177-3AD203B41FA5}">
                      <a16:colId xmlns:a16="http://schemas.microsoft.com/office/drawing/2014/main" val="3963246781"/>
                    </a:ext>
                  </a:extLst>
                </a:gridCol>
                <a:gridCol w="2533283">
                  <a:extLst>
                    <a:ext uri="{9D8B030D-6E8A-4147-A177-3AD203B41FA5}">
                      <a16:colId xmlns:a16="http://schemas.microsoft.com/office/drawing/2014/main" val="2033100078"/>
                    </a:ext>
                  </a:extLst>
                </a:gridCol>
                <a:gridCol w="2415135">
                  <a:extLst>
                    <a:ext uri="{9D8B030D-6E8A-4147-A177-3AD203B41FA5}">
                      <a16:colId xmlns:a16="http://schemas.microsoft.com/office/drawing/2014/main" val="4070950264"/>
                    </a:ext>
                  </a:extLst>
                </a:gridCol>
                <a:gridCol w="2077654">
                  <a:extLst>
                    <a:ext uri="{9D8B030D-6E8A-4147-A177-3AD203B41FA5}">
                      <a16:colId xmlns:a16="http://schemas.microsoft.com/office/drawing/2014/main" val="1439330305"/>
                    </a:ext>
                  </a:extLst>
                </a:gridCol>
              </a:tblGrid>
              <a:tr h="56767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000" b="1">
                          <a:uFill>
                            <a:solidFill>
                              <a:srgbClr val="000000"/>
                            </a:solidFill>
                          </a:uFill>
                          <a:latin typeface="Helvetica Neue"/>
                          <a:ea typeface="Helvetica Neue"/>
                          <a:cs typeface="Helvetica Neue"/>
                          <a:sym typeface="Helvetica Neue"/>
                        </a:defRPr>
                      </a:pPr>
                      <a:r>
                        <a:rPr lang="en-IN" sz="1800" b="0" dirty="0" err="1">
                          <a:latin typeface="Times New Roman"/>
                          <a:ea typeface="Times New Roman"/>
                          <a:cs typeface="Times New Roman"/>
                          <a:sym typeface="Times New Roman"/>
                        </a:rPr>
                        <a:t>S.No</a:t>
                      </a:r>
                      <a:endParaRPr lang="en-IN" sz="1800" b="0" dirty="0">
                        <a:latin typeface="Times New Roman"/>
                        <a:ea typeface="Times New Roman"/>
                        <a:cs typeface="Times New Roman"/>
                        <a:sym typeface="Times New Roman"/>
                      </a:endParaRPr>
                    </a:p>
                    <a:p>
                      <a:pPr algn="ctr" defTabSz="457200">
                        <a:defRPr sz="1000" b="1">
                          <a:uFill>
                            <a:solidFill>
                              <a:srgbClr val="000000"/>
                            </a:solidFill>
                          </a:uFill>
                          <a:latin typeface="Helvetica Neue"/>
                          <a:ea typeface="Helvetica Neue"/>
                          <a:cs typeface="Helvetica Neue"/>
                          <a:sym typeface="Helvetica Neue"/>
                        </a:defRPr>
                      </a:pPr>
                      <a:endParaRPr lang="en-IN" sz="1800" dirty="0">
                        <a:latin typeface="Times New Roman"/>
                        <a:ea typeface="Times New Roman"/>
                        <a:cs typeface="Times New Roman"/>
                        <a:sym typeface="Times New Roman"/>
                      </a:endParaRPr>
                    </a:p>
                  </a:txBody>
                  <a:tcPr marL="89653" marR="89653" marT="44816" marB="44816"/>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000" b="1">
                          <a:uFill>
                            <a:solidFill>
                              <a:srgbClr val="000000"/>
                            </a:solidFill>
                          </a:uFill>
                          <a:latin typeface="Helvetica Neue"/>
                          <a:ea typeface="Helvetica Neue"/>
                          <a:cs typeface="Helvetica Neue"/>
                          <a:sym typeface="Helvetica Neue"/>
                        </a:defRPr>
                      </a:pPr>
                      <a:r>
                        <a:rPr lang="en-IN" sz="1800" dirty="0">
                          <a:latin typeface="Times New Roman"/>
                          <a:ea typeface="Times New Roman"/>
                          <a:cs typeface="Times New Roman"/>
                          <a:sym typeface="Times New Roman"/>
                        </a:rPr>
                        <a:t>TITLE / AUTHOR</a:t>
                      </a:r>
                    </a:p>
                    <a:p>
                      <a:pPr algn="ctr" defTabSz="457200">
                        <a:defRPr sz="1000" b="1">
                          <a:uFill>
                            <a:solidFill>
                              <a:srgbClr val="000000"/>
                            </a:solidFill>
                          </a:uFill>
                          <a:latin typeface="Helvetica Neue"/>
                          <a:ea typeface="Helvetica Neue"/>
                          <a:cs typeface="Helvetica Neue"/>
                          <a:sym typeface="Helvetica Neue"/>
                        </a:defRPr>
                      </a:pPr>
                      <a:endParaRPr lang="en-IN" sz="1800" dirty="0">
                        <a:latin typeface="Times New Roman"/>
                        <a:ea typeface="Times New Roman"/>
                        <a:cs typeface="Times New Roman"/>
                        <a:sym typeface="Times New Roman"/>
                      </a:endParaRPr>
                    </a:p>
                  </a:txBody>
                  <a:tcPr marL="89653" marR="89653" marT="44816" marB="44816"/>
                </a:tc>
                <a:tc>
                  <a:txBody>
                    <a:bodyPr/>
                    <a:lstStyle/>
                    <a:p>
                      <a:pPr algn="ctr" defTabSz="457200">
                        <a:defRPr sz="1000" b="1">
                          <a:uFill>
                            <a:solidFill>
                              <a:srgbClr val="000000"/>
                            </a:solidFill>
                          </a:uFill>
                          <a:latin typeface="Helvetica Neue"/>
                          <a:ea typeface="Helvetica Neue"/>
                          <a:cs typeface="Helvetica Neue"/>
                          <a:sym typeface="Helvetica Neue"/>
                        </a:defRPr>
                      </a:pPr>
                      <a:r>
                        <a:rPr lang="en-IN" sz="1800" dirty="0">
                          <a:latin typeface="Times New Roman"/>
                          <a:ea typeface="Times New Roman"/>
                          <a:cs typeface="Times New Roman"/>
                          <a:sym typeface="Times New Roman"/>
                        </a:rPr>
                        <a:t>ABSTRACT</a:t>
                      </a:r>
                    </a:p>
                  </a:txBody>
                  <a:tcPr marL="89653" marR="89653" marT="44816" marB="44816"/>
                </a:tc>
                <a:tc>
                  <a:txBody>
                    <a:bodyPr/>
                    <a:lstStyle/>
                    <a:p>
                      <a:pPr algn="ctr" defTabSz="457200">
                        <a:defRPr sz="1000" b="1">
                          <a:uFill>
                            <a:solidFill>
                              <a:srgbClr val="000000"/>
                            </a:solidFill>
                          </a:uFill>
                          <a:latin typeface="Helvetica Neue"/>
                          <a:ea typeface="Helvetica Neue"/>
                          <a:cs typeface="Helvetica Neue"/>
                          <a:sym typeface="Helvetica Neue"/>
                        </a:defRPr>
                      </a:pPr>
                      <a:r>
                        <a:rPr lang="en-IN" sz="1800" dirty="0">
                          <a:latin typeface="Times New Roman"/>
                          <a:ea typeface="Times New Roman"/>
                          <a:cs typeface="Times New Roman"/>
                          <a:sym typeface="Times New Roman"/>
                        </a:rPr>
                        <a:t>METHODS / TECHNIQUES</a:t>
                      </a:r>
                    </a:p>
                  </a:txBody>
                  <a:tcPr marL="89653" marR="89653" marT="44816" marB="44816"/>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b="1">
                          <a:uFill>
                            <a:solidFill>
                              <a:srgbClr val="000000"/>
                            </a:solidFill>
                          </a:uFill>
                          <a:latin typeface="Times New Roman"/>
                          <a:ea typeface="Times New Roman"/>
                          <a:cs typeface="Times New Roman"/>
                          <a:sym typeface="Times New Roman"/>
                        </a:defRPr>
                      </a:pPr>
                      <a:r>
                        <a:rPr lang="en-IN" sz="1800" dirty="0">
                          <a:latin typeface="Times New Roman"/>
                          <a:ea typeface="Times New Roman"/>
                          <a:cs typeface="Times New Roman"/>
                          <a:sym typeface="Times New Roman"/>
                        </a:rPr>
                        <a:t>CONCLUSION</a:t>
                      </a:r>
                    </a:p>
                    <a:p>
                      <a:pPr algn="ctr" defTabSz="457200">
                        <a:defRPr b="1">
                          <a:uFill>
                            <a:solidFill>
                              <a:srgbClr val="000000"/>
                            </a:solidFill>
                          </a:uFill>
                          <a:latin typeface="Times New Roman"/>
                          <a:ea typeface="Times New Roman"/>
                          <a:cs typeface="Times New Roman"/>
                          <a:sym typeface="Times New Roman"/>
                        </a:defRPr>
                      </a:pPr>
                      <a:endParaRPr lang="en-IN" dirty="0"/>
                    </a:p>
                  </a:txBody>
                  <a:tcPr marL="89653" marR="89653" marT="44816" marB="44816"/>
                </a:tc>
                <a:extLst>
                  <a:ext uri="{0D108BD9-81ED-4DB2-BD59-A6C34878D82A}">
                    <a16:rowId xmlns:a16="http://schemas.microsoft.com/office/drawing/2014/main" val="3003448570"/>
                  </a:ext>
                </a:extLst>
              </a:tr>
              <a:tr h="4472937">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IN" dirty="0"/>
                        <a:t>IoT based Heart Attack Detection and Heart Rate Monitoring System. (2023) IEEE</a:t>
                      </a:r>
                    </a:p>
                    <a:p>
                      <a:r>
                        <a:rPr lang="en-IN" dirty="0"/>
                        <a:t>Authors: </a:t>
                      </a:r>
                      <a:r>
                        <a:rPr lang="en-IN" dirty="0" err="1"/>
                        <a:t>Dr.</a:t>
                      </a:r>
                      <a:r>
                        <a:rPr lang="en-IN" dirty="0"/>
                        <a:t> T. Arun Prasath </a:t>
                      </a:r>
                      <a:r>
                        <a:rPr lang="en-IN" dirty="0" err="1"/>
                        <a:t>M.Mohamed</a:t>
                      </a:r>
                      <a:r>
                        <a:rPr lang="en-IN" dirty="0"/>
                        <a:t> Arif S Srinivasan A </a:t>
                      </a:r>
                      <a:r>
                        <a:rPr lang="en-IN" dirty="0" err="1"/>
                        <a:t>Muthumanoj</a:t>
                      </a:r>
                      <a:r>
                        <a:rPr lang="en-IN" dirty="0"/>
                        <a:t> </a:t>
                      </a:r>
                      <a:r>
                        <a:rPr lang="en-IN" dirty="0" err="1"/>
                        <a:t>kumar</a:t>
                      </a:r>
                      <a:r>
                        <a:rPr lang="en-IN" dirty="0"/>
                        <a:t> M </a:t>
                      </a:r>
                      <a:r>
                        <a:rPr lang="en-IN" dirty="0" err="1"/>
                        <a:t>Sushmitha</a:t>
                      </a:r>
                      <a:endParaRPr lang="en-IN" dirty="0"/>
                    </a:p>
                    <a:p>
                      <a:r>
                        <a:rPr lang="en-IN" dirty="0"/>
                        <a:t>Sakthivel Sankaran</a:t>
                      </a:r>
                      <a:endParaRPr lang="en-US" dirty="0"/>
                    </a:p>
                    <a:p>
                      <a:endParaRPr lang="en-US" dirty="0"/>
                    </a:p>
                  </a:txBody>
                  <a:tcPr/>
                </a:tc>
                <a:tc>
                  <a:txBody>
                    <a:bodyPr/>
                    <a:lstStyle/>
                    <a:p>
                      <a:r>
                        <a:rPr lang="en-US" dirty="0"/>
                        <a:t>IOT innovation effectively detects heart attack by utilizing heart rate monitoring. It enhances accuracy of detection. The continuously measures heart rate, providing a protective approach to identify potential heart attack and enabling timely intervention</a:t>
                      </a:r>
                    </a:p>
                  </a:txBody>
                  <a:tcPr/>
                </a:tc>
                <a:tc>
                  <a:txBody>
                    <a:bodyPr/>
                    <a:lstStyle/>
                    <a:p>
                      <a:r>
                        <a:rPr lang="en-IN" dirty="0"/>
                        <a:t>C Programming language Android Smart Phone Arduino uno Pulse sensor ECG sensor GPS sensor WIFI Modul </a:t>
                      </a:r>
                      <a:endParaRPr lang="en-US" dirty="0"/>
                    </a:p>
                  </a:txBody>
                  <a:tcPr/>
                </a:tc>
                <a:tc>
                  <a:txBody>
                    <a:bodyPr/>
                    <a:lstStyle/>
                    <a:p>
                      <a:r>
                        <a:rPr lang="en-US" dirty="0"/>
                        <a:t>Our system is flexible and can monitor various cardiovascular factors at the same time, such as heart rate, circulatory load, and patient temperature. The collected data is sent wirelessly using Bluetooth to an Android mobile device, which then transmits it to a web application for further monitoring and control. </a:t>
                      </a:r>
                    </a:p>
                  </a:txBody>
                  <a:tcPr/>
                </a:tc>
                <a:extLst>
                  <a:ext uri="{0D108BD9-81ED-4DB2-BD59-A6C34878D82A}">
                    <a16:rowId xmlns:a16="http://schemas.microsoft.com/office/drawing/2014/main" val="2148544157"/>
                  </a:ext>
                </a:extLst>
              </a:tr>
            </a:tbl>
          </a:graphicData>
        </a:graphic>
      </p:graphicFrame>
    </p:spTree>
    <p:extLst>
      <p:ext uri="{BB962C8B-B14F-4D97-AF65-F5344CB8AC3E}">
        <p14:creationId xmlns:p14="http://schemas.microsoft.com/office/powerpoint/2010/main" val="295962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AE8C-F3CA-47AE-832D-B5CA2F6620A4}"/>
              </a:ext>
            </a:extLst>
          </p:cNvPr>
          <p:cNvSpPr>
            <a:spLocks noGrp="1"/>
          </p:cNvSpPr>
          <p:nvPr>
            <p:ph type="title"/>
          </p:nvPr>
        </p:nvSpPr>
        <p:spPr/>
        <p:txBody>
          <a:bodyPr/>
          <a:lstStyle/>
          <a:p>
            <a:pPr algn="ctr"/>
            <a:r>
              <a:rPr lang="en-US" alt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AA78754-9CE6-439B-85F2-A6E462E44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4" y="421243"/>
            <a:ext cx="1889765" cy="947500"/>
          </a:xfrm>
          <a:prstGeom prst="rect">
            <a:avLst/>
          </a:prstGeom>
        </p:spPr>
      </p:pic>
      <p:graphicFrame>
        <p:nvGraphicFramePr>
          <p:cNvPr id="5" name="Table 4">
            <a:extLst>
              <a:ext uri="{FF2B5EF4-FFF2-40B4-BE49-F238E27FC236}">
                <a16:creationId xmlns:a16="http://schemas.microsoft.com/office/drawing/2014/main" id="{984CD128-32B8-455F-AD45-3166B488C651}"/>
              </a:ext>
            </a:extLst>
          </p:cNvPr>
          <p:cNvGraphicFramePr>
            <a:graphicFrameLocks/>
          </p:cNvGraphicFramePr>
          <p:nvPr>
            <p:extLst>
              <p:ext uri="{D42A27DB-BD31-4B8C-83A1-F6EECF244321}">
                <p14:modId xmlns:p14="http://schemas.microsoft.com/office/powerpoint/2010/main" val="1340357533"/>
              </p:ext>
            </p:extLst>
          </p:nvPr>
        </p:nvGraphicFramePr>
        <p:xfrm>
          <a:off x="161364" y="1690688"/>
          <a:ext cx="11745290" cy="5118832"/>
        </p:xfrm>
        <a:graphic>
          <a:graphicData uri="http://schemas.openxmlformats.org/drawingml/2006/table">
            <a:tbl>
              <a:tblPr firstRow="1" bandRow="1">
                <a:tableStyleId>{93296810-A885-4BE3-A3E7-6D5BEEA58F35}</a:tableStyleId>
              </a:tblPr>
              <a:tblGrid>
                <a:gridCol w="1662195">
                  <a:extLst>
                    <a:ext uri="{9D8B030D-6E8A-4147-A177-3AD203B41FA5}">
                      <a16:colId xmlns:a16="http://schemas.microsoft.com/office/drawing/2014/main" val="1636590623"/>
                    </a:ext>
                  </a:extLst>
                </a:gridCol>
                <a:gridCol w="2430940">
                  <a:extLst>
                    <a:ext uri="{9D8B030D-6E8A-4147-A177-3AD203B41FA5}">
                      <a16:colId xmlns:a16="http://schemas.microsoft.com/office/drawing/2014/main" val="3963246781"/>
                    </a:ext>
                  </a:extLst>
                </a:gridCol>
                <a:gridCol w="3159366">
                  <a:extLst>
                    <a:ext uri="{9D8B030D-6E8A-4147-A177-3AD203B41FA5}">
                      <a16:colId xmlns:a16="http://schemas.microsoft.com/office/drawing/2014/main" val="2033100078"/>
                    </a:ext>
                  </a:extLst>
                </a:gridCol>
                <a:gridCol w="2034934">
                  <a:extLst>
                    <a:ext uri="{9D8B030D-6E8A-4147-A177-3AD203B41FA5}">
                      <a16:colId xmlns:a16="http://schemas.microsoft.com/office/drawing/2014/main" val="4070950264"/>
                    </a:ext>
                  </a:extLst>
                </a:gridCol>
                <a:gridCol w="2457855">
                  <a:extLst>
                    <a:ext uri="{9D8B030D-6E8A-4147-A177-3AD203B41FA5}">
                      <a16:colId xmlns:a16="http://schemas.microsoft.com/office/drawing/2014/main" val="1439330305"/>
                    </a:ext>
                  </a:extLst>
                </a:gridCol>
              </a:tblGrid>
              <a:tr h="52185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000" b="1">
                          <a:uFill>
                            <a:solidFill>
                              <a:srgbClr val="000000"/>
                            </a:solidFill>
                          </a:uFill>
                          <a:latin typeface="Helvetica Neue"/>
                          <a:ea typeface="Helvetica Neue"/>
                          <a:cs typeface="Helvetica Neue"/>
                          <a:sym typeface="Helvetica Neue"/>
                        </a:defRPr>
                      </a:pPr>
                      <a:r>
                        <a:rPr lang="en-IN" sz="1800" b="0" dirty="0" err="1">
                          <a:latin typeface="Times New Roman"/>
                          <a:ea typeface="Times New Roman"/>
                          <a:cs typeface="Times New Roman"/>
                          <a:sym typeface="Times New Roman"/>
                        </a:rPr>
                        <a:t>S.No</a:t>
                      </a:r>
                      <a:endParaRPr lang="en-IN" sz="1800" b="0" dirty="0">
                        <a:latin typeface="Times New Roman"/>
                        <a:ea typeface="Times New Roman"/>
                        <a:cs typeface="Times New Roman"/>
                        <a:sym typeface="Times New Roman"/>
                      </a:endParaRPr>
                    </a:p>
                    <a:p>
                      <a:pPr algn="ctr" defTabSz="457200">
                        <a:defRPr sz="1000" b="1">
                          <a:uFill>
                            <a:solidFill>
                              <a:srgbClr val="000000"/>
                            </a:solidFill>
                          </a:uFill>
                          <a:latin typeface="Helvetica Neue"/>
                          <a:ea typeface="Helvetica Neue"/>
                          <a:cs typeface="Helvetica Neue"/>
                          <a:sym typeface="Helvetica Neue"/>
                        </a:defRPr>
                      </a:pPr>
                      <a:endParaRPr lang="en-IN" sz="1800" dirty="0">
                        <a:latin typeface="Times New Roman"/>
                        <a:ea typeface="Times New Roman"/>
                        <a:cs typeface="Times New Roman"/>
                        <a:sym typeface="Times New Roman"/>
                      </a:endParaRPr>
                    </a:p>
                  </a:txBody>
                  <a:tcPr marL="89653" marR="89653" marT="44816" marB="44816"/>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sz="1000" b="1">
                          <a:uFill>
                            <a:solidFill>
                              <a:srgbClr val="000000"/>
                            </a:solidFill>
                          </a:uFill>
                          <a:latin typeface="Helvetica Neue"/>
                          <a:ea typeface="Helvetica Neue"/>
                          <a:cs typeface="Helvetica Neue"/>
                          <a:sym typeface="Helvetica Neue"/>
                        </a:defRPr>
                      </a:pPr>
                      <a:r>
                        <a:rPr lang="en-IN" sz="1800" dirty="0">
                          <a:latin typeface="Times New Roman"/>
                          <a:ea typeface="Times New Roman"/>
                          <a:cs typeface="Times New Roman"/>
                          <a:sym typeface="Times New Roman"/>
                        </a:rPr>
                        <a:t>TITLE / AUTHOR</a:t>
                      </a:r>
                    </a:p>
                    <a:p>
                      <a:pPr algn="ctr" defTabSz="457200">
                        <a:defRPr sz="1000" b="1">
                          <a:uFill>
                            <a:solidFill>
                              <a:srgbClr val="000000"/>
                            </a:solidFill>
                          </a:uFill>
                          <a:latin typeface="Helvetica Neue"/>
                          <a:ea typeface="Helvetica Neue"/>
                          <a:cs typeface="Helvetica Neue"/>
                          <a:sym typeface="Helvetica Neue"/>
                        </a:defRPr>
                      </a:pPr>
                      <a:endParaRPr lang="en-IN" sz="1800" dirty="0">
                        <a:latin typeface="Times New Roman"/>
                        <a:ea typeface="Times New Roman"/>
                        <a:cs typeface="Times New Roman"/>
                        <a:sym typeface="Times New Roman"/>
                      </a:endParaRPr>
                    </a:p>
                  </a:txBody>
                  <a:tcPr marL="89653" marR="89653" marT="44816" marB="44816"/>
                </a:tc>
                <a:tc>
                  <a:txBody>
                    <a:bodyPr/>
                    <a:lstStyle/>
                    <a:p>
                      <a:pPr algn="ctr" defTabSz="457200">
                        <a:defRPr sz="1000" b="1">
                          <a:uFill>
                            <a:solidFill>
                              <a:srgbClr val="000000"/>
                            </a:solidFill>
                          </a:uFill>
                          <a:latin typeface="Helvetica Neue"/>
                          <a:ea typeface="Helvetica Neue"/>
                          <a:cs typeface="Helvetica Neue"/>
                          <a:sym typeface="Helvetica Neue"/>
                        </a:defRPr>
                      </a:pPr>
                      <a:r>
                        <a:rPr lang="en-IN" sz="1800" dirty="0">
                          <a:latin typeface="Times New Roman"/>
                          <a:ea typeface="Times New Roman"/>
                          <a:cs typeface="Times New Roman"/>
                          <a:sym typeface="Times New Roman"/>
                        </a:rPr>
                        <a:t>ABSTRACT</a:t>
                      </a:r>
                    </a:p>
                  </a:txBody>
                  <a:tcPr marL="89653" marR="89653" marT="44816" marB="44816"/>
                </a:tc>
                <a:tc>
                  <a:txBody>
                    <a:bodyPr/>
                    <a:lstStyle/>
                    <a:p>
                      <a:pPr algn="ctr" defTabSz="457200">
                        <a:defRPr sz="1000" b="1">
                          <a:uFill>
                            <a:solidFill>
                              <a:srgbClr val="000000"/>
                            </a:solidFill>
                          </a:uFill>
                          <a:latin typeface="Helvetica Neue"/>
                          <a:ea typeface="Helvetica Neue"/>
                          <a:cs typeface="Helvetica Neue"/>
                          <a:sym typeface="Helvetica Neue"/>
                        </a:defRPr>
                      </a:pPr>
                      <a:r>
                        <a:rPr lang="en-IN" sz="1800" dirty="0">
                          <a:latin typeface="Times New Roman"/>
                          <a:ea typeface="Times New Roman"/>
                          <a:cs typeface="Times New Roman"/>
                          <a:sym typeface="Times New Roman"/>
                        </a:rPr>
                        <a:t>METHODS / TECHNIQUES</a:t>
                      </a:r>
                    </a:p>
                  </a:txBody>
                  <a:tcPr marL="89653" marR="89653" marT="44816" marB="44816"/>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b="1">
                          <a:uFill>
                            <a:solidFill>
                              <a:srgbClr val="000000"/>
                            </a:solidFill>
                          </a:uFill>
                          <a:latin typeface="Times New Roman"/>
                          <a:ea typeface="Times New Roman"/>
                          <a:cs typeface="Times New Roman"/>
                          <a:sym typeface="Times New Roman"/>
                        </a:defRPr>
                      </a:pPr>
                      <a:r>
                        <a:rPr lang="en-IN" sz="1800" dirty="0">
                          <a:latin typeface="Times New Roman"/>
                          <a:ea typeface="Times New Roman"/>
                          <a:cs typeface="Times New Roman"/>
                          <a:sym typeface="Times New Roman"/>
                        </a:rPr>
                        <a:t>CONCLUSION</a:t>
                      </a:r>
                    </a:p>
                    <a:p>
                      <a:pPr algn="ctr" defTabSz="457200">
                        <a:defRPr b="1">
                          <a:uFill>
                            <a:solidFill>
                              <a:srgbClr val="000000"/>
                            </a:solidFill>
                          </a:uFill>
                          <a:latin typeface="Times New Roman"/>
                          <a:ea typeface="Times New Roman"/>
                          <a:cs typeface="Times New Roman"/>
                          <a:sym typeface="Times New Roman"/>
                        </a:defRPr>
                      </a:pPr>
                      <a:endParaRPr lang="en-IN" dirty="0"/>
                    </a:p>
                  </a:txBody>
                  <a:tcPr marL="89653" marR="89653" marT="44816" marB="44816"/>
                </a:tc>
                <a:extLst>
                  <a:ext uri="{0D108BD9-81ED-4DB2-BD59-A6C34878D82A}">
                    <a16:rowId xmlns:a16="http://schemas.microsoft.com/office/drawing/2014/main" val="3003448570"/>
                  </a:ext>
                </a:extLst>
              </a:tr>
              <a:tr h="4462636">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dirty="0"/>
                        <a:t>Heart rate monitoring system for patient with coronary heart disease with IoT: initial idea 2022 Authors: Y. Omar, I. Ismail, </a:t>
                      </a:r>
                      <a:r>
                        <a:rPr lang="en-US" dirty="0" err="1"/>
                        <a:t>M.Harith</a:t>
                      </a:r>
                      <a:endParaRPr lang="en-US" dirty="0"/>
                    </a:p>
                  </a:txBody>
                  <a:tcPr/>
                </a:tc>
                <a:tc>
                  <a:txBody>
                    <a:bodyPr/>
                    <a:lstStyle/>
                    <a:p>
                      <a:r>
                        <a:rPr lang="en-US" dirty="0"/>
                        <a:t>Many people worldwide lack proper access to hospitals and health monitoring, impacting their wellbeing. Fortunately, with advanced technology, small wireless solutions connected to IoT allow remote patient monitoring, eliminating the need for frequent hospital visits. For individuals in smart cities, especially those who are elderly or disabled, daily mobile healthcare services are crucial.</a:t>
                      </a:r>
                    </a:p>
                  </a:txBody>
                  <a:tcPr/>
                </a:tc>
                <a:tc>
                  <a:txBody>
                    <a:bodyPr/>
                    <a:lstStyle/>
                    <a:p>
                      <a:r>
                        <a:rPr lang="en-IN" dirty="0"/>
                        <a:t>ECG Pulse Sensor Arduino Processor</a:t>
                      </a:r>
                      <a:endParaRPr lang="en-US" dirty="0"/>
                    </a:p>
                  </a:txBody>
                  <a:tcPr/>
                </a:tc>
                <a:tc>
                  <a:txBody>
                    <a:bodyPr/>
                    <a:lstStyle/>
                    <a:p>
                      <a:r>
                        <a:rPr lang="en-US" dirty="0"/>
                        <a:t>The proposed health monitoring system aims to enhance patient care and improve the quality of life, specifically focusing on heart rate monitoring. It is designed for easy access and monitoring by family members, particularly beneficial for individuals with Chronic Heart Failure (CHF) requiring continuous care at home.</a:t>
                      </a:r>
                    </a:p>
                  </a:txBody>
                  <a:tcPr/>
                </a:tc>
                <a:extLst>
                  <a:ext uri="{0D108BD9-81ED-4DB2-BD59-A6C34878D82A}">
                    <a16:rowId xmlns:a16="http://schemas.microsoft.com/office/drawing/2014/main" val="2148544157"/>
                  </a:ext>
                </a:extLst>
              </a:tr>
            </a:tbl>
          </a:graphicData>
        </a:graphic>
      </p:graphicFrame>
    </p:spTree>
    <p:extLst>
      <p:ext uri="{BB962C8B-B14F-4D97-AF65-F5344CB8AC3E}">
        <p14:creationId xmlns:p14="http://schemas.microsoft.com/office/powerpoint/2010/main" val="74287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AE8C-F3CA-47AE-832D-B5CA2F6620A4}"/>
              </a:ext>
            </a:extLst>
          </p:cNvPr>
          <p:cNvSpPr>
            <a:spLocks noGrp="1"/>
          </p:cNvSpPr>
          <p:nvPr>
            <p:ph type="title"/>
          </p:nvPr>
        </p:nvSpPr>
        <p:spPr/>
        <p:txBody>
          <a:bodyPr/>
          <a:lstStyle/>
          <a:p>
            <a:pPr algn="ctr"/>
            <a:r>
              <a:rPr lang="en-US" alt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Problem Statement</a:t>
            </a:r>
            <a:endParaRPr lang="en-US"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ABAFC6B8-0B54-4722-B182-2825FEFDBCD7}"/>
              </a:ext>
            </a:extLst>
          </p:cNvPr>
          <p:cNvSpPr>
            <a:spLocks noGrp="1"/>
          </p:cNvSpPr>
          <p:nvPr>
            <p:ph idx="1"/>
          </p:nvPr>
        </p:nvSpPr>
        <p:spPr>
          <a:xfrm>
            <a:off x="677732" y="1690688"/>
            <a:ext cx="11080376" cy="5056094"/>
          </a:xfrm>
        </p:spPr>
        <p:txBody>
          <a:bodyPr/>
          <a:lstStyle/>
          <a:p>
            <a:pPr>
              <a:lnSpc>
                <a:spcPct val="107000"/>
              </a:lnSpc>
              <a:spcAft>
                <a:spcPts val="800"/>
              </a:spcAft>
              <a:buFont typeface="Wingdings" panose="05000000000000000000" pitchFamily="2" charset="2"/>
              <a:buChar char="Ø"/>
            </a:pPr>
            <a:r>
              <a:rPr lang="en-US" dirty="0">
                <a:latin typeface="Times New Roman" pitchFamily="18" charset="0"/>
                <a:cs typeface="Times New Roman" pitchFamily="18" charset="0"/>
              </a:rPr>
              <a:t>Heart attack is one of the causes of death at this time. A person may not realize that he suddenly experiences an improper heartbeat so that a sudden heart attack can result in sudden death.              </a:t>
            </a:r>
          </a:p>
          <a:p>
            <a:pPr>
              <a:lnSpc>
                <a:spcPct val="107000"/>
              </a:lnSpc>
              <a:spcAft>
                <a:spcPts val="800"/>
              </a:spcAft>
              <a:buFont typeface="Wingdings" panose="05000000000000000000" pitchFamily="2" charset="2"/>
              <a:buChar char="Ø"/>
            </a:pPr>
            <a:r>
              <a:rPr lang="en-US" sz="2800" dirty="0">
                <a:latin typeface="Times New Roman" pitchFamily="18" charset="0"/>
                <a:cs typeface="Times New Roman" pitchFamily="18" charset="0"/>
              </a:rPr>
              <a:t>Usually a traditional heart rate calculation has been done using hardware such as oximeters or ECG. The use of ECG devices takes a long time to carry out the process.</a:t>
            </a:r>
          </a:p>
          <a:p>
            <a:pPr marL="0" indent="0">
              <a:buNone/>
            </a:pPr>
            <a:endParaRPr lang="en-US" dirty="0"/>
          </a:p>
        </p:txBody>
      </p:sp>
      <p:pic>
        <p:nvPicPr>
          <p:cNvPr id="6" name="Picture 5">
            <a:extLst>
              <a:ext uri="{FF2B5EF4-FFF2-40B4-BE49-F238E27FC236}">
                <a16:creationId xmlns:a16="http://schemas.microsoft.com/office/drawing/2014/main" id="{2AA78754-9CE6-439B-85F2-A6E462E44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4" y="421243"/>
            <a:ext cx="1889765" cy="947500"/>
          </a:xfrm>
          <a:prstGeom prst="rect">
            <a:avLst/>
          </a:prstGeom>
        </p:spPr>
      </p:pic>
    </p:spTree>
    <p:extLst>
      <p:ext uri="{BB962C8B-B14F-4D97-AF65-F5344CB8AC3E}">
        <p14:creationId xmlns:p14="http://schemas.microsoft.com/office/powerpoint/2010/main" val="296113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AE8C-F3CA-47AE-832D-B5CA2F6620A4}"/>
              </a:ext>
            </a:extLst>
          </p:cNvPr>
          <p:cNvSpPr>
            <a:spLocks noGrp="1"/>
          </p:cNvSpPr>
          <p:nvPr>
            <p:ph type="title"/>
          </p:nvPr>
        </p:nvSpPr>
        <p:spPr/>
        <p:txBody>
          <a:bodyPr/>
          <a:lstStyle/>
          <a:p>
            <a:pPr algn="ctr"/>
            <a:r>
              <a:rPr lang="en-US" alt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endParaRPr lang="en-US"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ABAFC6B8-0B54-4722-B182-2825FEFDBCD7}"/>
              </a:ext>
            </a:extLst>
          </p:cNvPr>
          <p:cNvSpPr>
            <a:spLocks noGrp="1"/>
          </p:cNvSpPr>
          <p:nvPr>
            <p:ph idx="1"/>
          </p:nvPr>
        </p:nvSpPr>
        <p:spPr>
          <a:xfrm>
            <a:off x="677732" y="1690688"/>
            <a:ext cx="11080376" cy="5056094"/>
          </a:xfrm>
        </p:spPr>
        <p:txBody>
          <a:bodyPr>
            <a:normAutofit/>
          </a:bodyPr>
          <a:lstStyle/>
          <a:p>
            <a:pPr marL="342900" marR="1270" lvl="0" indent="-342900" algn="just" fontAlgn="base">
              <a:lnSpc>
                <a:spcPct val="150000"/>
              </a:lnSpc>
              <a:spcAft>
                <a:spcPts val="15"/>
              </a:spcAft>
              <a:buClr>
                <a:srgbClr val="000000"/>
              </a:buClr>
              <a:buSzPts val="1400"/>
              <a:buFont typeface="Wingdings" panose="05000000000000000000" pitchFamily="2" charset="2"/>
              <a:buChar char="Ø"/>
            </a:pPr>
            <a:r>
              <a:rPr lang="en-IN" sz="2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Provide resources within the smartwatch interface to educate users about their health  data.  </a:t>
            </a:r>
          </a:p>
          <a:p>
            <a:pPr marL="342900" marR="1270" lvl="0" indent="-342900" algn="just" fontAlgn="base">
              <a:lnSpc>
                <a:spcPct val="107000"/>
              </a:lnSpc>
              <a:spcAft>
                <a:spcPts val="895"/>
              </a:spcAft>
              <a:buClr>
                <a:srgbClr val="000000"/>
              </a:buClr>
              <a:buSzPts val="1400"/>
              <a:buFont typeface="Wingdings" panose="05000000000000000000" pitchFamily="2" charset="2"/>
              <a:buChar char="Ø"/>
            </a:pPr>
            <a:r>
              <a:rPr lang="en-IN" sz="2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Integrate communication features for interaction with emergency services during critical events.  </a:t>
            </a:r>
          </a:p>
          <a:p>
            <a:pPr marL="342900" marR="1270" lvl="0" indent="-342900" algn="just" fontAlgn="base">
              <a:lnSpc>
                <a:spcPct val="107000"/>
              </a:lnSpc>
              <a:spcAft>
                <a:spcPts val="700"/>
              </a:spcAft>
              <a:buClr>
                <a:srgbClr val="000000"/>
              </a:buClr>
              <a:buSzPts val="1400"/>
              <a:buFont typeface="Wingdings" panose="05000000000000000000" pitchFamily="2" charset="2"/>
              <a:buChar char="Ø"/>
            </a:pPr>
            <a:r>
              <a:rPr lang="en-IN" sz="2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Allow users to set and track personalized health goals.  </a:t>
            </a:r>
          </a:p>
          <a:p>
            <a:pPr marL="342900" marR="1270" lvl="0" indent="-342900" algn="just" fontAlgn="base">
              <a:lnSpc>
                <a:spcPct val="107000"/>
              </a:lnSpc>
              <a:spcAft>
                <a:spcPts val="715"/>
              </a:spcAft>
              <a:buClr>
                <a:srgbClr val="000000"/>
              </a:buClr>
              <a:buSzPts val="1400"/>
              <a:buFont typeface="Wingdings" panose="05000000000000000000" pitchFamily="2" charset="2"/>
              <a:buChar char="Ø"/>
            </a:pPr>
            <a:r>
              <a:rPr lang="en-IN" sz="2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Create a system for secure storage and analysis of historical health data.  </a:t>
            </a:r>
          </a:p>
          <a:p>
            <a:pPr marL="342900" marR="1270" lvl="0" indent="-342900" algn="just" fontAlgn="base">
              <a:lnSpc>
                <a:spcPct val="107000"/>
              </a:lnSpc>
              <a:spcAft>
                <a:spcPts val="715"/>
              </a:spcAft>
              <a:buClr>
                <a:srgbClr val="000000"/>
              </a:buClr>
              <a:buSzPts val="1400"/>
              <a:buFont typeface="Wingdings" panose="05000000000000000000" pitchFamily="2" charset="2"/>
              <a:buChar char="Ø"/>
            </a:pPr>
            <a:r>
              <a:rPr lang="en-IN" sz="28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Encourage proactive health management and lifestyle choices.  </a:t>
            </a:r>
          </a:p>
          <a:p>
            <a:pPr marL="0" indent="0">
              <a:buNone/>
            </a:pPr>
            <a:endParaRPr lang="en-US" dirty="0"/>
          </a:p>
        </p:txBody>
      </p:sp>
      <p:pic>
        <p:nvPicPr>
          <p:cNvPr id="6" name="Picture 5">
            <a:extLst>
              <a:ext uri="{FF2B5EF4-FFF2-40B4-BE49-F238E27FC236}">
                <a16:creationId xmlns:a16="http://schemas.microsoft.com/office/drawing/2014/main" id="{2AA78754-9CE6-439B-85F2-A6E462E44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4" y="421243"/>
            <a:ext cx="1889765" cy="947500"/>
          </a:xfrm>
          <a:prstGeom prst="rect">
            <a:avLst/>
          </a:prstGeom>
        </p:spPr>
      </p:pic>
    </p:spTree>
    <p:extLst>
      <p:ext uri="{BB962C8B-B14F-4D97-AF65-F5344CB8AC3E}">
        <p14:creationId xmlns:p14="http://schemas.microsoft.com/office/powerpoint/2010/main" val="1337305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AE8C-F3CA-47AE-832D-B5CA2F6620A4}"/>
              </a:ext>
            </a:extLst>
          </p:cNvPr>
          <p:cNvSpPr>
            <a:spLocks noGrp="1"/>
          </p:cNvSpPr>
          <p:nvPr>
            <p:ph type="title"/>
          </p:nvPr>
        </p:nvSpPr>
        <p:spPr/>
        <p:txBody>
          <a:bodyPr/>
          <a:lstStyle/>
          <a:p>
            <a:pPr algn="ctr"/>
            <a:r>
              <a:rPr lang="en-US" altLang="en-US" sz="4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US"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AA78754-9CE6-439B-85F2-A6E462E44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64" y="421243"/>
            <a:ext cx="1889765" cy="947500"/>
          </a:xfrm>
          <a:prstGeom prst="rect">
            <a:avLst/>
          </a:prstGeom>
        </p:spPr>
      </p:pic>
      <p:grpSp>
        <p:nvGrpSpPr>
          <p:cNvPr id="235" name="Group 234">
            <a:extLst>
              <a:ext uri="{FF2B5EF4-FFF2-40B4-BE49-F238E27FC236}">
                <a16:creationId xmlns:a16="http://schemas.microsoft.com/office/drawing/2014/main" id="{C48D30A8-4917-D4C2-5649-88C37F359CBE}"/>
              </a:ext>
            </a:extLst>
          </p:cNvPr>
          <p:cNvGrpSpPr/>
          <p:nvPr/>
        </p:nvGrpSpPr>
        <p:grpSpPr>
          <a:xfrm>
            <a:off x="1075324" y="1690688"/>
            <a:ext cx="7753489" cy="5083349"/>
            <a:chOff x="-1574598" y="0"/>
            <a:chExt cx="8421694" cy="7038666"/>
          </a:xfrm>
        </p:grpSpPr>
        <p:sp>
          <p:nvSpPr>
            <p:cNvPr id="236" name="Rectangle 235">
              <a:extLst>
                <a:ext uri="{FF2B5EF4-FFF2-40B4-BE49-F238E27FC236}">
                  <a16:creationId xmlns:a16="http://schemas.microsoft.com/office/drawing/2014/main" id="{8E7D7821-2881-581C-528A-18F4688381D7}"/>
                </a:ext>
              </a:extLst>
            </p:cNvPr>
            <p:cNvSpPr/>
            <p:nvPr/>
          </p:nvSpPr>
          <p:spPr>
            <a:xfrm>
              <a:off x="-1574598" y="3441864"/>
              <a:ext cx="2178939"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37" name="Rectangle 236">
              <a:extLst>
                <a:ext uri="{FF2B5EF4-FFF2-40B4-BE49-F238E27FC236}">
                  <a16:creationId xmlns:a16="http://schemas.microsoft.com/office/drawing/2014/main" id="{B6A4718A-486B-160D-DBD3-A3009703B721}"/>
                </a:ext>
              </a:extLst>
            </p:cNvPr>
            <p:cNvSpPr/>
            <p:nvPr/>
          </p:nvSpPr>
          <p:spPr>
            <a:xfrm>
              <a:off x="2015744" y="241783"/>
              <a:ext cx="1056867"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Smartwatch</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38" name="Rectangle 237">
              <a:extLst>
                <a:ext uri="{FF2B5EF4-FFF2-40B4-BE49-F238E27FC236}">
                  <a16:creationId xmlns:a16="http://schemas.microsoft.com/office/drawing/2014/main" id="{BB2F946B-E940-A3F6-6F0E-A11908FEAC2E}"/>
                </a:ext>
              </a:extLst>
            </p:cNvPr>
            <p:cNvSpPr/>
            <p:nvPr/>
          </p:nvSpPr>
          <p:spPr>
            <a:xfrm>
              <a:off x="2811653" y="241783"/>
              <a:ext cx="101346"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39" name="Rectangle 238">
              <a:extLst>
                <a:ext uri="{FF2B5EF4-FFF2-40B4-BE49-F238E27FC236}">
                  <a16:creationId xmlns:a16="http://schemas.microsoft.com/office/drawing/2014/main" id="{B669664A-77DA-D4F9-813C-A1C69206B309}"/>
                </a:ext>
              </a:extLst>
            </p:cNvPr>
            <p:cNvSpPr/>
            <p:nvPr/>
          </p:nvSpPr>
          <p:spPr>
            <a:xfrm>
              <a:off x="2887853" y="241783"/>
              <a:ext cx="1114806"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40" name="Rectangle 239">
              <a:extLst>
                <a:ext uri="{FF2B5EF4-FFF2-40B4-BE49-F238E27FC236}">
                  <a16:creationId xmlns:a16="http://schemas.microsoft.com/office/drawing/2014/main" id="{BC76842B-3E06-6D40-AAED-20F9C0F76D9C}"/>
                </a:ext>
              </a:extLst>
            </p:cNvPr>
            <p:cNvSpPr/>
            <p:nvPr/>
          </p:nvSpPr>
          <p:spPr>
            <a:xfrm>
              <a:off x="3726053" y="241783"/>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41" name="Rectangle 240">
              <a:extLst>
                <a:ext uri="{FF2B5EF4-FFF2-40B4-BE49-F238E27FC236}">
                  <a16:creationId xmlns:a16="http://schemas.microsoft.com/office/drawing/2014/main" id="{4F1AD567-3A9C-9172-341E-712C296500BF}"/>
                </a:ext>
              </a:extLst>
            </p:cNvPr>
            <p:cNvSpPr/>
            <p:nvPr/>
          </p:nvSpPr>
          <p:spPr>
            <a:xfrm>
              <a:off x="2180716" y="570967"/>
              <a:ext cx="1946276" cy="63305"/>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42" name="Rectangle 241">
              <a:extLst>
                <a:ext uri="{FF2B5EF4-FFF2-40B4-BE49-F238E27FC236}">
                  <a16:creationId xmlns:a16="http://schemas.microsoft.com/office/drawing/2014/main" id="{BF8F14C8-976F-29D4-AF6A-2260BCDB8584}"/>
                </a:ext>
              </a:extLst>
            </p:cNvPr>
            <p:cNvSpPr/>
            <p:nvPr/>
          </p:nvSpPr>
          <p:spPr>
            <a:xfrm>
              <a:off x="3197225" y="570967"/>
              <a:ext cx="123812"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P</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43" name="Rectangle 242">
              <a:extLst>
                <a:ext uri="{FF2B5EF4-FFF2-40B4-BE49-F238E27FC236}">
                  <a16:creationId xmlns:a16="http://schemas.microsoft.com/office/drawing/2014/main" id="{8F3A963F-692C-919D-FF29-18D622387F7B}"/>
                </a:ext>
              </a:extLst>
            </p:cNvPr>
            <p:cNvSpPr/>
            <p:nvPr/>
          </p:nvSpPr>
          <p:spPr>
            <a:xfrm>
              <a:off x="3290189" y="570967"/>
              <a:ext cx="426900"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atien</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44" name="Rectangle 243">
              <a:extLst>
                <a:ext uri="{FF2B5EF4-FFF2-40B4-BE49-F238E27FC236}">
                  <a16:creationId xmlns:a16="http://schemas.microsoft.com/office/drawing/2014/main" id="{A1D98868-1F5B-59A6-3FEB-E23BBF22B210}"/>
                </a:ext>
              </a:extLst>
            </p:cNvPr>
            <p:cNvSpPr/>
            <p:nvPr/>
          </p:nvSpPr>
          <p:spPr>
            <a:xfrm>
              <a:off x="3611753" y="570967"/>
              <a:ext cx="533688"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t Data</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45" name="Rectangle 244">
              <a:extLst>
                <a:ext uri="{FF2B5EF4-FFF2-40B4-BE49-F238E27FC236}">
                  <a16:creationId xmlns:a16="http://schemas.microsoft.com/office/drawing/2014/main" id="{F31C107A-6B79-99B5-BB8E-E853DB6665A8}"/>
                </a:ext>
              </a:extLst>
            </p:cNvPr>
            <p:cNvSpPr/>
            <p:nvPr/>
          </p:nvSpPr>
          <p:spPr>
            <a:xfrm>
              <a:off x="4014343" y="570967"/>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46" name="Rectangle 245">
              <a:extLst>
                <a:ext uri="{FF2B5EF4-FFF2-40B4-BE49-F238E27FC236}">
                  <a16:creationId xmlns:a16="http://schemas.microsoft.com/office/drawing/2014/main" id="{C3C82149-0623-F4F4-39CA-D0197A916BDB}"/>
                </a:ext>
              </a:extLst>
            </p:cNvPr>
            <p:cNvSpPr/>
            <p:nvPr/>
          </p:nvSpPr>
          <p:spPr>
            <a:xfrm>
              <a:off x="377190" y="898627"/>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47" name="Rectangle 246">
              <a:extLst>
                <a:ext uri="{FF2B5EF4-FFF2-40B4-BE49-F238E27FC236}">
                  <a16:creationId xmlns:a16="http://schemas.microsoft.com/office/drawing/2014/main" id="{D06F0299-DCAD-3604-1523-D0FE75A9930D}"/>
                </a:ext>
              </a:extLst>
            </p:cNvPr>
            <p:cNvSpPr/>
            <p:nvPr/>
          </p:nvSpPr>
          <p:spPr>
            <a:xfrm>
              <a:off x="377190" y="1227810"/>
              <a:ext cx="4205859"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48" name="Rectangle 247">
              <a:extLst>
                <a:ext uri="{FF2B5EF4-FFF2-40B4-BE49-F238E27FC236}">
                  <a16:creationId xmlns:a16="http://schemas.microsoft.com/office/drawing/2014/main" id="{549BBCE9-8A0F-E5E9-9A48-35E252F2700D}"/>
                </a:ext>
              </a:extLst>
            </p:cNvPr>
            <p:cNvSpPr/>
            <p:nvPr/>
          </p:nvSpPr>
          <p:spPr>
            <a:xfrm>
              <a:off x="3540125" y="1227810"/>
              <a:ext cx="527437"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Alerts</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49" name="Rectangle 248">
              <a:extLst>
                <a:ext uri="{FF2B5EF4-FFF2-40B4-BE49-F238E27FC236}">
                  <a16:creationId xmlns:a16="http://schemas.microsoft.com/office/drawing/2014/main" id="{5FE3D96B-1815-64FC-1390-A79AED2D5E03}"/>
                </a:ext>
              </a:extLst>
            </p:cNvPr>
            <p:cNvSpPr/>
            <p:nvPr/>
          </p:nvSpPr>
          <p:spPr>
            <a:xfrm>
              <a:off x="3938143" y="1227810"/>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50" name="Rectangle 249">
              <a:extLst>
                <a:ext uri="{FF2B5EF4-FFF2-40B4-BE49-F238E27FC236}">
                  <a16:creationId xmlns:a16="http://schemas.microsoft.com/office/drawing/2014/main" id="{82A7A6E3-3F92-570C-B75D-3FD371610CD1}"/>
                </a:ext>
              </a:extLst>
            </p:cNvPr>
            <p:cNvSpPr/>
            <p:nvPr/>
          </p:nvSpPr>
          <p:spPr>
            <a:xfrm>
              <a:off x="377190" y="1555471"/>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51" name="Rectangle 250">
              <a:extLst>
                <a:ext uri="{FF2B5EF4-FFF2-40B4-BE49-F238E27FC236}">
                  <a16:creationId xmlns:a16="http://schemas.microsoft.com/office/drawing/2014/main" id="{435B823B-0BEE-AACA-BA4A-26ED4344EC9E}"/>
                </a:ext>
              </a:extLst>
            </p:cNvPr>
            <p:cNvSpPr/>
            <p:nvPr/>
          </p:nvSpPr>
          <p:spPr>
            <a:xfrm>
              <a:off x="377190" y="1885035"/>
              <a:ext cx="202692"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52" name="Rectangle 251">
              <a:extLst>
                <a:ext uri="{FF2B5EF4-FFF2-40B4-BE49-F238E27FC236}">
                  <a16:creationId xmlns:a16="http://schemas.microsoft.com/office/drawing/2014/main" id="{83133DDA-0A5F-98DD-A671-B1F1AE035182}"/>
                </a:ext>
              </a:extLst>
            </p:cNvPr>
            <p:cNvSpPr/>
            <p:nvPr/>
          </p:nvSpPr>
          <p:spPr>
            <a:xfrm>
              <a:off x="529895" y="1885035"/>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53" name="Rectangle 252">
              <a:extLst>
                <a:ext uri="{FF2B5EF4-FFF2-40B4-BE49-F238E27FC236}">
                  <a16:creationId xmlns:a16="http://schemas.microsoft.com/office/drawing/2014/main" id="{61C39C5D-8F64-3AB7-2B90-6EE4956425AF}"/>
                </a:ext>
              </a:extLst>
            </p:cNvPr>
            <p:cNvSpPr/>
            <p:nvPr/>
          </p:nvSpPr>
          <p:spPr>
            <a:xfrm>
              <a:off x="567995" y="1885035"/>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54" name="Rectangle 253">
              <a:extLst>
                <a:ext uri="{FF2B5EF4-FFF2-40B4-BE49-F238E27FC236}">
                  <a16:creationId xmlns:a16="http://schemas.microsoft.com/office/drawing/2014/main" id="{E3833E03-E61A-084E-FC12-79C86F3F0046}"/>
                </a:ext>
              </a:extLst>
            </p:cNvPr>
            <p:cNvSpPr/>
            <p:nvPr/>
          </p:nvSpPr>
          <p:spPr>
            <a:xfrm>
              <a:off x="377190" y="2214220"/>
              <a:ext cx="304038"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55" name="Rectangle 254">
              <a:extLst>
                <a:ext uri="{FF2B5EF4-FFF2-40B4-BE49-F238E27FC236}">
                  <a16:creationId xmlns:a16="http://schemas.microsoft.com/office/drawing/2014/main" id="{6BBA46F6-A123-E987-10EC-139A91C650DA}"/>
                </a:ext>
              </a:extLst>
            </p:cNvPr>
            <p:cNvSpPr/>
            <p:nvPr/>
          </p:nvSpPr>
          <p:spPr>
            <a:xfrm>
              <a:off x="164037" y="2330908"/>
              <a:ext cx="1426749"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Heart Rate Data</a:t>
              </a:r>
              <a:endParaRPr kumimoji="0" lang="en-IN" sz="12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56" name="Rectangle 255">
              <a:extLst>
                <a:ext uri="{FF2B5EF4-FFF2-40B4-BE49-F238E27FC236}">
                  <a16:creationId xmlns:a16="http://schemas.microsoft.com/office/drawing/2014/main" id="{5E8DFA4E-2AB8-177F-45D9-2AB4B3BD50CB}"/>
                </a:ext>
              </a:extLst>
            </p:cNvPr>
            <p:cNvSpPr/>
            <p:nvPr/>
          </p:nvSpPr>
          <p:spPr>
            <a:xfrm>
              <a:off x="1678940" y="2214220"/>
              <a:ext cx="1724706"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57" name="Rectangle 256">
              <a:extLst>
                <a:ext uri="{FF2B5EF4-FFF2-40B4-BE49-F238E27FC236}">
                  <a16:creationId xmlns:a16="http://schemas.microsoft.com/office/drawing/2014/main" id="{F936E511-A2F6-764F-ED31-74B3E2BBD0E9}"/>
                </a:ext>
              </a:extLst>
            </p:cNvPr>
            <p:cNvSpPr/>
            <p:nvPr/>
          </p:nvSpPr>
          <p:spPr>
            <a:xfrm>
              <a:off x="2976245" y="2214220"/>
              <a:ext cx="1231962"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Location Data</a:t>
              </a:r>
              <a:endParaRPr kumimoji="0" lang="en-IN" sz="12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58" name="Rectangle 257">
              <a:extLst>
                <a:ext uri="{FF2B5EF4-FFF2-40B4-BE49-F238E27FC236}">
                  <a16:creationId xmlns:a16="http://schemas.microsoft.com/office/drawing/2014/main" id="{06E71571-BFF0-8366-2BEA-FAFC45FFEA1C}"/>
                </a:ext>
              </a:extLst>
            </p:cNvPr>
            <p:cNvSpPr/>
            <p:nvPr/>
          </p:nvSpPr>
          <p:spPr>
            <a:xfrm>
              <a:off x="3903091" y="2214220"/>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59" name="Rectangle 258">
              <a:extLst>
                <a:ext uri="{FF2B5EF4-FFF2-40B4-BE49-F238E27FC236}">
                  <a16:creationId xmlns:a16="http://schemas.microsoft.com/office/drawing/2014/main" id="{36883433-1B7B-5A37-9CA7-6B2DB3A1A0ED}"/>
                </a:ext>
              </a:extLst>
            </p:cNvPr>
            <p:cNvSpPr/>
            <p:nvPr/>
          </p:nvSpPr>
          <p:spPr>
            <a:xfrm>
              <a:off x="377190" y="2541880"/>
              <a:ext cx="3040380"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60" name="Rectangle 259">
              <a:extLst>
                <a:ext uri="{FF2B5EF4-FFF2-40B4-BE49-F238E27FC236}">
                  <a16:creationId xmlns:a16="http://schemas.microsoft.com/office/drawing/2014/main" id="{AF43F9C7-FBFA-6573-E935-A02ED1AF3054}"/>
                </a:ext>
              </a:extLst>
            </p:cNvPr>
            <p:cNvSpPr/>
            <p:nvPr/>
          </p:nvSpPr>
          <p:spPr>
            <a:xfrm>
              <a:off x="2663825" y="2541880"/>
              <a:ext cx="2623646"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Heart Rate and Location Data</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61" name="Rectangle 260">
              <a:extLst>
                <a:ext uri="{FF2B5EF4-FFF2-40B4-BE49-F238E27FC236}">
                  <a16:creationId xmlns:a16="http://schemas.microsoft.com/office/drawing/2014/main" id="{6A5DA252-D0DB-E20E-79AE-E5CCCC0E0407}"/>
                </a:ext>
              </a:extLst>
            </p:cNvPr>
            <p:cNvSpPr/>
            <p:nvPr/>
          </p:nvSpPr>
          <p:spPr>
            <a:xfrm>
              <a:off x="4637659" y="2541880"/>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62" name="Rectangle 261">
              <a:extLst>
                <a:ext uri="{FF2B5EF4-FFF2-40B4-BE49-F238E27FC236}">
                  <a16:creationId xmlns:a16="http://schemas.microsoft.com/office/drawing/2014/main" id="{F420B0FF-B1F9-9B6C-4383-3381324E0286}"/>
                </a:ext>
              </a:extLst>
            </p:cNvPr>
            <p:cNvSpPr/>
            <p:nvPr/>
          </p:nvSpPr>
          <p:spPr>
            <a:xfrm>
              <a:off x="377190" y="2871064"/>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63" name="Rectangle 262">
              <a:extLst>
                <a:ext uri="{FF2B5EF4-FFF2-40B4-BE49-F238E27FC236}">
                  <a16:creationId xmlns:a16="http://schemas.microsoft.com/office/drawing/2014/main" id="{60A9C97E-4006-5183-667A-7BDD60201BDD}"/>
                </a:ext>
              </a:extLst>
            </p:cNvPr>
            <p:cNvSpPr/>
            <p:nvPr/>
          </p:nvSpPr>
          <p:spPr>
            <a:xfrm>
              <a:off x="377190" y="3198724"/>
              <a:ext cx="6030088"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64" name="Rectangle 263">
              <a:extLst>
                <a:ext uri="{FF2B5EF4-FFF2-40B4-BE49-F238E27FC236}">
                  <a16:creationId xmlns:a16="http://schemas.microsoft.com/office/drawing/2014/main" id="{3439EC66-214B-79B8-B6C5-5CB60ED4ECDF}"/>
                </a:ext>
              </a:extLst>
            </p:cNvPr>
            <p:cNvSpPr/>
            <p:nvPr/>
          </p:nvSpPr>
          <p:spPr>
            <a:xfrm>
              <a:off x="4911979" y="3198724"/>
              <a:ext cx="608076"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65" name="Rectangle 264">
              <a:extLst>
                <a:ext uri="{FF2B5EF4-FFF2-40B4-BE49-F238E27FC236}">
                  <a16:creationId xmlns:a16="http://schemas.microsoft.com/office/drawing/2014/main" id="{9F4AEF37-9CA9-0455-9249-24962B7DD75E}"/>
                </a:ext>
              </a:extLst>
            </p:cNvPr>
            <p:cNvSpPr/>
            <p:nvPr/>
          </p:nvSpPr>
          <p:spPr>
            <a:xfrm>
              <a:off x="5369179" y="3198724"/>
              <a:ext cx="101346"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66" name="Rectangle 265">
              <a:extLst>
                <a:ext uri="{FF2B5EF4-FFF2-40B4-BE49-F238E27FC236}">
                  <a16:creationId xmlns:a16="http://schemas.microsoft.com/office/drawing/2014/main" id="{C2380AF5-0949-8C4C-EBE5-EA4FA13217E0}"/>
                </a:ext>
              </a:extLst>
            </p:cNvPr>
            <p:cNvSpPr/>
            <p:nvPr/>
          </p:nvSpPr>
          <p:spPr>
            <a:xfrm>
              <a:off x="5445760" y="3198724"/>
              <a:ext cx="292656"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Ale</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67" name="Rectangle 266">
              <a:extLst>
                <a:ext uri="{FF2B5EF4-FFF2-40B4-BE49-F238E27FC236}">
                  <a16:creationId xmlns:a16="http://schemas.microsoft.com/office/drawing/2014/main" id="{D8333987-FE48-0639-5BC2-2F11C4036135}"/>
                </a:ext>
              </a:extLst>
            </p:cNvPr>
            <p:cNvSpPr/>
            <p:nvPr/>
          </p:nvSpPr>
          <p:spPr>
            <a:xfrm>
              <a:off x="5665216" y="3198724"/>
              <a:ext cx="156682"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rt</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68" name="Rectangle 267">
              <a:extLst>
                <a:ext uri="{FF2B5EF4-FFF2-40B4-BE49-F238E27FC236}">
                  <a16:creationId xmlns:a16="http://schemas.microsoft.com/office/drawing/2014/main" id="{DDF5FD27-F6A1-E2A8-BE94-D200284996EE}"/>
                </a:ext>
              </a:extLst>
            </p:cNvPr>
            <p:cNvSpPr/>
            <p:nvPr/>
          </p:nvSpPr>
          <p:spPr>
            <a:xfrm>
              <a:off x="5782564" y="3198724"/>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69" name="Rectangle 268">
              <a:extLst>
                <a:ext uri="{FF2B5EF4-FFF2-40B4-BE49-F238E27FC236}">
                  <a16:creationId xmlns:a16="http://schemas.microsoft.com/office/drawing/2014/main" id="{779E049D-4D7B-0BA5-D225-5B6C104A6F55}"/>
                </a:ext>
              </a:extLst>
            </p:cNvPr>
            <p:cNvSpPr/>
            <p:nvPr/>
          </p:nvSpPr>
          <p:spPr>
            <a:xfrm>
              <a:off x="5820664" y="3198724"/>
              <a:ext cx="1026432"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Notification</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70" name="Rectangle 269">
              <a:extLst>
                <a:ext uri="{FF2B5EF4-FFF2-40B4-BE49-F238E27FC236}">
                  <a16:creationId xmlns:a16="http://schemas.microsoft.com/office/drawing/2014/main" id="{786B3D46-7835-4A76-DC49-24308FD26005}"/>
                </a:ext>
              </a:extLst>
            </p:cNvPr>
            <p:cNvSpPr/>
            <p:nvPr/>
          </p:nvSpPr>
          <p:spPr>
            <a:xfrm>
              <a:off x="6593333" y="3198724"/>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71" name="Rectangle 270">
              <a:extLst>
                <a:ext uri="{FF2B5EF4-FFF2-40B4-BE49-F238E27FC236}">
                  <a16:creationId xmlns:a16="http://schemas.microsoft.com/office/drawing/2014/main" id="{254AD6AA-D45D-C46E-8FC9-6F1561ACE2DC}"/>
                </a:ext>
              </a:extLst>
            </p:cNvPr>
            <p:cNvSpPr/>
            <p:nvPr/>
          </p:nvSpPr>
          <p:spPr>
            <a:xfrm>
              <a:off x="377190" y="3527908"/>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72" name="Rectangle 271">
              <a:extLst>
                <a:ext uri="{FF2B5EF4-FFF2-40B4-BE49-F238E27FC236}">
                  <a16:creationId xmlns:a16="http://schemas.microsoft.com/office/drawing/2014/main" id="{773F91A2-BA30-A7BD-E19A-8694D0F449EA}"/>
                </a:ext>
              </a:extLst>
            </p:cNvPr>
            <p:cNvSpPr/>
            <p:nvPr/>
          </p:nvSpPr>
          <p:spPr>
            <a:xfrm>
              <a:off x="377190" y="3855822"/>
              <a:ext cx="2482977"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73" name="Rectangle 272">
              <a:extLst>
                <a:ext uri="{FF2B5EF4-FFF2-40B4-BE49-F238E27FC236}">
                  <a16:creationId xmlns:a16="http://schemas.microsoft.com/office/drawing/2014/main" id="{EE0371F3-1A4E-6169-A24E-4B28166EB3A0}"/>
                </a:ext>
              </a:extLst>
            </p:cNvPr>
            <p:cNvSpPr/>
            <p:nvPr/>
          </p:nvSpPr>
          <p:spPr>
            <a:xfrm>
              <a:off x="2244725" y="3855822"/>
              <a:ext cx="709422"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74" name="Rectangle 273">
              <a:extLst>
                <a:ext uri="{FF2B5EF4-FFF2-40B4-BE49-F238E27FC236}">
                  <a16:creationId xmlns:a16="http://schemas.microsoft.com/office/drawing/2014/main" id="{F1D4606E-9A75-41EE-177C-CA9D309BE5BB}"/>
                </a:ext>
              </a:extLst>
            </p:cNvPr>
            <p:cNvSpPr/>
            <p:nvPr/>
          </p:nvSpPr>
          <p:spPr>
            <a:xfrm>
              <a:off x="2778125" y="3855822"/>
              <a:ext cx="1081767"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Mobile App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75" name="Rectangle 274">
              <a:extLst>
                <a:ext uri="{FF2B5EF4-FFF2-40B4-BE49-F238E27FC236}">
                  <a16:creationId xmlns:a16="http://schemas.microsoft.com/office/drawing/2014/main" id="{49283A35-D4B4-1516-F252-7609017D8DC4}"/>
                </a:ext>
              </a:extLst>
            </p:cNvPr>
            <p:cNvSpPr/>
            <p:nvPr/>
          </p:nvSpPr>
          <p:spPr>
            <a:xfrm>
              <a:off x="3590417" y="3855822"/>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76" name="Rectangle 275">
              <a:extLst>
                <a:ext uri="{FF2B5EF4-FFF2-40B4-BE49-F238E27FC236}">
                  <a16:creationId xmlns:a16="http://schemas.microsoft.com/office/drawing/2014/main" id="{54132D22-CC25-9DE8-FDC4-68D8153BE6B0}"/>
                </a:ext>
              </a:extLst>
            </p:cNvPr>
            <p:cNvSpPr/>
            <p:nvPr/>
          </p:nvSpPr>
          <p:spPr>
            <a:xfrm>
              <a:off x="377190" y="4185006"/>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77" name="Rectangle 276">
              <a:extLst>
                <a:ext uri="{FF2B5EF4-FFF2-40B4-BE49-F238E27FC236}">
                  <a16:creationId xmlns:a16="http://schemas.microsoft.com/office/drawing/2014/main" id="{95E06523-78B1-6C49-3BB4-F868E43BEC67}"/>
                </a:ext>
              </a:extLst>
            </p:cNvPr>
            <p:cNvSpPr/>
            <p:nvPr/>
          </p:nvSpPr>
          <p:spPr>
            <a:xfrm>
              <a:off x="377190" y="4514190"/>
              <a:ext cx="1639778"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Data Transmission</a:t>
              </a:r>
              <a:endParaRPr kumimoji="0" lang="en-IN" sz="12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78" name="Rectangle 277">
              <a:extLst>
                <a:ext uri="{FF2B5EF4-FFF2-40B4-BE49-F238E27FC236}">
                  <a16:creationId xmlns:a16="http://schemas.microsoft.com/office/drawing/2014/main" id="{68968CE0-6541-B13E-4213-9C4DB1F27F4A}"/>
                </a:ext>
              </a:extLst>
            </p:cNvPr>
            <p:cNvSpPr/>
            <p:nvPr/>
          </p:nvSpPr>
          <p:spPr>
            <a:xfrm>
              <a:off x="1610360" y="4514190"/>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1"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endPar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279" name="Rectangle 278">
              <a:extLst>
                <a:ext uri="{FF2B5EF4-FFF2-40B4-BE49-F238E27FC236}">
                  <a16:creationId xmlns:a16="http://schemas.microsoft.com/office/drawing/2014/main" id="{DD78D26E-CB7B-7FE5-3ECF-610293F3D8C3}"/>
                </a:ext>
              </a:extLst>
            </p:cNvPr>
            <p:cNvSpPr/>
            <p:nvPr/>
          </p:nvSpPr>
          <p:spPr>
            <a:xfrm>
              <a:off x="377190" y="4841850"/>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80" name="Rectangle 279">
              <a:extLst>
                <a:ext uri="{FF2B5EF4-FFF2-40B4-BE49-F238E27FC236}">
                  <a16:creationId xmlns:a16="http://schemas.microsoft.com/office/drawing/2014/main" id="{0271F6AF-4773-5E26-FB59-7374F92B8609}"/>
                </a:ext>
              </a:extLst>
            </p:cNvPr>
            <p:cNvSpPr/>
            <p:nvPr/>
          </p:nvSpPr>
          <p:spPr>
            <a:xfrm>
              <a:off x="377190" y="5171034"/>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81" name="Rectangle 280">
              <a:extLst>
                <a:ext uri="{FF2B5EF4-FFF2-40B4-BE49-F238E27FC236}">
                  <a16:creationId xmlns:a16="http://schemas.microsoft.com/office/drawing/2014/main" id="{385BFEF3-21B1-8FEE-D5A6-08E4CAF177AE}"/>
                </a:ext>
              </a:extLst>
            </p:cNvPr>
            <p:cNvSpPr/>
            <p:nvPr/>
          </p:nvSpPr>
          <p:spPr>
            <a:xfrm>
              <a:off x="377190" y="5498694"/>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82" name="Rectangle 281">
              <a:extLst>
                <a:ext uri="{FF2B5EF4-FFF2-40B4-BE49-F238E27FC236}">
                  <a16:creationId xmlns:a16="http://schemas.microsoft.com/office/drawing/2014/main" id="{3DDE358D-A886-0699-A86F-F426C65A5796}"/>
                </a:ext>
              </a:extLst>
            </p:cNvPr>
            <p:cNvSpPr/>
            <p:nvPr/>
          </p:nvSpPr>
          <p:spPr>
            <a:xfrm>
              <a:off x="377190" y="5827878"/>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83" name="Rectangle 282">
              <a:extLst>
                <a:ext uri="{FF2B5EF4-FFF2-40B4-BE49-F238E27FC236}">
                  <a16:creationId xmlns:a16="http://schemas.microsoft.com/office/drawing/2014/main" id="{87659962-76AB-2913-46BC-EA176E0E4133}"/>
                </a:ext>
              </a:extLst>
            </p:cNvPr>
            <p:cNvSpPr/>
            <p:nvPr/>
          </p:nvSpPr>
          <p:spPr>
            <a:xfrm>
              <a:off x="377190" y="6155919"/>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84" name="Rectangle 283">
              <a:extLst>
                <a:ext uri="{FF2B5EF4-FFF2-40B4-BE49-F238E27FC236}">
                  <a16:creationId xmlns:a16="http://schemas.microsoft.com/office/drawing/2014/main" id="{31983B57-75A6-5F2E-9694-17EC9C8ED71C}"/>
                </a:ext>
              </a:extLst>
            </p:cNvPr>
            <p:cNvSpPr/>
            <p:nvPr/>
          </p:nvSpPr>
          <p:spPr>
            <a:xfrm>
              <a:off x="377190" y="6485103"/>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85" name="Rectangle 284">
              <a:extLst>
                <a:ext uri="{FF2B5EF4-FFF2-40B4-BE49-F238E27FC236}">
                  <a16:creationId xmlns:a16="http://schemas.microsoft.com/office/drawing/2014/main" id="{F56D86A4-BF80-38D6-18F8-5A1A74D1B6C5}"/>
                </a:ext>
              </a:extLst>
            </p:cNvPr>
            <p:cNvSpPr/>
            <p:nvPr/>
          </p:nvSpPr>
          <p:spPr>
            <a:xfrm>
              <a:off x="377190" y="6814287"/>
              <a:ext cx="50673" cy="224379"/>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pic>
          <p:nvPicPr>
            <p:cNvPr id="286" name="Picture 285">
              <a:extLst>
                <a:ext uri="{FF2B5EF4-FFF2-40B4-BE49-F238E27FC236}">
                  <a16:creationId xmlns:a16="http://schemas.microsoft.com/office/drawing/2014/main" id="{8C8A8AEF-5DD9-851F-5A76-085358ACF63E}"/>
                </a:ext>
              </a:extLst>
            </p:cNvPr>
            <p:cNvPicPr/>
            <p:nvPr/>
          </p:nvPicPr>
          <p:blipFill>
            <a:blip r:embed="rId3"/>
            <a:stretch>
              <a:fillRect/>
            </a:stretch>
          </p:blipFill>
          <p:spPr>
            <a:xfrm>
              <a:off x="66167" y="1733676"/>
              <a:ext cx="949070" cy="597229"/>
            </a:xfrm>
            <a:prstGeom prst="rect">
              <a:avLst/>
            </a:prstGeom>
          </p:spPr>
        </p:pic>
        <p:sp>
          <p:nvSpPr>
            <p:cNvPr id="287" name="Shape 3474">
              <a:extLst>
                <a:ext uri="{FF2B5EF4-FFF2-40B4-BE49-F238E27FC236}">
                  <a16:creationId xmlns:a16="http://schemas.microsoft.com/office/drawing/2014/main" id="{7D6E6208-AC8B-6A6F-3D52-99C9D7D147A9}"/>
                </a:ext>
              </a:extLst>
            </p:cNvPr>
            <p:cNvSpPr/>
            <p:nvPr/>
          </p:nvSpPr>
          <p:spPr>
            <a:xfrm>
              <a:off x="54610" y="1738503"/>
              <a:ext cx="957580" cy="266065"/>
            </a:xfrm>
            <a:custGeom>
              <a:avLst/>
              <a:gdLst/>
              <a:ahLst/>
              <a:cxnLst/>
              <a:rect l="0" t="0" r="0" b="0"/>
              <a:pathLst>
                <a:path w="957580" h="266065">
                  <a:moveTo>
                    <a:pt x="0" y="266065"/>
                  </a:moveTo>
                  <a:lnTo>
                    <a:pt x="957580" y="266065"/>
                  </a:lnTo>
                  <a:lnTo>
                    <a:pt x="957580" y="0"/>
                  </a:lnTo>
                  <a:lnTo>
                    <a:pt x="0" y="0"/>
                  </a:lnTo>
                  <a:close/>
                </a:path>
              </a:pathLst>
            </a:custGeom>
            <a:noFill/>
            <a:ln w="6350" cap="flat" cmpd="sng" algn="ctr">
              <a:solidFill>
                <a:srgbClr val="70AD47"/>
              </a:solidFill>
              <a:prstDash val="solid"/>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88" name="Rectangle 287">
              <a:extLst>
                <a:ext uri="{FF2B5EF4-FFF2-40B4-BE49-F238E27FC236}">
                  <a16:creationId xmlns:a16="http://schemas.microsoft.com/office/drawing/2014/main" id="{7013BE41-0450-B900-091F-E2B858819577}"/>
                </a:ext>
              </a:extLst>
            </p:cNvPr>
            <p:cNvSpPr/>
            <p:nvPr/>
          </p:nvSpPr>
          <p:spPr>
            <a:xfrm>
              <a:off x="366522" y="1793596"/>
              <a:ext cx="112728"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a:t>
              </a:r>
            </a:p>
          </p:txBody>
        </p:sp>
        <p:sp>
          <p:nvSpPr>
            <p:cNvPr id="289" name="Rectangle 288">
              <a:extLst>
                <a:ext uri="{FF2B5EF4-FFF2-40B4-BE49-F238E27FC236}">
                  <a16:creationId xmlns:a16="http://schemas.microsoft.com/office/drawing/2014/main" id="{8439EC6B-FD0F-A076-338F-23226FDBAEBB}"/>
                </a:ext>
              </a:extLst>
            </p:cNvPr>
            <p:cNvSpPr/>
            <p:nvPr/>
          </p:nvSpPr>
          <p:spPr>
            <a:xfrm>
              <a:off x="451866" y="1793596"/>
              <a:ext cx="377210"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mn-cs"/>
                </a:rPr>
                <a:t>ulse</a:t>
              </a:r>
              <a:r>
                <a:rPr kumimoji="0" lang="en-IN" sz="12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90" name="Shape 3477">
              <a:extLst>
                <a:ext uri="{FF2B5EF4-FFF2-40B4-BE49-F238E27FC236}">
                  <a16:creationId xmlns:a16="http://schemas.microsoft.com/office/drawing/2014/main" id="{0EF4EC34-17A3-314E-4BC5-D306E20B0859}"/>
                </a:ext>
              </a:extLst>
            </p:cNvPr>
            <p:cNvSpPr/>
            <p:nvPr/>
          </p:nvSpPr>
          <p:spPr>
            <a:xfrm>
              <a:off x="1025525" y="1784223"/>
              <a:ext cx="493395" cy="76200"/>
            </a:xfrm>
            <a:custGeom>
              <a:avLst/>
              <a:gdLst/>
              <a:ahLst/>
              <a:cxnLst/>
              <a:rect l="0" t="0" r="0" b="0"/>
              <a:pathLst>
                <a:path w="493395" h="76200">
                  <a:moveTo>
                    <a:pt x="417195" y="0"/>
                  </a:moveTo>
                  <a:lnTo>
                    <a:pt x="493395" y="38100"/>
                  </a:lnTo>
                  <a:lnTo>
                    <a:pt x="417195" y="76200"/>
                  </a:lnTo>
                  <a:lnTo>
                    <a:pt x="417195" y="44450"/>
                  </a:lnTo>
                  <a:lnTo>
                    <a:pt x="0" y="44450"/>
                  </a:lnTo>
                  <a:lnTo>
                    <a:pt x="0" y="31750"/>
                  </a:lnTo>
                  <a:lnTo>
                    <a:pt x="417195" y="31750"/>
                  </a:lnTo>
                  <a:lnTo>
                    <a:pt x="417195" y="0"/>
                  </a:lnTo>
                  <a:close/>
                </a:path>
              </a:pathLst>
            </a:custGeom>
            <a:solidFill>
              <a:srgbClr val="4472C4"/>
            </a:solidFill>
            <a:ln w="0" cap="flat">
              <a:noFill/>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pic>
          <p:nvPicPr>
            <p:cNvPr id="291" name="Picture 290">
              <a:extLst>
                <a:ext uri="{FF2B5EF4-FFF2-40B4-BE49-F238E27FC236}">
                  <a16:creationId xmlns:a16="http://schemas.microsoft.com/office/drawing/2014/main" id="{6C2E3F89-3166-CD67-5DB8-C723A9817818}"/>
                </a:ext>
              </a:extLst>
            </p:cNvPr>
            <p:cNvPicPr/>
            <p:nvPr/>
          </p:nvPicPr>
          <p:blipFill>
            <a:blip r:embed="rId4"/>
            <a:stretch>
              <a:fillRect/>
            </a:stretch>
          </p:blipFill>
          <p:spPr>
            <a:xfrm>
              <a:off x="1531366" y="1650365"/>
              <a:ext cx="734568" cy="432816"/>
            </a:xfrm>
            <a:prstGeom prst="rect">
              <a:avLst/>
            </a:prstGeom>
          </p:spPr>
        </p:pic>
        <p:sp>
          <p:nvSpPr>
            <p:cNvPr id="292" name="Shape 3479">
              <a:extLst>
                <a:ext uri="{FF2B5EF4-FFF2-40B4-BE49-F238E27FC236}">
                  <a16:creationId xmlns:a16="http://schemas.microsoft.com/office/drawing/2014/main" id="{8A07C56D-74FE-24D9-0262-B9657A4176E8}"/>
                </a:ext>
              </a:extLst>
            </p:cNvPr>
            <p:cNvSpPr/>
            <p:nvPr/>
          </p:nvSpPr>
          <p:spPr>
            <a:xfrm>
              <a:off x="1537335" y="1656588"/>
              <a:ext cx="727075" cy="424815"/>
            </a:xfrm>
            <a:custGeom>
              <a:avLst/>
              <a:gdLst/>
              <a:ahLst/>
              <a:cxnLst/>
              <a:rect l="0" t="0" r="0" b="0"/>
              <a:pathLst>
                <a:path w="727075" h="424815">
                  <a:moveTo>
                    <a:pt x="0" y="424815"/>
                  </a:moveTo>
                  <a:lnTo>
                    <a:pt x="727075" y="424815"/>
                  </a:lnTo>
                  <a:lnTo>
                    <a:pt x="727075" y="0"/>
                  </a:lnTo>
                  <a:lnTo>
                    <a:pt x="0" y="0"/>
                  </a:lnTo>
                  <a:close/>
                </a:path>
              </a:pathLst>
            </a:custGeom>
            <a:noFill/>
            <a:ln w="6350" cap="flat" cmpd="sng" algn="ctr">
              <a:solidFill>
                <a:srgbClr val="70AD47"/>
              </a:solidFill>
              <a:prstDash val="solid"/>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93" name="Rectangle 292">
              <a:extLst>
                <a:ext uri="{FF2B5EF4-FFF2-40B4-BE49-F238E27FC236}">
                  <a16:creationId xmlns:a16="http://schemas.microsoft.com/office/drawing/2014/main" id="{B458A3D2-41A0-EF20-111C-CDA3317A0D88}"/>
                </a:ext>
              </a:extLst>
            </p:cNvPr>
            <p:cNvSpPr/>
            <p:nvPr/>
          </p:nvSpPr>
          <p:spPr>
            <a:xfrm>
              <a:off x="1646936" y="1711299"/>
              <a:ext cx="725232"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lang="en-IN" sz="1200" kern="100" dirty="0">
                  <a:solidFill>
                    <a:srgbClr val="000000"/>
                  </a:solidFill>
                  <a:latin typeface="Times New Roman" panose="02020603050405020304" pitchFamily="18" charset="0"/>
                  <a:ea typeface="Times New Roman" panose="02020603050405020304" pitchFamily="18" charset="0"/>
                </a:rPr>
                <a:t>ESP 32</a:t>
              </a:r>
              <a:r>
                <a:rPr kumimoji="0" lang="en-IN" sz="12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295" name="Rectangle 294">
              <a:extLst>
                <a:ext uri="{FF2B5EF4-FFF2-40B4-BE49-F238E27FC236}">
                  <a16:creationId xmlns:a16="http://schemas.microsoft.com/office/drawing/2014/main" id="{49E03F0E-252A-017B-3BEB-09F6CA42B754}"/>
                </a:ext>
              </a:extLst>
            </p:cNvPr>
            <p:cNvSpPr/>
            <p:nvPr/>
          </p:nvSpPr>
          <p:spPr>
            <a:xfrm>
              <a:off x="2030984" y="1886559"/>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pic>
          <p:nvPicPr>
            <p:cNvPr id="296" name="Picture 295">
              <a:extLst>
                <a:ext uri="{FF2B5EF4-FFF2-40B4-BE49-F238E27FC236}">
                  <a16:creationId xmlns:a16="http://schemas.microsoft.com/office/drawing/2014/main" id="{014168D2-FD94-A5D3-B9E7-651040AFE64C}"/>
                </a:ext>
              </a:extLst>
            </p:cNvPr>
            <p:cNvPicPr/>
            <p:nvPr/>
          </p:nvPicPr>
          <p:blipFill>
            <a:blip r:embed="rId5"/>
            <a:stretch>
              <a:fillRect/>
            </a:stretch>
          </p:blipFill>
          <p:spPr>
            <a:xfrm>
              <a:off x="4232910" y="1701165"/>
              <a:ext cx="1335024" cy="429768"/>
            </a:xfrm>
            <a:prstGeom prst="rect">
              <a:avLst/>
            </a:prstGeom>
          </p:spPr>
        </p:pic>
        <p:sp>
          <p:nvSpPr>
            <p:cNvPr id="297" name="Shape 3484">
              <a:extLst>
                <a:ext uri="{FF2B5EF4-FFF2-40B4-BE49-F238E27FC236}">
                  <a16:creationId xmlns:a16="http://schemas.microsoft.com/office/drawing/2014/main" id="{4A3C7BFA-5C68-599F-795F-2FCF1B1DD020}"/>
                </a:ext>
              </a:extLst>
            </p:cNvPr>
            <p:cNvSpPr/>
            <p:nvPr/>
          </p:nvSpPr>
          <p:spPr>
            <a:xfrm>
              <a:off x="4236720" y="1708659"/>
              <a:ext cx="1330960" cy="422275"/>
            </a:xfrm>
            <a:custGeom>
              <a:avLst/>
              <a:gdLst/>
              <a:ahLst/>
              <a:cxnLst/>
              <a:rect l="0" t="0" r="0" b="0"/>
              <a:pathLst>
                <a:path w="1330960" h="422275">
                  <a:moveTo>
                    <a:pt x="0" y="422275"/>
                  </a:moveTo>
                  <a:lnTo>
                    <a:pt x="1330960" y="422275"/>
                  </a:lnTo>
                  <a:lnTo>
                    <a:pt x="1330960" y="0"/>
                  </a:lnTo>
                  <a:lnTo>
                    <a:pt x="0" y="0"/>
                  </a:lnTo>
                  <a:close/>
                </a:path>
              </a:pathLst>
            </a:custGeom>
            <a:noFill/>
            <a:ln w="6350" cap="flat" cmpd="sng" algn="ctr">
              <a:solidFill>
                <a:srgbClr val="FFC000"/>
              </a:solidFill>
              <a:prstDash val="solid"/>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298" name="Rectangle 297">
              <a:extLst>
                <a:ext uri="{FF2B5EF4-FFF2-40B4-BE49-F238E27FC236}">
                  <a16:creationId xmlns:a16="http://schemas.microsoft.com/office/drawing/2014/main" id="{D799582D-2FCD-D2F2-9F18-341C1EC275FF}"/>
                </a:ext>
              </a:extLst>
            </p:cNvPr>
            <p:cNvSpPr/>
            <p:nvPr/>
          </p:nvSpPr>
          <p:spPr>
            <a:xfrm>
              <a:off x="4508119" y="1839316"/>
              <a:ext cx="1050351"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GPS Tracker</a:t>
              </a:r>
            </a:p>
          </p:txBody>
        </p:sp>
        <p:sp>
          <p:nvSpPr>
            <p:cNvPr id="299" name="Rectangle 298">
              <a:extLst>
                <a:ext uri="{FF2B5EF4-FFF2-40B4-BE49-F238E27FC236}">
                  <a16:creationId xmlns:a16="http://schemas.microsoft.com/office/drawing/2014/main" id="{9E6C2068-3569-CDEA-F80B-B220CB302D20}"/>
                </a:ext>
              </a:extLst>
            </p:cNvPr>
            <p:cNvSpPr/>
            <p:nvPr/>
          </p:nvSpPr>
          <p:spPr>
            <a:xfrm>
              <a:off x="5299075" y="1839316"/>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pic>
          <p:nvPicPr>
            <p:cNvPr id="300" name="Picture 299">
              <a:extLst>
                <a:ext uri="{FF2B5EF4-FFF2-40B4-BE49-F238E27FC236}">
                  <a16:creationId xmlns:a16="http://schemas.microsoft.com/office/drawing/2014/main" id="{2358938E-0486-1490-3E96-143F2CF2E64F}"/>
                </a:ext>
              </a:extLst>
            </p:cNvPr>
            <p:cNvPicPr/>
            <p:nvPr/>
          </p:nvPicPr>
          <p:blipFill>
            <a:blip r:embed="rId6"/>
            <a:stretch>
              <a:fillRect/>
            </a:stretch>
          </p:blipFill>
          <p:spPr>
            <a:xfrm>
              <a:off x="4232910" y="1034669"/>
              <a:ext cx="1325880" cy="429768"/>
            </a:xfrm>
            <a:prstGeom prst="rect">
              <a:avLst/>
            </a:prstGeom>
          </p:spPr>
        </p:pic>
        <p:sp>
          <p:nvSpPr>
            <p:cNvPr id="301" name="Shape 3488">
              <a:extLst>
                <a:ext uri="{FF2B5EF4-FFF2-40B4-BE49-F238E27FC236}">
                  <a16:creationId xmlns:a16="http://schemas.microsoft.com/office/drawing/2014/main" id="{2A683114-7938-2562-561A-A77A368131A6}"/>
                </a:ext>
              </a:extLst>
            </p:cNvPr>
            <p:cNvSpPr/>
            <p:nvPr/>
          </p:nvSpPr>
          <p:spPr>
            <a:xfrm>
              <a:off x="4238625" y="1040130"/>
              <a:ext cx="1322070" cy="421640"/>
            </a:xfrm>
            <a:custGeom>
              <a:avLst/>
              <a:gdLst/>
              <a:ahLst/>
              <a:cxnLst/>
              <a:rect l="0" t="0" r="0" b="0"/>
              <a:pathLst>
                <a:path w="1322070" h="421640">
                  <a:moveTo>
                    <a:pt x="0" y="421640"/>
                  </a:moveTo>
                  <a:lnTo>
                    <a:pt x="1322070" y="421640"/>
                  </a:lnTo>
                  <a:lnTo>
                    <a:pt x="1322070" y="0"/>
                  </a:lnTo>
                  <a:lnTo>
                    <a:pt x="0" y="0"/>
                  </a:lnTo>
                  <a:close/>
                </a:path>
              </a:pathLst>
            </a:custGeom>
            <a:noFill/>
            <a:ln w="6350" cap="flat" cmpd="sng" algn="ctr">
              <a:solidFill>
                <a:srgbClr val="FFC000"/>
              </a:solidFill>
              <a:prstDash val="solid"/>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02" name="Rectangle 301">
              <a:extLst>
                <a:ext uri="{FF2B5EF4-FFF2-40B4-BE49-F238E27FC236}">
                  <a16:creationId xmlns:a16="http://schemas.microsoft.com/office/drawing/2014/main" id="{E2F1220B-9CE6-3CD5-CB08-783D12E008B6}"/>
                </a:ext>
              </a:extLst>
            </p:cNvPr>
            <p:cNvSpPr/>
            <p:nvPr/>
          </p:nvSpPr>
          <p:spPr>
            <a:xfrm>
              <a:off x="4479163" y="1169898"/>
              <a:ext cx="1121090"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GSM Module</a:t>
              </a:r>
            </a:p>
          </p:txBody>
        </p:sp>
        <p:sp>
          <p:nvSpPr>
            <p:cNvPr id="303" name="Rectangle 302">
              <a:extLst>
                <a:ext uri="{FF2B5EF4-FFF2-40B4-BE49-F238E27FC236}">
                  <a16:creationId xmlns:a16="http://schemas.microsoft.com/office/drawing/2014/main" id="{87DC361B-A7C3-8DFA-D904-4725B2EA3D2B}"/>
                </a:ext>
              </a:extLst>
            </p:cNvPr>
            <p:cNvSpPr/>
            <p:nvPr/>
          </p:nvSpPr>
          <p:spPr>
            <a:xfrm>
              <a:off x="5321935" y="1169898"/>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pic>
          <p:nvPicPr>
            <p:cNvPr id="304" name="Picture 303">
              <a:extLst>
                <a:ext uri="{FF2B5EF4-FFF2-40B4-BE49-F238E27FC236}">
                  <a16:creationId xmlns:a16="http://schemas.microsoft.com/office/drawing/2014/main" id="{8623AE8E-0116-5D9A-7AFE-416033E72CB4}"/>
                </a:ext>
              </a:extLst>
            </p:cNvPr>
            <p:cNvPicPr/>
            <p:nvPr/>
          </p:nvPicPr>
          <p:blipFill>
            <a:blip r:embed="rId7"/>
            <a:stretch>
              <a:fillRect/>
            </a:stretch>
          </p:blipFill>
          <p:spPr>
            <a:xfrm>
              <a:off x="4240022" y="332613"/>
              <a:ext cx="1328928" cy="429768"/>
            </a:xfrm>
            <a:prstGeom prst="rect">
              <a:avLst/>
            </a:prstGeom>
          </p:spPr>
        </p:pic>
        <p:sp>
          <p:nvSpPr>
            <p:cNvPr id="305" name="Shape 3492">
              <a:extLst>
                <a:ext uri="{FF2B5EF4-FFF2-40B4-BE49-F238E27FC236}">
                  <a16:creationId xmlns:a16="http://schemas.microsoft.com/office/drawing/2014/main" id="{1D509D5C-82FB-B8BB-0C11-28F8D66A737A}"/>
                </a:ext>
              </a:extLst>
            </p:cNvPr>
            <p:cNvSpPr/>
            <p:nvPr/>
          </p:nvSpPr>
          <p:spPr>
            <a:xfrm>
              <a:off x="4246881" y="340614"/>
              <a:ext cx="1322070" cy="421640"/>
            </a:xfrm>
            <a:custGeom>
              <a:avLst/>
              <a:gdLst/>
              <a:ahLst/>
              <a:cxnLst/>
              <a:rect l="0" t="0" r="0" b="0"/>
              <a:pathLst>
                <a:path w="1322070" h="421640">
                  <a:moveTo>
                    <a:pt x="0" y="421640"/>
                  </a:moveTo>
                  <a:lnTo>
                    <a:pt x="1322070" y="421640"/>
                  </a:lnTo>
                  <a:lnTo>
                    <a:pt x="1322070" y="0"/>
                  </a:lnTo>
                  <a:lnTo>
                    <a:pt x="0" y="0"/>
                  </a:lnTo>
                  <a:close/>
                </a:path>
              </a:pathLst>
            </a:custGeom>
            <a:noFill/>
            <a:ln w="6350" cap="flat" cmpd="sng" algn="ctr">
              <a:solidFill>
                <a:srgbClr val="FFC000"/>
              </a:solidFill>
              <a:prstDash val="solid"/>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06" name="Rectangle 305">
              <a:extLst>
                <a:ext uri="{FF2B5EF4-FFF2-40B4-BE49-F238E27FC236}">
                  <a16:creationId xmlns:a16="http://schemas.microsoft.com/office/drawing/2014/main" id="{3496C701-8407-9069-1B8A-CAEB8640C911}"/>
                </a:ext>
              </a:extLst>
            </p:cNvPr>
            <p:cNvSpPr/>
            <p:nvPr/>
          </p:nvSpPr>
          <p:spPr>
            <a:xfrm>
              <a:off x="4512691" y="470383"/>
              <a:ext cx="544867"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Data S </a:t>
              </a:r>
            </a:p>
          </p:txBody>
        </p:sp>
        <p:sp>
          <p:nvSpPr>
            <p:cNvPr id="307" name="Rectangle 306">
              <a:extLst>
                <a:ext uri="{FF2B5EF4-FFF2-40B4-BE49-F238E27FC236}">
                  <a16:creationId xmlns:a16="http://schemas.microsoft.com/office/drawing/2014/main" id="{6CE75CB6-F601-C6EE-E0C1-3226350772B2}"/>
                </a:ext>
              </a:extLst>
            </p:cNvPr>
            <p:cNvSpPr/>
            <p:nvPr/>
          </p:nvSpPr>
          <p:spPr>
            <a:xfrm>
              <a:off x="4922647" y="470383"/>
              <a:ext cx="50548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mn-cs"/>
                </a:rPr>
                <a:t>torage</a:t>
              </a:r>
              <a:endParaRPr kumimoji="0" lang="en-IN" sz="12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p:txBody>
        </p:sp>
        <p:sp>
          <p:nvSpPr>
            <p:cNvPr id="308" name="Rectangle 307">
              <a:extLst>
                <a:ext uri="{FF2B5EF4-FFF2-40B4-BE49-F238E27FC236}">
                  <a16:creationId xmlns:a16="http://schemas.microsoft.com/office/drawing/2014/main" id="{9B10828C-26C8-3165-FD3B-161538D40DD2}"/>
                </a:ext>
              </a:extLst>
            </p:cNvPr>
            <p:cNvSpPr/>
            <p:nvPr/>
          </p:nvSpPr>
          <p:spPr>
            <a:xfrm>
              <a:off x="5303647" y="470383"/>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309" name="Shape 3496">
              <a:extLst>
                <a:ext uri="{FF2B5EF4-FFF2-40B4-BE49-F238E27FC236}">
                  <a16:creationId xmlns:a16="http://schemas.microsoft.com/office/drawing/2014/main" id="{3471D703-A620-5999-8DDE-099041C14F81}"/>
                </a:ext>
              </a:extLst>
            </p:cNvPr>
            <p:cNvSpPr/>
            <p:nvPr/>
          </p:nvSpPr>
          <p:spPr>
            <a:xfrm>
              <a:off x="2261108" y="1932940"/>
              <a:ext cx="1995932" cy="87757"/>
            </a:xfrm>
            <a:custGeom>
              <a:avLst/>
              <a:gdLst/>
              <a:ahLst/>
              <a:cxnLst/>
              <a:rect l="0" t="0" r="0" b="0"/>
              <a:pathLst>
                <a:path w="1995932" h="87757">
                  <a:moveTo>
                    <a:pt x="1918843" y="0"/>
                  </a:moveTo>
                  <a:lnTo>
                    <a:pt x="1995932" y="36322"/>
                  </a:lnTo>
                  <a:lnTo>
                    <a:pt x="1920621" y="76200"/>
                  </a:lnTo>
                  <a:lnTo>
                    <a:pt x="1919878" y="44356"/>
                  </a:lnTo>
                  <a:lnTo>
                    <a:pt x="254" y="87757"/>
                  </a:lnTo>
                  <a:lnTo>
                    <a:pt x="0" y="75057"/>
                  </a:lnTo>
                  <a:lnTo>
                    <a:pt x="1919582" y="31657"/>
                  </a:lnTo>
                  <a:lnTo>
                    <a:pt x="1918843" y="0"/>
                  </a:lnTo>
                  <a:close/>
                </a:path>
              </a:pathLst>
            </a:custGeom>
            <a:solidFill>
              <a:srgbClr val="4472C4"/>
            </a:solidFill>
            <a:ln w="0" cap="flat">
              <a:noFill/>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0" name="Shape 3497">
              <a:extLst>
                <a:ext uri="{FF2B5EF4-FFF2-40B4-BE49-F238E27FC236}">
                  <a16:creationId xmlns:a16="http://schemas.microsoft.com/office/drawing/2014/main" id="{2478A82B-0DA7-1940-8F36-B4D97F05B3BC}"/>
                </a:ext>
              </a:extLst>
            </p:cNvPr>
            <p:cNvSpPr/>
            <p:nvPr/>
          </p:nvSpPr>
          <p:spPr>
            <a:xfrm>
              <a:off x="2252980" y="1245489"/>
              <a:ext cx="2005965" cy="651891"/>
            </a:xfrm>
            <a:custGeom>
              <a:avLst/>
              <a:gdLst/>
              <a:ahLst/>
              <a:cxnLst/>
              <a:rect l="0" t="0" r="0" b="0"/>
              <a:pathLst>
                <a:path w="2005965" h="651891">
                  <a:moveTo>
                    <a:pt x="1921891" y="0"/>
                  </a:moveTo>
                  <a:lnTo>
                    <a:pt x="2005965" y="13335"/>
                  </a:lnTo>
                  <a:lnTo>
                    <a:pt x="1944751" y="72644"/>
                  </a:lnTo>
                  <a:lnTo>
                    <a:pt x="1935201" y="42297"/>
                  </a:lnTo>
                  <a:lnTo>
                    <a:pt x="3810" y="651891"/>
                  </a:lnTo>
                  <a:lnTo>
                    <a:pt x="0" y="639826"/>
                  </a:lnTo>
                  <a:lnTo>
                    <a:pt x="1931403" y="30228"/>
                  </a:lnTo>
                  <a:lnTo>
                    <a:pt x="1921891" y="0"/>
                  </a:lnTo>
                  <a:close/>
                </a:path>
              </a:pathLst>
            </a:custGeom>
            <a:solidFill>
              <a:srgbClr val="4472C4"/>
            </a:solidFill>
            <a:ln w="0" cap="flat">
              <a:noFill/>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1" name="Shape 3498">
              <a:extLst>
                <a:ext uri="{FF2B5EF4-FFF2-40B4-BE49-F238E27FC236}">
                  <a16:creationId xmlns:a16="http://schemas.microsoft.com/office/drawing/2014/main" id="{7F75E374-F1FF-6BC8-1084-F0F49FFB400A}"/>
                </a:ext>
              </a:extLst>
            </p:cNvPr>
            <p:cNvSpPr/>
            <p:nvPr/>
          </p:nvSpPr>
          <p:spPr>
            <a:xfrm>
              <a:off x="2251583" y="582168"/>
              <a:ext cx="1993392" cy="1221994"/>
            </a:xfrm>
            <a:custGeom>
              <a:avLst/>
              <a:gdLst/>
              <a:ahLst/>
              <a:cxnLst/>
              <a:rect l="0" t="0" r="0" b="0"/>
              <a:pathLst>
                <a:path w="1993392" h="1221994">
                  <a:moveTo>
                    <a:pt x="1993392" y="0"/>
                  </a:moveTo>
                  <a:lnTo>
                    <a:pt x="1948307" y="72263"/>
                  </a:lnTo>
                  <a:lnTo>
                    <a:pt x="1931719" y="45128"/>
                  </a:lnTo>
                  <a:lnTo>
                    <a:pt x="6604" y="1221994"/>
                  </a:lnTo>
                  <a:lnTo>
                    <a:pt x="0" y="1211199"/>
                  </a:lnTo>
                  <a:lnTo>
                    <a:pt x="1925084" y="34275"/>
                  </a:lnTo>
                  <a:lnTo>
                    <a:pt x="1908556" y="7239"/>
                  </a:lnTo>
                  <a:lnTo>
                    <a:pt x="1993392" y="0"/>
                  </a:lnTo>
                  <a:close/>
                </a:path>
              </a:pathLst>
            </a:custGeom>
            <a:solidFill>
              <a:srgbClr val="4472C4"/>
            </a:solidFill>
            <a:ln w="0" cap="flat">
              <a:noFill/>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2" name="Shape 3499">
              <a:extLst>
                <a:ext uri="{FF2B5EF4-FFF2-40B4-BE49-F238E27FC236}">
                  <a16:creationId xmlns:a16="http://schemas.microsoft.com/office/drawing/2014/main" id="{3CA75CFD-AD18-61AC-8D59-7D73AD95EC92}"/>
                </a:ext>
              </a:extLst>
            </p:cNvPr>
            <p:cNvSpPr/>
            <p:nvPr/>
          </p:nvSpPr>
          <p:spPr>
            <a:xfrm>
              <a:off x="29210" y="0"/>
              <a:ext cx="6259830" cy="7620"/>
            </a:xfrm>
            <a:custGeom>
              <a:avLst/>
              <a:gdLst/>
              <a:ahLst/>
              <a:cxnLst/>
              <a:rect l="0" t="0" r="0" b="0"/>
              <a:pathLst>
                <a:path w="6259830" h="7620">
                  <a:moveTo>
                    <a:pt x="0" y="0"/>
                  </a:moveTo>
                  <a:lnTo>
                    <a:pt x="6259830" y="7620"/>
                  </a:lnTo>
                </a:path>
              </a:pathLst>
            </a:custGeom>
            <a:noFill/>
            <a:ln w="9525" cap="flat" cmpd="sng" algn="ctr">
              <a:solidFill>
                <a:srgbClr val="4472C4"/>
              </a:solidFill>
              <a:custDash>
                <a:ds d="300000" sp="225000"/>
              </a:custDash>
              <a:rou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3" name="Shape 3500">
              <a:extLst>
                <a:ext uri="{FF2B5EF4-FFF2-40B4-BE49-F238E27FC236}">
                  <a16:creationId xmlns:a16="http://schemas.microsoft.com/office/drawing/2014/main" id="{3551000D-29AE-9345-0869-4ACB16440F1C}"/>
                </a:ext>
              </a:extLst>
            </p:cNvPr>
            <p:cNvSpPr/>
            <p:nvPr/>
          </p:nvSpPr>
          <p:spPr>
            <a:xfrm>
              <a:off x="6304281" y="3175"/>
              <a:ext cx="10160" cy="2743201"/>
            </a:xfrm>
            <a:custGeom>
              <a:avLst/>
              <a:gdLst/>
              <a:ahLst/>
              <a:cxnLst/>
              <a:rect l="0" t="0" r="0" b="0"/>
              <a:pathLst>
                <a:path w="10160" h="2743201">
                  <a:moveTo>
                    <a:pt x="0" y="0"/>
                  </a:moveTo>
                  <a:lnTo>
                    <a:pt x="10160" y="2743201"/>
                  </a:lnTo>
                </a:path>
              </a:pathLst>
            </a:custGeom>
            <a:noFill/>
            <a:ln w="9525" cap="flat" cmpd="sng" algn="ctr">
              <a:solidFill>
                <a:srgbClr val="4472C4"/>
              </a:solidFill>
              <a:custDash>
                <a:ds d="300000" sp="225000"/>
              </a:custDash>
              <a:rou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4" name="Shape 3501">
              <a:extLst>
                <a:ext uri="{FF2B5EF4-FFF2-40B4-BE49-F238E27FC236}">
                  <a16:creationId xmlns:a16="http://schemas.microsoft.com/office/drawing/2014/main" id="{4A9787F3-E7B9-6199-56D4-CBA24456FF65}"/>
                </a:ext>
              </a:extLst>
            </p:cNvPr>
            <p:cNvSpPr/>
            <p:nvPr/>
          </p:nvSpPr>
          <p:spPr>
            <a:xfrm>
              <a:off x="0" y="25400"/>
              <a:ext cx="20955" cy="2719705"/>
            </a:xfrm>
            <a:custGeom>
              <a:avLst/>
              <a:gdLst/>
              <a:ahLst/>
              <a:cxnLst/>
              <a:rect l="0" t="0" r="0" b="0"/>
              <a:pathLst>
                <a:path w="20955" h="2719705">
                  <a:moveTo>
                    <a:pt x="0" y="0"/>
                  </a:moveTo>
                  <a:lnTo>
                    <a:pt x="20955" y="2719705"/>
                  </a:lnTo>
                </a:path>
              </a:pathLst>
            </a:custGeom>
            <a:noFill/>
            <a:ln w="9525" cap="flat" cmpd="sng" algn="ctr">
              <a:solidFill>
                <a:srgbClr val="4472C4"/>
              </a:solidFill>
              <a:custDash>
                <a:ds d="300000" sp="225000"/>
              </a:custDash>
              <a:rou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5" name="Shape 3502">
              <a:extLst>
                <a:ext uri="{FF2B5EF4-FFF2-40B4-BE49-F238E27FC236}">
                  <a16:creationId xmlns:a16="http://schemas.microsoft.com/office/drawing/2014/main" id="{C0C0341A-4E10-94FC-45A1-BDD4BFB9A7A6}"/>
                </a:ext>
              </a:extLst>
            </p:cNvPr>
            <p:cNvSpPr/>
            <p:nvPr/>
          </p:nvSpPr>
          <p:spPr>
            <a:xfrm>
              <a:off x="29210" y="2755901"/>
              <a:ext cx="6283960" cy="0"/>
            </a:xfrm>
            <a:custGeom>
              <a:avLst/>
              <a:gdLst/>
              <a:ahLst/>
              <a:cxnLst/>
              <a:rect l="0" t="0" r="0" b="0"/>
              <a:pathLst>
                <a:path w="6283960">
                  <a:moveTo>
                    <a:pt x="0" y="0"/>
                  </a:moveTo>
                  <a:lnTo>
                    <a:pt x="6283960" y="0"/>
                  </a:lnTo>
                </a:path>
              </a:pathLst>
            </a:custGeom>
            <a:noFill/>
            <a:ln w="9525" cap="flat" cmpd="sng" algn="ctr">
              <a:solidFill>
                <a:srgbClr val="4472C4"/>
              </a:solidFill>
              <a:custDash>
                <a:ds d="300000" sp="225000"/>
              </a:custDash>
              <a:rou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pic>
          <p:nvPicPr>
            <p:cNvPr id="316" name="Picture 315">
              <a:extLst>
                <a:ext uri="{FF2B5EF4-FFF2-40B4-BE49-F238E27FC236}">
                  <a16:creationId xmlns:a16="http://schemas.microsoft.com/office/drawing/2014/main" id="{88EC7F2A-C3E6-7A08-8945-28D7434E3E60}"/>
                </a:ext>
              </a:extLst>
            </p:cNvPr>
            <p:cNvPicPr/>
            <p:nvPr/>
          </p:nvPicPr>
          <p:blipFill>
            <a:blip r:embed="rId8"/>
            <a:stretch>
              <a:fillRect/>
            </a:stretch>
          </p:blipFill>
          <p:spPr>
            <a:xfrm>
              <a:off x="2512822" y="4324477"/>
              <a:ext cx="1539240" cy="393192"/>
            </a:xfrm>
            <a:prstGeom prst="rect">
              <a:avLst/>
            </a:prstGeom>
          </p:spPr>
        </p:pic>
        <p:sp>
          <p:nvSpPr>
            <p:cNvPr id="317" name="Shape 3504">
              <a:extLst>
                <a:ext uri="{FF2B5EF4-FFF2-40B4-BE49-F238E27FC236}">
                  <a16:creationId xmlns:a16="http://schemas.microsoft.com/office/drawing/2014/main" id="{593ADB0B-4979-5BCC-CB7F-2743A665288C}"/>
                </a:ext>
              </a:extLst>
            </p:cNvPr>
            <p:cNvSpPr/>
            <p:nvPr/>
          </p:nvSpPr>
          <p:spPr>
            <a:xfrm>
              <a:off x="2517140" y="4328033"/>
              <a:ext cx="1530350" cy="387350"/>
            </a:xfrm>
            <a:custGeom>
              <a:avLst/>
              <a:gdLst/>
              <a:ahLst/>
              <a:cxnLst/>
              <a:rect l="0" t="0" r="0" b="0"/>
              <a:pathLst>
                <a:path w="1530350" h="387350">
                  <a:moveTo>
                    <a:pt x="0" y="387350"/>
                  </a:moveTo>
                  <a:lnTo>
                    <a:pt x="1530350" y="387350"/>
                  </a:lnTo>
                  <a:lnTo>
                    <a:pt x="1530350" y="0"/>
                  </a:lnTo>
                  <a:lnTo>
                    <a:pt x="0" y="0"/>
                  </a:lnTo>
                  <a:close/>
                </a:path>
              </a:pathLst>
            </a:custGeom>
            <a:noFill/>
            <a:ln w="6350" cap="flat" cmpd="sng" algn="ctr">
              <a:solidFill>
                <a:srgbClr val="4472C4"/>
              </a:solidFill>
              <a:prstDash val="solid"/>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18" name="Rectangle 317">
              <a:extLst>
                <a:ext uri="{FF2B5EF4-FFF2-40B4-BE49-F238E27FC236}">
                  <a16:creationId xmlns:a16="http://schemas.microsoft.com/office/drawing/2014/main" id="{D8F6B221-F35D-CB53-EE4E-A0594F3E6B65}"/>
                </a:ext>
              </a:extLst>
            </p:cNvPr>
            <p:cNvSpPr/>
            <p:nvPr/>
          </p:nvSpPr>
          <p:spPr>
            <a:xfrm>
              <a:off x="2712593" y="4383126"/>
              <a:ext cx="589631"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Health </a:t>
              </a:r>
            </a:p>
          </p:txBody>
        </p:sp>
        <p:sp>
          <p:nvSpPr>
            <p:cNvPr id="319" name="Rectangle 318">
              <a:extLst>
                <a:ext uri="{FF2B5EF4-FFF2-40B4-BE49-F238E27FC236}">
                  <a16:creationId xmlns:a16="http://schemas.microsoft.com/office/drawing/2014/main" id="{578CE6F7-0EFB-9855-0C5E-1266FB371CA4}"/>
                </a:ext>
              </a:extLst>
            </p:cNvPr>
            <p:cNvSpPr/>
            <p:nvPr/>
          </p:nvSpPr>
          <p:spPr>
            <a:xfrm>
              <a:off x="3156077" y="4383126"/>
              <a:ext cx="97454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Monitoring </a:t>
              </a:r>
            </a:p>
          </p:txBody>
        </p:sp>
        <p:sp>
          <p:nvSpPr>
            <p:cNvPr id="320" name="Rectangle 319">
              <a:extLst>
                <a:ext uri="{FF2B5EF4-FFF2-40B4-BE49-F238E27FC236}">
                  <a16:creationId xmlns:a16="http://schemas.microsoft.com/office/drawing/2014/main" id="{BE556D53-1AE7-EF6C-2595-F1B02A1E531F}"/>
                </a:ext>
              </a:extLst>
            </p:cNvPr>
            <p:cNvSpPr/>
            <p:nvPr/>
          </p:nvSpPr>
          <p:spPr>
            <a:xfrm>
              <a:off x="3413633" y="4558386"/>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pic>
          <p:nvPicPr>
            <p:cNvPr id="321" name="Picture 320">
              <a:extLst>
                <a:ext uri="{FF2B5EF4-FFF2-40B4-BE49-F238E27FC236}">
                  <a16:creationId xmlns:a16="http://schemas.microsoft.com/office/drawing/2014/main" id="{A7C0082B-C81F-9E09-9B42-0BFA17978500}"/>
                </a:ext>
              </a:extLst>
            </p:cNvPr>
            <p:cNvPicPr/>
            <p:nvPr/>
          </p:nvPicPr>
          <p:blipFill>
            <a:blip r:embed="rId9"/>
            <a:stretch>
              <a:fillRect/>
            </a:stretch>
          </p:blipFill>
          <p:spPr>
            <a:xfrm>
              <a:off x="2512822" y="5019421"/>
              <a:ext cx="1551432" cy="384048"/>
            </a:xfrm>
            <a:prstGeom prst="rect">
              <a:avLst/>
            </a:prstGeom>
          </p:spPr>
        </p:pic>
        <p:sp>
          <p:nvSpPr>
            <p:cNvPr id="322" name="Shape 3510">
              <a:extLst>
                <a:ext uri="{FF2B5EF4-FFF2-40B4-BE49-F238E27FC236}">
                  <a16:creationId xmlns:a16="http://schemas.microsoft.com/office/drawing/2014/main" id="{5D7A493B-598A-06C7-0F31-CD3AD213FC50}"/>
                </a:ext>
              </a:extLst>
            </p:cNvPr>
            <p:cNvSpPr/>
            <p:nvPr/>
          </p:nvSpPr>
          <p:spPr>
            <a:xfrm>
              <a:off x="2517140" y="5023232"/>
              <a:ext cx="1543050" cy="381000"/>
            </a:xfrm>
            <a:custGeom>
              <a:avLst/>
              <a:gdLst/>
              <a:ahLst/>
              <a:cxnLst/>
              <a:rect l="0" t="0" r="0" b="0"/>
              <a:pathLst>
                <a:path w="1543050" h="381000">
                  <a:moveTo>
                    <a:pt x="0" y="381000"/>
                  </a:moveTo>
                  <a:lnTo>
                    <a:pt x="1543050" y="381000"/>
                  </a:lnTo>
                  <a:lnTo>
                    <a:pt x="1543050" y="0"/>
                  </a:lnTo>
                  <a:lnTo>
                    <a:pt x="0" y="0"/>
                  </a:lnTo>
                  <a:close/>
                </a:path>
              </a:pathLst>
            </a:custGeom>
            <a:noFill/>
            <a:ln w="6350" cap="flat" cmpd="sng" algn="ctr">
              <a:solidFill>
                <a:srgbClr val="4472C4"/>
              </a:solidFill>
              <a:prstDash val="solid"/>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23" name="Rectangle 322">
              <a:extLst>
                <a:ext uri="{FF2B5EF4-FFF2-40B4-BE49-F238E27FC236}">
                  <a16:creationId xmlns:a16="http://schemas.microsoft.com/office/drawing/2014/main" id="{D39C22CA-38C3-54C2-8145-B4A29F0830C8}"/>
                </a:ext>
              </a:extLst>
            </p:cNvPr>
            <p:cNvSpPr/>
            <p:nvPr/>
          </p:nvSpPr>
          <p:spPr>
            <a:xfrm>
              <a:off x="2676017" y="5132934"/>
              <a:ext cx="1626975"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Notification System</a:t>
              </a:r>
            </a:p>
          </p:txBody>
        </p:sp>
        <p:sp>
          <p:nvSpPr>
            <p:cNvPr id="324" name="Rectangle 323">
              <a:extLst>
                <a:ext uri="{FF2B5EF4-FFF2-40B4-BE49-F238E27FC236}">
                  <a16:creationId xmlns:a16="http://schemas.microsoft.com/office/drawing/2014/main" id="{CE3F01EC-A548-28BF-024B-02C8587C2AAB}"/>
                </a:ext>
              </a:extLst>
            </p:cNvPr>
            <p:cNvSpPr/>
            <p:nvPr/>
          </p:nvSpPr>
          <p:spPr>
            <a:xfrm>
              <a:off x="3900043" y="5132934"/>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pic>
          <p:nvPicPr>
            <p:cNvPr id="325" name="Picture 324">
              <a:extLst>
                <a:ext uri="{FF2B5EF4-FFF2-40B4-BE49-F238E27FC236}">
                  <a16:creationId xmlns:a16="http://schemas.microsoft.com/office/drawing/2014/main" id="{AE682A3A-07D7-2807-8214-6EAAAB955E5C}"/>
                </a:ext>
              </a:extLst>
            </p:cNvPr>
            <p:cNvPicPr/>
            <p:nvPr/>
          </p:nvPicPr>
          <p:blipFill>
            <a:blip r:embed="rId10"/>
            <a:stretch>
              <a:fillRect/>
            </a:stretch>
          </p:blipFill>
          <p:spPr>
            <a:xfrm>
              <a:off x="2550414" y="5736718"/>
              <a:ext cx="1496568" cy="396240"/>
            </a:xfrm>
            <a:prstGeom prst="rect">
              <a:avLst/>
            </a:prstGeom>
          </p:spPr>
        </p:pic>
        <p:sp>
          <p:nvSpPr>
            <p:cNvPr id="326" name="Shape 3514">
              <a:extLst>
                <a:ext uri="{FF2B5EF4-FFF2-40B4-BE49-F238E27FC236}">
                  <a16:creationId xmlns:a16="http://schemas.microsoft.com/office/drawing/2014/main" id="{19474BA6-6C5A-5F8D-C5C8-386268E364A6}"/>
                </a:ext>
              </a:extLst>
            </p:cNvPr>
            <p:cNvSpPr/>
            <p:nvPr/>
          </p:nvSpPr>
          <p:spPr>
            <a:xfrm>
              <a:off x="2555240" y="5744464"/>
              <a:ext cx="1492250" cy="387350"/>
            </a:xfrm>
            <a:custGeom>
              <a:avLst/>
              <a:gdLst/>
              <a:ahLst/>
              <a:cxnLst/>
              <a:rect l="0" t="0" r="0" b="0"/>
              <a:pathLst>
                <a:path w="1492250" h="387350">
                  <a:moveTo>
                    <a:pt x="0" y="387350"/>
                  </a:moveTo>
                  <a:lnTo>
                    <a:pt x="1492250" y="387350"/>
                  </a:lnTo>
                  <a:lnTo>
                    <a:pt x="1492250" y="0"/>
                  </a:lnTo>
                  <a:lnTo>
                    <a:pt x="0" y="0"/>
                  </a:lnTo>
                  <a:close/>
                </a:path>
              </a:pathLst>
            </a:custGeom>
            <a:noFill/>
            <a:ln w="6350" cap="flat" cmpd="sng" algn="ctr">
              <a:solidFill>
                <a:srgbClr val="4472C4"/>
              </a:solidFill>
              <a:prstDash val="solid"/>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27" name="Rectangle 326">
              <a:extLst>
                <a:ext uri="{FF2B5EF4-FFF2-40B4-BE49-F238E27FC236}">
                  <a16:creationId xmlns:a16="http://schemas.microsoft.com/office/drawing/2014/main" id="{65F76319-1F7B-45D5-ECF4-B987D0D1FD07}"/>
                </a:ext>
              </a:extLst>
            </p:cNvPr>
            <p:cNvSpPr/>
            <p:nvPr/>
          </p:nvSpPr>
          <p:spPr>
            <a:xfrm>
              <a:off x="2906141" y="5856834"/>
              <a:ext cx="1050522"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Data Storage</a:t>
              </a:r>
            </a:p>
          </p:txBody>
        </p:sp>
        <p:sp>
          <p:nvSpPr>
            <p:cNvPr id="328" name="Rectangle 327">
              <a:extLst>
                <a:ext uri="{FF2B5EF4-FFF2-40B4-BE49-F238E27FC236}">
                  <a16:creationId xmlns:a16="http://schemas.microsoft.com/office/drawing/2014/main" id="{F60ADC19-99FD-5185-E55B-9CFAA975BC23}"/>
                </a:ext>
              </a:extLst>
            </p:cNvPr>
            <p:cNvSpPr/>
            <p:nvPr/>
          </p:nvSpPr>
          <p:spPr>
            <a:xfrm>
              <a:off x="3697097" y="5856834"/>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329" name="Shape 3517">
              <a:extLst>
                <a:ext uri="{FF2B5EF4-FFF2-40B4-BE49-F238E27FC236}">
                  <a16:creationId xmlns:a16="http://schemas.microsoft.com/office/drawing/2014/main" id="{C5096C90-11CB-29AD-1D7A-4CD65E1DB7FD}"/>
                </a:ext>
              </a:extLst>
            </p:cNvPr>
            <p:cNvSpPr/>
            <p:nvPr/>
          </p:nvSpPr>
          <p:spPr>
            <a:xfrm>
              <a:off x="1971294" y="2066417"/>
              <a:ext cx="735965" cy="2230755"/>
            </a:xfrm>
            <a:custGeom>
              <a:avLst/>
              <a:gdLst/>
              <a:ahLst/>
              <a:cxnLst/>
              <a:rect l="0" t="0" r="0" b="0"/>
              <a:pathLst>
                <a:path w="735965" h="2230755">
                  <a:moveTo>
                    <a:pt x="12192" y="0"/>
                  </a:moveTo>
                  <a:lnTo>
                    <a:pt x="705778" y="2156281"/>
                  </a:lnTo>
                  <a:lnTo>
                    <a:pt x="735965" y="2146554"/>
                  </a:lnTo>
                  <a:lnTo>
                    <a:pt x="723011" y="2230755"/>
                  </a:lnTo>
                  <a:lnTo>
                    <a:pt x="663448" y="2169922"/>
                  </a:lnTo>
                  <a:lnTo>
                    <a:pt x="693621" y="2160199"/>
                  </a:lnTo>
                  <a:lnTo>
                    <a:pt x="0" y="3810"/>
                  </a:lnTo>
                  <a:lnTo>
                    <a:pt x="12192" y="0"/>
                  </a:lnTo>
                  <a:close/>
                </a:path>
              </a:pathLst>
            </a:custGeom>
            <a:solidFill>
              <a:srgbClr val="4472C4"/>
            </a:solidFill>
            <a:ln w="0" cap="flat">
              <a:noFill/>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30" name="Shape 3518">
              <a:extLst>
                <a:ext uri="{FF2B5EF4-FFF2-40B4-BE49-F238E27FC236}">
                  <a16:creationId xmlns:a16="http://schemas.microsoft.com/office/drawing/2014/main" id="{62F242FA-CCE7-19B2-592F-04A7DF82B07F}"/>
                </a:ext>
              </a:extLst>
            </p:cNvPr>
            <p:cNvSpPr/>
            <p:nvPr/>
          </p:nvSpPr>
          <p:spPr>
            <a:xfrm>
              <a:off x="1795272" y="2073910"/>
              <a:ext cx="749046" cy="3053842"/>
            </a:xfrm>
            <a:custGeom>
              <a:avLst/>
              <a:gdLst/>
              <a:ahLst/>
              <a:cxnLst/>
              <a:rect l="0" t="0" r="0" b="0"/>
              <a:pathLst>
                <a:path w="749046" h="3053842">
                  <a:moveTo>
                    <a:pt x="12446" y="0"/>
                  </a:moveTo>
                  <a:lnTo>
                    <a:pt x="718050" y="2978236"/>
                  </a:lnTo>
                  <a:lnTo>
                    <a:pt x="749046" y="2970911"/>
                  </a:lnTo>
                  <a:lnTo>
                    <a:pt x="729488" y="3053842"/>
                  </a:lnTo>
                  <a:lnTo>
                    <a:pt x="674878" y="2988437"/>
                  </a:lnTo>
                  <a:lnTo>
                    <a:pt x="705729" y="2981147"/>
                  </a:lnTo>
                  <a:lnTo>
                    <a:pt x="0" y="2922"/>
                  </a:lnTo>
                  <a:lnTo>
                    <a:pt x="12446" y="0"/>
                  </a:lnTo>
                  <a:close/>
                </a:path>
              </a:pathLst>
            </a:custGeom>
            <a:solidFill>
              <a:srgbClr val="4472C4"/>
            </a:solidFill>
            <a:ln w="0" cap="flat">
              <a:noFill/>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31" name="Shape 3519">
              <a:extLst>
                <a:ext uri="{FF2B5EF4-FFF2-40B4-BE49-F238E27FC236}">
                  <a16:creationId xmlns:a16="http://schemas.microsoft.com/office/drawing/2014/main" id="{B905DA5E-C58B-48AE-1CF2-3651EBC70767}"/>
                </a:ext>
              </a:extLst>
            </p:cNvPr>
            <p:cNvSpPr/>
            <p:nvPr/>
          </p:nvSpPr>
          <p:spPr>
            <a:xfrm>
              <a:off x="1643253" y="2072513"/>
              <a:ext cx="896112" cy="3917696"/>
            </a:xfrm>
            <a:custGeom>
              <a:avLst/>
              <a:gdLst/>
              <a:ahLst/>
              <a:cxnLst/>
              <a:rect l="0" t="0" r="0" b="0"/>
              <a:pathLst>
                <a:path w="896112" h="3917696">
                  <a:moveTo>
                    <a:pt x="6604" y="0"/>
                  </a:moveTo>
                  <a:lnTo>
                    <a:pt x="12700" y="3683"/>
                  </a:lnTo>
                  <a:lnTo>
                    <a:pt x="18542" y="13970"/>
                  </a:lnTo>
                  <a:lnTo>
                    <a:pt x="23495" y="28448"/>
                  </a:lnTo>
                  <a:lnTo>
                    <a:pt x="28194" y="47625"/>
                  </a:lnTo>
                  <a:lnTo>
                    <a:pt x="32893" y="71755"/>
                  </a:lnTo>
                  <a:lnTo>
                    <a:pt x="37465" y="100585"/>
                  </a:lnTo>
                  <a:lnTo>
                    <a:pt x="42037" y="133859"/>
                  </a:lnTo>
                  <a:lnTo>
                    <a:pt x="46355" y="171704"/>
                  </a:lnTo>
                  <a:lnTo>
                    <a:pt x="50800" y="213741"/>
                  </a:lnTo>
                  <a:lnTo>
                    <a:pt x="55118" y="259842"/>
                  </a:lnTo>
                  <a:lnTo>
                    <a:pt x="59309" y="309880"/>
                  </a:lnTo>
                  <a:lnTo>
                    <a:pt x="63373" y="363601"/>
                  </a:lnTo>
                  <a:lnTo>
                    <a:pt x="67437" y="420878"/>
                  </a:lnTo>
                  <a:lnTo>
                    <a:pt x="71247" y="481584"/>
                  </a:lnTo>
                  <a:lnTo>
                    <a:pt x="75057" y="545338"/>
                  </a:lnTo>
                  <a:lnTo>
                    <a:pt x="78486" y="612267"/>
                  </a:lnTo>
                  <a:lnTo>
                    <a:pt x="81915" y="681990"/>
                  </a:lnTo>
                  <a:lnTo>
                    <a:pt x="85344" y="754507"/>
                  </a:lnTo>
                  <a:lnTo>
                    <a:pt x="88392" y="829310"/>
                  </a:lnTo>
                  <a:lnTo>
                    <a:pt x="91440" y="906526"/>
                  </a:lnTo>
                  <a:lnTo>
                    <a:pt x="94107" y="985901"/>
                  </a:lnTo>
                  <a:lnTo>
                    <a:pt x="96774" y="1067181"/>
                  </a:lnTo>
                  <a:lnTo>
                    <a:pt x="99060" y="1150239"/>
                  </a:lnTo>
                  <a:lnTo>
                    <a:pt x="101346" y="1234821"/>
                  </a:lnTo>
                  <a:lnTo>
                    <a:pt x="104902" y="1408303"/>
                  </a:lnTo>
                  <a:lnTo>
                    <a:pt x="107569" y="1585976"/>
                  </a:lnTo>
                  <a:lnTo>
                    <a:pt x="109347" y="1766570"/>
                  </a:lnTo>
                  <a:lnTo>
                    <a:pt x="109855" y="1948434"/>
                  </a:lnTo>
                  <a:lnTo>
                    <a:pt x="110998" y="2039493"/>
                  </a:lnTo>
                  <a:lnTo>
                    <a:pt x="110998" y="2039366"/>
                  </a:lnTo>
                  <a:lnTo>
                    <a:pt x="114427" y="2130171"/>
                  </a:lnTo>
                  <a:lnTo>
                    <a:pt x="114427" y="2130044"/>
                  </a:lnTo>
                  <a:lnTo>
                    <a:pt x="120015" y="2220468"/>
                  </a:lnTo>
                  <a:lnTo>
                    <a:pt x="120015" y="2220341"/>
                  </a:lnTo>
                  <a:lnTo>
                    <a:pt x="127635" y="2310384"/>
                  </a:lnTo>
                  <a:lnTo>
                    <a:pt x="127635" y="2310257"/>
                  </a:lnTo>
                  <a:lnTo>
                    <a:pt x="137414" y="2399538"/>
                  </a:lnTo>
                  <a:lnTo>
                    <a:pt x="137414" y="2399284"/>
                  </a:lnTo>
                  <a:lnTo>
                    <a:pt x="148971" y="2487676"/>
                  </a:lnTo>
                  <a:lnTo>
                    <a:pt x="148971" y="2487549"/>
                  </a:lnTo>
                  <a:lnTo>
                    <a:pt x="162560" y="2574925"/>
                  </a:lnTo>
                  <a:lnTo>
                    <a:pt x="162560" y="2574798"/>
                  </a:lnTo>
                  <a:lnTo>
                    <a:pt x="177927" y="2660904"/>
                  </a:lnTo>
                  <a:lnTo>
                    <a:pt x="177800" y="2660777"/>
                  </a:lnTo>
                  <a:lnTo>
                    <a:pt x="195072" y="2745359"/>
                  </a:lnTo>
                  <a:lnTo>
                    <a:pt x="194945" y="2745232"/>
                  </a:lnTo>
                  <a:lnTo>
                    <a:pt x="213741" y="2828290"/>
                  </a:lnTo>
                  <a:lnTo>
                    <a:pt x="213741" y="2828163"/>
                  </a:lnTo>
                  <a:lnTo>
                    <a:pt x="234061" y="2909316"/>
                  </a:lnTo>
                  <a:lnTo>
                    <a:pt x="234061" y="2909189"/>
                  </a:lnTo>
                  <a:lnTo>
                    <a:pt x="255905" y="2988564"/>
                  </a:lnTo>
                  <a:lnTo>
                    <a:pt x="255905" y="2988437"/>
                  </a:lnTo>
                  <a:lnTo>
                    <a:pt x="279273" y="3065526"/>
                  </a:lnTo>
                  <a:lnTo>
                    <a:pt x="279146" y="3065399"/>
                  </a:lnTo>
                  <a:lnTo>
                    <a:pt x="303911" y="3140329"/>
                  </a:lnTo>
                  <a:lnTo>
                    <a:pt x="303911" y="3140075"/>
                  </a:lnTo>
                  <a:lnTo>
                    <a:pt x="329946" y="3212465"/>
                  </a:lnTo>
                  <a:lnTo>
                    <a:pt x="329819" y="3212338"/>
                  </a:lnTo>
                  <a:lnTo>
                    <a:pt x="357251" y="3282062"/>
                  </a:lnTo>
                  <a:lnTo>
                    <a:pt x="357124" y="3281935"/>
                  </a:lnTo>
                  <a:lnTo>
                    <a:pt x="385572" y="3348737"/>
                  </a:lnTo>
                  <a:lnTo>
                    <a:pt x="385445" y="3348610"/>
                  </a:lnTo>
                  <a:lnTo>
                    <a:pt x="414909" y="3412363"/>
                  </a:lnTo>
                  <a:lnTo>
                    <a:pt x="414909" y="3412236"/>
                  </a:lnTo>
                  <a:lnTo>
                    <a:pt x="445389" y="3472815"/>
                  </a:lnTo>
                  <a:lnTo>
                    <a:pt x="445389" y="3472688"/>
                  </a:lnTo>
                  <a:lnTo>
                    <a:pt x="476758" y="3529965"/>
                  </a:lnTo>
                  <a:lnTo>
                    <a:pt x="476631" y="3529711"/>
                  </a:lnTo>
                  <a:lnTo>
                    <a:pt x="509016" y="3583305"/>
                  </a:lnTo>
                  <a:lnTo>
                    <a:pt x="508889" y="3583051"/>
                  </a:lnTo>
                  <a:lnTo>
                    <a:pt x="542036" y="3633089"/>
                  </a:lnTo>
                  <a:lnTo>
                    <a:pt x="541909" y="3632836"/>
                  </a:lnTo>
                  <a:lnTo>
                    <a:pt x="575691" y="3678810"/>
                  </a:lnTo>
                  <a:lnTo>
                    <a:pt x="575437" y="3678555"/>
                  </a:lnTo>
                  <a:lnTo>
                    <a:pt x="609981" y="3720592"/>
                  </a:lnTo>
                  <a:lnTo>
                    <a:pt x="609727" y="3720338"/>
                  </a:lnTo>
                  <a:lnTo>
                    <a:pt x="644779" y="3758058"/>
                  </a:lnTo>
                  <a:lnTo>
                    <a:pt x="644525" y="3757676"/>
                  </a:lnTo>
                  <a:lnTo>
                    <a:pt x="680085" y="3790823"/>
                  </a:lnTo>
                  <a:lnTo>
                    <a:pt x="679704" y="3790570"/>
                  </a:lnTo>
                  <a:lnTo>
                    <a:pt x="715899" y="3819145"/>
                  </a:lnTo>
                  <a:lnTo>
                    <a:pt x="715391" y="3818890"/>
                  </a:lnTo>
                  <a:lnTo>
                    <a:pt x="751713" y="3842639"/>
                  </a:lnTo>
                  <a:lnTo>
                    <a:pt x="751205" y="3842259"/>
                  </a:lnTo>
                  <a:lnTo>
                    <a:pt x="787597" y="3860895"/>
                  </a:lnTo>
                  <a:lnTo>
                    <a:pt x="822012" y="3871734"/>
                  </a:lnTo>
                  <a:lnTo>
                    <a:pt x="826516" y="3842386"/>
                  </a:lnTo>
                  <a:lnTo>
                    <a:pt x="896112" y="3891535"/>
                  </a:lnTo>
                  <a:lnTo>
                    <a:pt x="814959" y="3917696"/>
                  </a:lnTo>
                  <a:lnTo>
                    <a:pt x="820069" y="3884396"/>
                  </a:lnTo>
                  <a:lnTo>
                    <a:pt x="782574" y="3872611"/>
                  </a:lnTo>
                  <a:lnTo>
                    <a:pt x="745109" y="3853435"/>
                  </a:lnTo>
                  <a:lnTo>
                    <a:pt x="708152" y="3829304"/>
                  </a:lnTo>
                  <a:lnTo>
                    <a:pt x="671703" y="3800348"/>
                  </a:lnTo>
                  <a:lnTo>
                    <a:pt x="635635" y="3766821"/>
                  </a:lnTo>
                  <a:lnTo>
                    <a:pt x="600329" y="3728847"/>
                  </a:lnTo>
                  <a:lnTo>
                    <a:pt x="565531" y="3686556"/>
                  </a:lnTo>
                  <a:lnTo>
                    <a:pt x="531495" y="3640201"/>
                  </a:lnTo>
                  <a:lnTo>
                    <a:pt x="498221" y="3590036"/>
                  </a:lnTo>
                  <a:lnTo>
                    <a:pt x="465709" y="3536188"/>
                  </a:lnTo>
                  <a:lnTo>
                    <a:pt x="434086" y="3478658"/>
                  </a:lnTo>
                  <a:lnTo>
                    <a:pt x="403479" y="3417824"/>
                  </a:lnTo>
                  <a:lnTo>
                    <a:pt x="373888" y="3353816"/>
                  </a:lnTo>
                  <a:lnTo>
                    <a:pt x="345440" y="3286761"/>
                  </a:lnTo>
                  <a:lnTo>
                    <a:pt x="318008" y="3216911"/>
                  </a:lnTo>
                  <a:lnTo>
                    <a:pt x="291973" y="3144393"/>
                  </a:lnTo>
                  <a:lnTo>
                    <a:pt x="267081" y="3069336"/>
                  </a:lnTo>
                  <a:lnTo>
                    <a:pt x="243713" y="2991993"/>
                  </a:lnTo>
                  <a:lnTo>
                    <a:pt x="221742" y="2912491"/>
                  </a:lnTo>
                  <a:lnTo>
                    <a:pt x="201422" y="2831084"/>
                  </a:lnTo>
                  <a:lnTo>
                    <a:pt x="182626" y="2747899"/>
                  </a:lnTo>
                  <a:lnTo>
                    <a:pt x="165354" y="2663190"/>
                  </a:lnTo>
                  <a:lnTo>
                    <a:pt x="149987" y="2576957"/>
                  </a:lnTo>
                  <a:lnTo>
                    <a:pt x="136398" y="2489454"/>
                  </a:lnTo>
                  <a:lnTo>
                    <a:pt x="124714" y="2400935"/>
                  </a:lnTo>
                  <a:lnTo>
                    <a:pt x="115062" y="2311527"/>
                  </a:lnTo>
                  <a:lnTo>
                    <a:pt x="107315" y="2221357"/>
                  </a:lnTo>
                  <a:lnTo>
                    <a:pt x="101727" y="2130679"/>
                  </a:lnTo>
                  <a:lnTo>
                    <a:pt x="98298" y="2039747"/>
                  </a:lnTo>
                  <a:lnTo>
                    <a:pt x="97155" y="1948561"/>
                  </a:lnTo>
                  <a:lnTo>
                    <a:pt x="96647" y="1766570"/>
                  </a:lnTo>
                  <a:lnTo>
                    <a:pt x="94869" y="1586103"/>
                  </a:lnTo>
                  <a:lnTo>
                    <a:pt x="92202" y="1408557"/>
                  </a:lnTo>
                  <a:lnTo>
                    <a:pt x="88646" y="1235075"/>
                  </a:lnTo>
                  <a:lnTo>
                    <a:pt x="88646" y="1235202"/>
                  </a:lnTo>
                  <a:lnTo>
                    <a:pt x="86487" y="1150620"/>
                  </a:lnTo>
                  <a:lnTo>
                    <a:pt x="84074" y="1067562"/>
                  </a:lnTo>
                  <a:lnTo>
                    <a:pt x="81534" y="986282"/>
                  </a:lnTo>
                  <a:lnTo>
                    <a:pt x="78740" y="906907"/>
                  </a:lnTo>
                  <a:lnTo>
                    <a:pt x="78740" y="907034"/>
                  </a:lnTo>
                  <a:lnTo>
                    <a:pt x="75819" y="829818"/>
                  </a:lnTo>
                  <a:lnTo>
                    <a:pt x="72644" y="755015"/>
                  </a:lnTo>
                  <a:lnTo>
                    <a:pt x="69342" y="682625"/>
                  </a:lnTo>
                  <a:lnTo>
                    <a:pt x="65913" y="612902"/>
                  </a:lnTo>
                  <a:lnTo>
                    <a:pt x="62357" y="546100"/>
                  </a:lnTo>
                  <a:lnTo>
                    <a:pt x="58547" y="482346"/>
                  </a:lnTo>
                  <a:lnTo>
                    <a:pt x="54737" y="421640"/>
                  </a:lnTo>
                  <a:lnTo>
                    <a:pt x="50673" y="364490"/>
                  </a:lnTo>
                  <a:lnTo>
                    <a:pt x="46609" y="310896"/>
                  </a:lnTo>
                  <a:lnTo>
                    <a:pt x="42418" y="260858"/>
                  </a:lnTo>
                  <a:lnTo>
                    <a:pt x="42418" y="260985"/>
                  </a:lnTo>
                  <a:lnTo>
                    <a:pt x="38100" y="215011"/>
                  </a:lnTo>
                  <a:lnTo>
                    <a:pt x="38227" y="215011"/>
                  </a:lnTo>
                  <a:lnTo>
                    <a:pt x="33782" y="172974"/>
                  </a:lnTo>
                  <a:lnTo>
                    <a:pt x="33782" y="173101"/>
                  </a:lnTo>
                  <a:lnTo>
                    <a:pt x="29464" y="135382"/>
                  </a:lnTo>
                  <a:lnTo>
                    <a:pt x="29464" y="135510"/>
                  </a:lnTo>
                  <a:lnTo>
                    <a:pt x="24892" y="102362"/>
                  </a:lnTo>
                  <a:lnTo>
                    <a:pt x="24892" y="102489"/>
                  </a:lnTo>
                  <a:lnTo>
                    <a:pt x="20447" y="73787"/>
                  </a:lnTo>
                  <a:lnTo>
                    <a:pt x="20447" y="74041"/>
                  </a:lnTo>
                  <a:lnTo>
                    <a:pt x="15748" y="50292"/>
                  </a:lnTo>
                  <a:lnTo>
                    <a:pt x="15875" y="50547"/>
                  </a:lnTo>
                  <a:lnTo>
                    <a:pt x="11303" y="31750"/>
                  </a:lnTo>
                  <a:lnTo>
                    <a:pt x="11430" y="32385"/>
                  </a:lnTo>
                  <a:lnTo>
                    <a:pt x="7029" y="19539"/>
                  </a:lnTo>
                  <a:lnTo>
                    <a:pt x="3175" y="12769"/>
                  </a:lnTo>
                  <a:lnTo>
                    <a:pt x="0" y="10795"/>
                  </a:lnTo>
                  <a:lnTo>
                    <a:pt x="6604" y="0"/>
                  </a:lnTo>
                  <a:close/>
                </a:path>
              </a:pathLst>
            </a:custGeom>
            <a:solidFill>
              <a:srgbClr val="4472C4"/>
            </a:solidFill>
            <a:ln w="0" cap="flat">
              <a:noFill/>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32" name="Shape 3520">
              <a:extLst>
                <a:ext uri="{FF2B5EF4-FFF2-40B4-BE49-F238E27FC236}">
                  <a16:creationId xmlns:a16="http://schemas.microsoft.com/office/drawing/2014/main" id="{60764DF1-42E6-10C3-7DDB-042F5CA4EC9B}"/>
                </a:ext>
              </a:extLst>
            </p:cNvPr>
            <p:cNvSpPr/>
            <p:nvPr/>
          </p:nvSpPr>
          <p:spPr>
            <a:xfrm>
              <a:off x="2124710" y="3854704"/>
              <a:ext cx="0" cy="2377440"/>
            </a:xfrm>
            <a:custGeom>
              <a:avLst/>
              <a:gdLst/>
              <a:ahLst/>
              <a:cxnLst/>
              <a:rect l="0" t="0" r="0" b="0"/>
              <a:pathLst>
                <a:path h="2377440">
                  <a:moveTo>
                    <a:pt x="0" y="0"/>
                  </a:moveTo>
                  <a:lnTo>
                    <a:pt x="0" y="2377440"/>
                  </a:lnTo>
                </a:path>
              </a:pathLst>
            </a:custGeom>
            <a:noFill/>
            <a:ln w="9525" cap="flat" cmpd="sng" algn="ctr">
              <a:solidFill>
                <a:srgbClr val="70AD47"/>
              </a:solidFill>
              <a:custDash>
                <a:ds d="300000" sp="225000"/>
              </a:custDash>
              <a:rou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33" name="Shape 3521">
              <a:extLst>
                <a:ext uri="{FF2B5EF4-FFF2-40B4-BE49-F238E27FC236}">
                  <a16:creationId xmlns:a16="http://schemas.microsoft.com/office/drawing/2014/main" id="{5556ADBE-4236-B7BE-389F-210C47CE3578}"/>
                </a:ext>
              </a:extLst>
            </p:cNvPr>
            <p:cNvSpPr/>
            <p:nvPr/>
          </p:nvSpPr>
          <p:spPr>
            <a:xfrm>
              <a:off x="2162175" y="3852164"/>
              <a:ext cx="2118995" cy="0"/>
            </a:xfrm>
            <a:custGeom>
              <a:avLst/>
              <a:gdLst/>
              <a:ahLst/>
              <a:cxnLst/>
              <a:rect l="0" t="0" r="0" b="0"/>
              <a:pathLst>
                <a:path w="2118995">
                  <a:moveTo>
                    <a:pt x="0" y="0"/>
                  </a:moveTo>
                  <a:lnTo>
                    <a:pt x="2118995" y="0"/>
                  </a:lnTo>
                </a:path>
              </a:pathLst>
            </a:custGeom>
            <a:noFill/>
            <a:ln w="9525" cap="flat" cmpd="sng" algn="ctr">
              <a:solidFill>
                <a:srgbClr val="70AD47"/>
              </a:solidFill>
              <a:custDash>
                <a:ds d="300000" sp="225000"/>
              </a:custDash>
              <a:rou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34" name="Shape 3522">
              <a:extLst>
                <a:ext uri="{FF2B5EF4-FFF2-40B4-BE49-F238E27FC236}">
                  <a16:creationId xmlns:a16="http://schemas.microsoft.com/office/drawing/2014/main" id="{DC88496D-34AD-8248-A155-4E6F6B2490C5}"/>
                </a:ext>
              </a:extLst>
            </p:cNvPr>
            <p:cNvSpPr/>
            <p:nvPr/>
          </p:nvSpPr>
          <p:spPr>
            <a:xfrm>
              <a:off x="4284345" y="3854704"/>
              <a:ext cx="0" cy="2398395"/>
            </a:xfrm>
            <a:custGeom>
              <a:avLst/>
              <a:gdLst/>
              <a:ahLst/>
              <a:cxnLst/>
              <a:rect l="0" t="0" r="0" b="0"/>
              <a:pathLst>
                <a:path h="2398395">
                  <a:moveTo>
                    <a:pt x="0" y="0"/>
                  </a:moveTo>
                  <a:lnTo>
                    <a:pt x="0" y="2398395"/>
                  </a:lnTo>
                </a:path>
              </a:pathLst>
            </a:custGeom>
            <a:noFill/>
            <a:ln w="9525" cap="flat" cmpd="sng" algn="ctr">
              <a:solidFill>
                <a:srgbClr val="70AD47"/>
              </a:solidFill>
              <a:custDash>
                <a:ds d="300000" sp="225000"/>
              </a:custDash>
              <a:rou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35" name="Shape 3523">
              <a:extLst>
                <a:ext uri="{FF2B5EF4-FFF2-40B4-BE49-F238E27FC236}">
                  <a16:creationId xmlns:a16="http://schemas.microsoft.com/office/drawing/2014/main" id="{AE05B361-6EC7-F3B7-3703-85AA66D8AF74}"/>
                </a:ext>
              </a:extLst>
            </p:cNvPr>
            <p:cNvSpPr/>
            <p:nvPr/>
          </p:nvSpPr>
          <p:spPr>
            <a:xfrm>
              <a:off x="2172970" y="6254370"/>
              <a:ext cx="2107565" cy="0"/>
            </a:xfrm>
            <a:custGeom>
              <a:avLst/>
              <a:gdLst/>
              <a:ahLst/>
              <a:cxnLst/>
              <a:rect l="0" t="0" r="0" b="0"/>
              <a:pathLst>
                <a:path w="2107565">
                  <a:moveTo>
                    <a:pt x="0" y="0"/>
                  </a:moveTo>
                  <a:lnTo>
                    <a:pt x="2107565" y="0"/>
                  </a:lnTo>
                </a:path>
              </a:pathLst>
            </a:custGeom>
            <a:noFill/>
            <a:ln w="9525" cap="flat" cmpd="sng" algn="ctr">
              <a:solidFill>
                <a:srgbClr val="70AD47"/>
              </a:solidFill>
              <a:custDash>
                <a:ds d="300000" sp="225000"/>
              </a:custDash>
              <a:rou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pic>
          <p:nvPicPr>
            <p:cNvPr id="336" name="Picture 335">
              <a:extLst>
                <a:ext uri="{FF2B5EF4-FFF2-40B4-BE49-F238E27FC236}">
                  <a16:creationId xmlns:a16="http://schemas.microsoft.com/office/drawing/2014/main" id="{47299048-CE4F-A791-D9BE-61F2F5AA5C2C}"/>
                </a:ext>
              </a:extLst>
            </p:cNvPr>
            <p:cNvPicPr/>
            <p:nvPr/>
          </p:nvPicPr>
          <p:blipFill>
            <a:blip r:embed="rId11"/>
            <a:stretch>
              <a:fillRect/>
            </a:stretch>
          </p:blipFill>
          <p:spPr>
            <a:xfrm>
              <a:off x="5329175" y="4850765"/>
              <a:ext cx="1133856" cy="649224"/>
            </a:xfrm>
            <a:prstGeom prst="rect">
              <a:avLst/>
            </a:prstGeom>
          </p:spPr>
        </p:pic>
        <p:sp>
          <p:nvSpPr>
            <p:cNvPr id="337" name="Shape 3525">
              <a:extLst>
                <a:ext uri="{FF2B5EF4-FFF2-40B4-BE49-F238E27FC236}">
                  <a16:creationId xmlns:a16="http://schemas.microsoft.com/office/drawing/2014/main" id="{078680FF-478F-93ED-08EA-A1EF28BF124D}"/>
                </a:ext>
              </a:extLst>
            </p:cNvPr>
            <p:cNvSpPr/>
            <p:nvPr/>
          </p:nvSpPr>
          <p:spPr>
            <a:xfrm>
              <a:off x="5332731" y="4854957"/>
              <a:ext cx="1129030" cy="643890"/>
            </a:xfrm>
            <a:custGeom>
              <a:avLst/>
              <a:gdLst/>
              <a:ahLst/>
              <a:cxnLst/>
              <a:rect l="0" t="0" r="0" b="0"/>
              <a:pathLst>
                <a:path w="1129030" h="643890">
                  <a:moveTo>
                    <a:pt x="0" y="321945"/>
                  </a:moveTo>
                  <a:cubicBezTo>
                    <a:pt x="0" y="144145"/>
                    <a:pt x="252730" y="0"/>
                    <a:pt x="564515" y="0"/>
                  </a:cubicBezTo>
                  <a:cubicBezTo>
                    <a:pt x="876300" y="0"/>
                    <a:pt x="1129030" y="144145"/>
                    <a:pt x="1129030" y="321945"/>
                  </a:cubicBezTo>
                  <a:cubicBezTo>
                    <a:pt x="1129030" y="499745"/>
                    <a:pt x="876300" y="643890"/>
                    <a:pt x="564515" y="643890"/>
                  </a:cubicBezTo>
                  <a:cubicBezTo>
                    <a:pt x="252730" y="643890"/>
                    <a:pt x="0" y="499745"/>
                    <a:pt x="0" y="321945"/>
                  </a:cubicBezTo>
                  <a:close/>
                </a:path>
              </a:pathLst>
            </a:custGeom>
            <a:noFill/>
            <a:ln w="6350" cap="flat" cmpd="sng" algn="ctr">
              <a:solidFill>
                <a:srgbClr val="ED7D31"/>
              </a:solidFill>
              <a:prstDash val="solid"/>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38" name="Rectangle 337">
              <a:extLst>
                <a:ext uri="{FF2B5EF4-FFF2-40B4-BE49-F238E27FC236}">
                  <a16:creationId xmlns:a16="http://schemas.microsoft.com/office/drawing/2014/main" id="{5B57C2E4-54A1-BAE7-6EA9-0279B82BCC5E}"/>
                </a:ext>
              </a:extLst>
            </p:cNvPr>
            <p:cNvSpPr/>
            <p:nvPr/>
          </p:nvSpPr>
          <p:spPr>
            <a:xfrm>
              <a:off x="5660644" y="5096358"/>
              <a:ext cx="62770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Internet</a:t>
              </a:r>
            </a:p>
          </p:txBody>
        </p:sp>
        <p:sp>
          <p:nvSpPr>
            <p:cNvPr id="339" name="Rectangle 338">
              <a:extLst>
                <a:ext uri="{FF2B5EF4-FFF2-40B4-BE49-F238E27FC236}">
                  <a16:creationId xmlns:a16="http://schemas.microsoft.com/office/drawing/2014/main" id="{5531ECDB-40ED-332B-7C05-FAFC19FAF70B}"/>
                </a:ext>
              </a:extLst>
            </p:cNvPr>
            <p:cNvSpPr/>
            <p:nvPr/>
          </p:nvSpPr>
          <p:spPr>
            <a:xfrm>
              <a:off x="6134608" y="5096358"/>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sp>
          <p:nvSpPr>
            <p:cNvPr id="340" name="Shape 3528">
              <a:extLst>
                <a:ext uri="{FF2B5EF4-FFF2-40B4-BE49-F238E27FC236}">
                  <a16:creationId xmlns:a16="http://schemas.microsoft.com/office/drawing/2014/main" id="{B8D823A7-B1B7-A8C5-53A7-0044C4F9CF96}"/>
                </a:ext>
              </a:extLst>
            </p:cNvPr>
            <p:cNvSpPr/>
            <p:nvPr/>
          </p:nvSpPr>
          <p:spPr>
            <a:xfrm>
              <a:off x="4040759" y="4444620"/>
              <a:ext cx="1319276" cy="662813"/>
            </a:xfrm>
            <a:custGeom>
              <a:avLst/>
              <a:gdLst/>
              <a:ahLst/>
              <a:cxnLst/>
              <a:rect l="0" t="0" r="0" b="0"/>
              <a:pathLst>
                <a:path w="1319276" h="662813">
                  <a:moveTo>
                    <a:pt x="8382" y="0"/>
                  </a:moveTo>
                  <a:lnTo>
                    <a:pt x="1255281" y="620051"/>
                  </a:lnTo>
                  <a:lnTo>
                    <a:pt x="1267968" y="594487"/>
                  </a:lnTo>
                  <a:lnTo>
                    <a:pt x="1319276" y="662559"/>
                  </a:lnTo>
                  <a:lnTo>
                    <a:pt x="1234059" y="662813"/>
                  </a:lnTo>
                  <a:lnTo>
                    <a:pt x="1246773" y="637195"/>
                  </a:lnTo>
                  <a:lnTo>
                    <a:pt x="0" y="17018"/>
                  </a:lnTo>
                  <a:lnTo>
                    <a:pt x="8382" y="0"/>
                  </a:lnTo>
                  <a:close/>
                </a:path>
              </a:pathLst>
            </a:custGeom>
            <a:solidFill>
              <a:srgbClr val="4472C4"/>
            </a:solidFill>
            <a:ln w="0" cap="flat">
              <a:noFill/>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41" name="Shape 3529">
              <a:extLst>
                <a:ext uri="{FF2B5EF4-FFF2-40B4-BE49-F238E27FC236}">
                  <a16:creationId xmlns:a16="http://schemas.microsoft.com/office/drawing/2014/main" id="{023E1597-F0D9-1C0C-1CEF-4A2B18B00EE2}"/>
                </a:ext>
              </a:extLst>
            </p:cNvPr>
            <p:cNvSpPr/>
            <p:nvPr/>
          </p:nvSpPr>
          <p:spPr>
            <a:xfrm>
              <a:off x="5584952" y="1222122"/>
              <a:ext cx="1082294" cy="3648837"/>
            </a:xfrm>
            <a:custGeom>
              <a:avLst/>
              <a:gdLst/>
              <a:ahLst/>
              <a:cxnLst/>
              <a:rect l="0" t="0" r="0" b="0"/>
              <a:pathLst>
                <a:path w="1082294" h="3648837">
                  <a:moveTo>
                    <a:pt x="1016" y="0"/>
                  </a:moveTo>
                  <a:lnTo>
                    <a:pt x="51816" y="2667"/>
                  </a:lnTo>
                  <a:lnTo>
                    <a:pt x="102870" y="10540"/>
                  </a:lnTo>
                  <a:lnTo>
                    <a:pt x="153543" y="23495"/>
                  </a:lnTo>
                  <a:lnTo>
                    <a:pt x="204089" y="41275"/>
                  </a:lnTo>
                  <a:lnTo>
                    <a:pt x="254000" y="63881"/>
                  </a:lnTo>
                  <a:lnTo>
                    <a:pt x="303403" y="90805"/>
                  </a:lnTo>
                  <a:lnTo>
                    <a:pt x="352171" y="122174"/>
                  </a:lnTo>
                  <a:lnTo>
                    <a:pt x="400177" y="157607"/>
                  </a:lnTo>
                  <a:lnTo>
                    <a:pt x="447294" y="197103"/>
                  </a:lnTo>
                  <a:lnTo>
                    <a:pt x="493395" y="240411"/>
                  </a:lnTo>
                  <a:lnTo>
                    <a:pt x="538607" y="287274"/>
                  </a:lnTo>
                  <a:lnTo>
                    <a:pt x="582676" y="337565"/>
                  </a:lnTo>
                  <a:lnTo>
                    <a:pt x="625602" y="391413"/>
                  </a:lnTo>
                  <a:lnTo>
                    <a:pt x="667004" y="448183"/>
                  </a:lnTo>
                  <a:lnTo>
                    <a:pt x="707263" y="508000"/>
                  </a:lnTo>
                  <a:lnTo>
                    <a:pt x="745871" y="570611"/>
                  </a:lnTo>
                  <a:lnTo>
                    <a:pt x="782955" y="635888"/>
                  </a:lnTo>
                  <a:lnTo>
                    <a:pt x="818388" y="703580"/>
                  </a:lnTo>
                  <a:lnTo>
                    <a:pt x="851916" y="773684"/>
                  </a:lnTo>
                  <a:lnTo>
                    <a:pt x="883539" y="845947"/>
                  </a:lnTo>
                  <a:lnTo>
                    <a:pt x="913384" y="920114"/>
                  </a:lnTo>
                  <a:lnTo>
                    <a:pt x="941070" y="996061"/>
                  </a:lnTo>
                  <a:lnTo>
                    <a:pt x="966597" y="1073785"/>
                  </a:lnTo>
                  <a:lnTo>
                    <a:pt x="989838" y="1153033"/>
                  </a:lnTo>
                  <a:lnTo>
                    <a:pt x="1010666" y="1233551"/>
                  </a:lnTo>
                  <a:lnTo>
                    <a:pt x="1029081" y="1315085"/>
                  </a:lnTo>
                  <a:lnTo>
                    <a:pt x="1044829" y="1397889"/>
                  </a:lnTo>
                  <a:lnTo>
                    <a:pt x="1058037" y="1481455"/>
                  </a:lnTo>
                  <a:lnTo>
                    <a:pt x="1068451" y="1565529"/>
                  </a:lnTo>
                  <a:lnTo>
                    <a:pt x="1076071" y="1650238"/>
                  </a:lnTo>
                  <a:lnTo>
                    <a:pt x="1080770" y="1735328"/>
                  </a:lnTo>
                  <a:lnTo>
                    <a:pt x="1082294" y="1820418"/>
                  </a:lnTo>
                  <a:lnTo>
                    <a:pt x="1081405" y="1905508"/>
                  </a:lnTo>
                  <a:lnTo>
                    <a:pt x="1078865" y="1990344"/>
                  </a:lnTo>
                  <a:lnTo>
                    <a:pt x="1074801" y="2074926"/>
                  </a:lnTo>
                  <a:lnTo>
                    <a:pt x="1069213" y="2159127"/>
                  </a:lnTo>
                  <a:lnTo>
                    <a:pt x="1053592" y="2324989"/>
                  </a:lnTo>
                  <a:lnTo>
                    <a:pt x="1032383" y="2486914"/>
                  </a:lnTo>
                  <a:lnTo>
                    <a:pt x="1019683" y="2565908"/>
                  </a:lnTo>
                  <a:lnTo>
                    <a:pt x="1005967" y="2643632"/>
                  </a:lnTo>
                  <a:lnTo>
                    <a:pt x="990981" y="2719451"/>
                  </a:lnTo>
                  <a:lnTo>
                    <a:pt x="974979" y="2793619"/>
                  </a:lnTo>
                  <a:lnTo>
                    <a:pt x="957834" y="2865628"/>
                  </a:lnTo>
                  <a:lnTo>
                    <a:pt x="939673" y="2935732"/>
                  </a:lnTo>
                  <a:lnTo>
                    <a:pt x="920496" y="3003296"/>
                  </a:lnTo>
                  <a:lnTo>
                    <a:pt x="900557" y="3068447"/>
                  </a:lnTo>
                  <a:lnTo>
                    <a:pt x="879602" y="3131058"/>
                  </a:lnTo>
                  <a:lnTo>
                    <a:pt x="858012" y="3190748"/>
                  </a:lnTo>
                  <a:lnTo>
                    <a:pt x="835533" y="3247517"/>
                  </a:lnTo>
                  <a:lnTo>
                    <a:pt x="812292" y="3301238"/>
                  </a:lnTo>
                  <a:lnTo>
                    <a:pt x="788416" y="3351530"/>
                  </a:lnTo>
                  <a:lnTo>
                    <a:pt x="764032" y="3398520"/>
                  </a:lnTo>
                  <a:lnTo>
                    <a:pt x="739013" y="3441700"/>
                  </a:lnTo>
                  <a:lnTo>
                    <a:pt x="713486" y="3481324"/>
                  </a:lnTo>
                  <a:lnTo>
                    <a:pt x="687451" y="3517011"/>
                  </a:lnTo>
                  <a:lnTo>
                    <a:pt x="660908" y="3548507"/>
                  </a:lnTo>
                  <a:lnTo>
                    <a:pt x="633984" y="3575685"/>
                  </a:lnTo>
                  <a:lnTo>
                    <a:pt x="606552" y="3598545"/>
                  </a:lnTo>
                  <a:lnTo>
                    <a:pt x="578231" y="3617087"/>
                  </a:lnTo>
                  <a:lnTo>
                    <a:pt x="568527" y="3620419"/>
                  </a:lnTo>
                  <a:lnTo>
                    <a:pt x="576072" y="3648837"/>
                  </a:lnTo>
                  <a:lnTo>
                    <a:pt x="492633" y="3631565"/>
                  </a:lnTo>
                  <a:lnTo>
                    <a:pt x="556514" y="3575177"/>
                  </a:lnTo>
                  <a:lnTo>
                    <a:pt x="563617" y="3601927"/>
                  </a:lnTo>
                  <a:lnTo>
                    <a:pt x="569855" y="3599781"/>
                  </a:lnTo>
                  <a:lnTo>
                    <a:pt x="595042" y="3583308"/>
                  </a:lnTo>
                  <a:lnTo>
                    <a:pt x="621376" y="3561363"/>
                  </a:lnTo>
                  <a:lnTo>
                    <a:pt x="647192" y="3535299"/>
                  </a:lnTo>
                  <a:lnTo>
                    <a:pt x="646684" y="3535934"/>
                  </a:lnTo>
                  <a:lnTo>
                    <a:pt x="672519" y="3505033"/>
                  </a:lnTo>
                  <a:lnTo>
                    <a:pt x="697992" y="3470275"/>
                  </a:lnTo>
                  <a:lnTo>
                    <a:pt x="697611" y="3470783"/>
                  </a:lnTo>
                  <a:lnTo>
                    <a:pt x="722884" y="3431667"/>
                  </a:lnTo>
                  <a:lnTo>
                    <a:pt x="722630" y="3432048"/>
                  </a:lnTo>
                  <a:lnTo>
                    <a:pt x="747522" y="3389122"/>
                  </a:lnTo>
                  <a:lnTo>
                    <a:pt x="747268" y="3389503"/>
                  </a:lnTo>
                  <a:lnTo>
                    <a:pt x="771525" y="3342894"/>
                  </a:lnTo>
                  <a:lnTo>
                    <a:pt x="771271" y="3343275"/>
                  </a:lnTo>
                  <a:lnTo>
                    <a:pt x="795020" y="3293237"/>
                  </a:lnTo>
                  <a:lnTo>
                    <a:pt x="794893" y="3293618"/>
                  </a:lnTo>
                  <a:lnTo>
                    <a:pt x="818007" y="3240151"/>
                  </a:lnTo>
                  <a:lnTo>
                    <a:pt x="817880" y="3240405"/>
                  </a:lnTo>
                  <a:lnTo>
                    <a:pt x="840232" y="3183890"/>
                  </a:lnTo>
                  <a:lnTo>
                    <a:pt x="840105" y="3184144"/>
                  </a:lnTo>
                  <a:lnTo>
                    <a:pt x="861695" y="3124581"/>
                  </a:lnTo>
                  <a:lnTo>
                    <a:pt x="861568" y="3124835"/>
                  </a:lnTo>
                  <a:lnTo>
                    <a:pt x="882396" y="3062605"/>
                  </a:lnTo>
                  <a:lnTo>
                    <a:pt x="882396" y="3062859"/>
                  </a:lnTo>
                  <a:lnTo>
                    <a:pt x="902335" y="2997835"/>
                  </a:lnTo>
                  <a:lnTo>
                    <a:pt x="902208" y="2998089"/>
                  </a:lnTo>
                  <a:lnTo>
                    <a:pt x="921258" y="2930652"/>
                  </a:lnTo>
                  <a:lnTo>
                    <a:pt x="921258" y="2930779"/>
                  </a:lnTo>
                  <a:lnTo>
                    <a:pt x="939419" y="2860929"/>
                  </a:lnTo>
                  <a:lnTo>
                    <a:pt x="939419" y="2861183"/>
                  </a:lnTo>
                  <a:lnTo>
                    <a:pt x="956437" y="2789301"/>
                  </a:lnTo>
                  <a:lnTo>
                    <a:pt x="956310" y="2789428"/>
                  </a:lnTo>
                  <a:lnTo>
                    <a:pt x="972312" y="2715514"/>
                  </a:lnTo>
                  <a:lnTo>
                    <a:pt x="972312" y="2715641"/>
                  </a:lnTo>
                  <a:lnTo>
                    <a:pt x="987298" y="2639949"/>
                  </a:lnTo>
                  <a:lnTo>
                    <a:pt x="987298" y="2640203"/>
                  </a:lnTo>
                  <a:lnTo>
                    <a:pt x="1001014" y="2562733"/>
                  </a:lnTo>
                  <a:lnTo>
                    <a:pt x="1000887" y="2562860"/>
                  </a:lnTo>
                  <a:lnTo>
                    <a:pt x="1013460" y="2483993"/>
                  </a:lnTo>
                  <a:lnTo>
                    <a:pt x="1013460" y="2484247"/>
                  </a:lnTo>
                  <a:lnTo>
                    <a:pt x="1034669" y="2322703"/>
                  </a:lnTo>
                  <a:lnTo>
                    <a:pt x="1034542" y="2322957"/>
                  </a:lnTo>
                  <a:lnTo>
                    <a:pt x="1050163" y="2157476"/>
                  </a:lnTo>
                  <a:lnTo>
                    <a:pt x="1050163" y="2157730"/>
                  </a:lnTo>
                  <a:lnTo>
                    <a:pt x="1055751" y="2073783"/>
                  </a:lnTo>
                  <a:lnTo>
                    <a:pt x="1055751" y="2073910"/>
                  </a:lnTo>
                  <a:lnTo>
                    <a:pt x="1059942" y="1989582"/>
                  </a:lnTo>
                  <a:lnTo>
                    <a:pt x="1059942" y="1989709"/>
                  </a:lnTo>
                  <a:lnTo>
                    <a:pt x="1062355" y="1905127"/>
                  </a:lnTo>
                  <a:lnTo>
                    <a:pt x="1062355" y="1905254"/>
                  </a:lnTo>
                  <a:lnTo>
                    <a:pt x="1063243" y="1820578"/>
                  </a:lnTo>
                  <a:lnTo>
                    <a:pt x="1061720" y="1735836"/>
                  </a:lnTo>
                  <a:lnTo>
                    <a:pt x="1061720" y="1736090"/>
                  </a:lnTo>
                  <a:lnTo>
                    <a:pt x="1057021" y="1651508"/>
                  </a:lnTo>
                  <a:lnTo>
                    <a:pt x="1057021" y="1651762"/>
                  </a:lnTo>
                  <a:lnTo>
                    <a:pt x="1049528" y="1567434"/>
                  </a:lnTo>
                  <a:lnTo>
                    <a:pt x="1049528" y="1567688"/>
                  </a:lnTo>
                  <a:lnTo>
                    <a:pt x="1039241" y="1483868"/>
                  </a:lnTo>
                  <a:lnTo>
                    <a:pt x="1039241" y="1484249"/>
                  </a:lnTo>
                  <a:lnTo>
                    <a:pt x="1026033" y="1400937"/>
                  </a:lnTo>
                  <a:lnTo>
                    <a:pt x="1026160" y="1401318"/>
                  </a:lnTo>
                  <a:lnTo>
                    <a:pt x="1010412" y="1318895"/>
                  </a:lnTo>
                  <a:lnTo>
                    <a:pt x="1010539" y="1319149"/>
                  </a:lnTo>
                  <a:lnTo>
                    <a:pt x="992124" y="1237869"/>
                  </a:lnTo>
                  <a:lnTo>
                    <a:pt x="992124" y="1238123"/>
                  </a:lnTo>
                  <a:lnTo>
                    <a:pt x="971423" y="1157986"/>
                  </a:lnTo>
                  <a:lnTo>
                    <a:pt x="971550" y="1158240"/>
                  </a:lnTo>
                  <a:lnTo>
                    <a:pt x="948309" y="1079373"/>
                  </a:lnTo>
                  <a:lnTo>
                    <a:pt x="948436" y="1079627"/>
                  </a:lnTo>
                  <a:lnTo>
                    <a:pt x="923141" y="1002478"/>
                  </a:lnTo>
                  <a:lnTo>
                    <a:pt x="895477" y="926719"/>
                  </a:lnTo>
                  <a:lnTo>
                    <a:pt x="895604" y="927100"/>
                  </a:lnTo>
                  <a:lnTo>
                    <a:pt x="866013" y="853186"/>
                  </a:lnTo>
                  <a:lnTo>
                    <a:pt x="866140" y="853439"/>
                  </a:lnTo>
                  <a:lnTo>
                    <a:pt x="834517" y="781558"/>
                  </a:lnTo>
                  <a:lnTo>
                    <a:pt x="834644" y="781812"/>
                  </a:lnTo>
                  <a:lnTo>
                    <a:pt x="801308" y="712097"/>
                  </a:lnTo>
                  <a:lnTo>
                    <a:pt x="766191" y="644779"/>
                  </a:lnTo>
                  <a:lnTo>
                    <a:pt x="766318" y="645160"/>
                  </a:lnTo>
                  <a:lnTo>
                    <a:pt x="729361" y="580136"/>
                  </a:lnTo>
                  <a:lnTo>
                    <a:pt x="729488" y="580517"/>
                  </a:lnTo>
                  <a:lnTo>
                    <a:pt x="691149" y="518184"/>
                  </a:lnTo>
                  <a:lnTo>
                    <a:pt x="651383" y="458977"/>
                  </a:lnTo>
                  <a:lnTo>
                    <a:pt x="651510" y="459232"/>
                  </a:lnTo>
                  <a:lnTo>
                    <a:pt x="610362" y="402717"/>
                  </a:lnTo>
                  <a:lnTo>
                    <a:pt x="610616" y="403098"/>
                  </a:lnTo>
                  <a:lnTo>
                    <a:pt x="567944" y="349631"/>
                  </a:lnTo>
                  <a:lnTo>
                    <a:pt x="568198" y="350012"/>
                  </a:lnTo>
                  <a:lnTo>
                    <a:pt x="524510" y="299974"/>
                  </a:lnTo>
                  <a:lnTo>
                    <a:pt x="524764" y="300355"/>
                  </a:lnTo>
                  <a:lnTo>
                    <a:pt x="480164" y="253986"/>
                  </a:lnTo>
                  <a:lnTo>
                    <a:pt x="434467" y="211201"/>
                  </a:lnTo>
                  <a:lnTo>
                    <a:pt x="434848" y="211582"/>
                  </a:lnTo>
                  <a:lnTo>
                    <a:pt x="388164" y="172509"/>
                  </a:lnTo>
                  <a:lnTo>
                    <a:pt x="341122" y="137668"/>
                  </a:lnTo>
                  <a:lnTo>
                    <a:pt x="341630" y="138049"/>
                  </a:lnTo>
                  <a:lnTo>
                    <a:pt x="293721" y="107286"/>
                  </a:lnTo>
                  <a:lnTo>
                    <a:pt x="245237" y="80772"/>
                  </a:lnTo>
                  <a:lnTo>
                    <a:pt x="245872" y="81026"/>
                  </a:lnTo>
                  <a:lnTo>
                    <a:pt x="196596" y="58801"/>
                  </a:lnTo>
                  <a:lnTo>
                    <a:pt x="197358" y="59182"/>
                  </a:lnTo>
                  <a:lnTo>
                    <a:pt x="148310" y="41871"/>
                  </a:lnTo>
                  <a:lnTo>
                    <a:pt x="98552" y="29083"/>
                  </a:lnTo>
                  <a:lnTo>
                    <a:pt x="99441" y="29337"/>
                  </a:lnTo>
                  <a:lnTo>
                    <a:pt x="50189" y="21711"/>
                  </a:lnTo>
                  <a:lnTo>
                    <a:pt x="0" y="19050"/>
                  </a:lnTo>
                  <a:lnTo>
                    <a:pt x="1016" y="0"/>
                  </a:lnTo>
                  <a:close/>
                </a:path>
              </a:pathLst>
            </a:custGeom>
            <a:solidFill>
              <a:srgbClr val="4472C4"/>
            </a:solidFill>
            <a:ln w="0" cap="flat">
              <a:noFill/>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42" name="Shape 3530">
              <a:extLst>
                <a:ext uri="{FF2B5EF4-FFF2-40B4-BE49-F238E27FC236}">
                  <a16:creationId xmlns:a16="http://schemas.microsoft.com/office/drawing/2014/main" id="{99CAC2E6-F7DE-8C9D-A1DE-FBB5EB80663E}"/>
                </a:ext>
              </a:extLst>
            </p:cNvPr>
            <p:cNvSpPr/>
            <p:nvPr/>
          </p:nvSpPr>
          <p:spPr>
            <a:xfrm>
              <a:off x="5921375" y="5495290"/>
              <a:ext cx="76200" cy="835025"/>
            </a:xfrm>
            <a:custGeom>
              <a:avLst/>
              <a:gdLst/>
              <a:ahLst/>
              <a:cxnLst/>
              <a:rect l="0" t="0" r="0" b="0"/>
              <a:pathLst>
                <a:path w="76200" h="835025">
                  <a:moveTo>
                    <a:pt x="28575" y="0"/>
                  </a:moveTo>
                  <a:lnTo>
                    <a:pt x="47625" y="0"/>
                  </a:lnTo>
                  <a:lnTo>
                    <a:pt x="47625" y="758825"/>
                  </a:lnTo>
                  <a:lnTo>
                    <a:pt x="76200" y="758825"/>
                  </a:lnTo>
                  <a:lnTo>
                    <a:pt x="38100" y="835025"/>
                  </a:lnTo>
                  <a:lnTo>
                    <a:pt x="0" y="758825"/>
                  </a:lnTo>
                  <a:lnTo>
                    <a:pt x="28575" y="758825"/>
                  </a:lnTo>
                  <a:lnTo>
                    <a:pt x="28575" y="0"/>
                  </a:lnTo>
                  <a:close/>
                </a:path>
              </a:pathLst>
            </a:custGeom>
            <a:solidFill>
              <a:srgbClr val="4472C4"/>
            </a:solidFill>
            <a:ln w="0" cap="flat">
              <a:noFill/>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pic>
          <p:nvPicPr>
            <p:cNvPr id="343" name="Picture 342">
              <a:extLst>
                <a:ext uri="{FF2B5EF4-FFF2-40B4-BE49-F238E27FC236}">
                  <a16:creationId xmlns:a16="http://schemas.microsoft.com/office/drawing/2014/main" id="{045269B0-1545-CAFD-6410-64967A99A3E5}"/>
                </a:ext>
              </a:extLst>
            </p:cNvPr>
            <p:cNvPicPr/>
            <p:nvPr/>
          </p:nvPicPr>
          <p:blipFill>
            <a:blip r:embed="rId12"/>
            <a:stretch>
              <a:fillRect/>
            </a:stretch>
          </p:blipFill>
          <p:spPr>
            <a:xfrm>
              <a:off x="5227575" y="6337173"/>
              <a:ext cx="1609344" cy="697993"/>
            </a:xfrm>
            <a:prstGeom prst="rect">
              <a:avLst/>
            </a:prstGeom>
          </p:spPr>
        </p:pic>
        <p:sp>
          <p:nvSpPr>
            <p:cNvPr id="344" name="Shape 3532">
              <a:extLst>
                <a:ext uri="{FF2B5EF4-FFF2-40B4-BE49-F238E27FC236}">
                  <a16:creationId xmlns:a16="http://schemas.microsoft.com/office/drawing/2014/main" id="{A356DB4D-0362-348B-12F1-C06A5068FA3F}"/>
                </a:ext>
              </a:extLst>
            </p:cNvPr>
            <p:cNvSpPr/>
            <p:nvPr/>
          </p:nvSpPr>
          <p:spPr>
            <a:xfrm>
              <a:off x="5230495" y="6342381"/>
              <a:ext cx="1605915" cy="691515"/>
            </a:xfrm>
            <a:custGeom>
              <a:avLst/>
              <a:gdLst/>
              <a:ahLst/>
              <a:cxnLst/>
              <a:rect l="0" t="0" r="0" b="0"/>
              <a:pathLst>
                <a:path w="1605915" h="691515">
                  <a:moveTo>
                    <a:pt x="0" y="345821"/>
                  </a:moveTo>
                  <a:cubicBezTo>
                    <a:pt x="0" y="154813"/>
                    <a:pt x="359537" y="0"/>
                    <a:pt x="802894" y="0"/>
                  </a:cubicBezTo>
                  <a:cubicBezTo>
                    <a:pt x="1246378" y="0"/>
                    <a:pt x="1605915" y="154813"/>
                    <a:pt x="1605915" y="345821"/>
                  </a:cubicBezTo>
                  <a:cubicBezTo>
                    <a:pt x="1605915" y="536702"/>
                    <a:pt x="1246378" y="691515"/>
                    <a:pt x="802894" y="691515"/>
                  </a:cubicBezTo>
                  <a:cubicBezTo>
                    <a:pt x="359537" y="691515"/>
                    <a:pt x="0" y="536702"/>
                    <a:pt x="0" y="345821"/>
                  </a:cubicBezTo>
                  <a:close/>
                </a:path>
              </a:pathLst>
            </a:custGeom>
            <a:noFill/>
            <a:ln w="6350" cap="flat" cmpd="sng" algn="ctr">
              <a:solidFill>
                <a:srgbClr val="ED7D31"/>
              </a:solidFill>
              <a:prstDash val="solid"/>
              <a:miter lim="127000"/>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ysClr val="windowText" lastClr="000000"/>
                </a:solidFill>
                <a:effectLst/>
                <a:uLnTx/>
                <a:uFillTx/>
                <a:latin typeface="Calibri"/>
                <a:ea typeface="+mn-ea"/>
                <a:cs typeface="+mn-cs"/>
              </a:endParaRPr>
            </a:p>
          </p:txBody>
        </p:sp>
        <p:sp>
          <p:nvSpPr>
            <p:cNvPr id="345" name="Rectangle 344">
              <a:extLst>
                <a:ext uri="{FF2B5EF4-FFF2-40B4-BE49-F238E27FC236}">
                  <a16:creationId xmlns:a16="http://schemas.microsoft.com/office/drawing/2014/main" id="{28494E68-3280-D85A-E74D-A523C506381C}"/>
                </a:ext>
              </a:extLst>
            </p:cNvPr>
            <p:cNvSpPr/>
            <p:nvPr/>
          </p:nvSpPr>
          <p:spPr>
            <a:xfrm>
              <a:off x="5582920" y="6520155"/>
              <a:ext cx="270797"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Pre</a:t>
              </a:r>
            </a:p>
          </p:txBody>
        </p:sp>
        <p:sp>
          <p:nvSpPr>
            <p:cNvPr id="346" name="Rectangle 345">
              <a:extLst>
                <a:ext uri="{FF2B5EF4-FFF2-40B4-BE49-F238E27FC236}">
                  <a16:creationId xmlns:a16="http://schemas.microsoft.com/office/drawing/2014/main" id="{3B9B523D-9B5B-7038-68DA-48741A8FE0D4}"/>
                </a:ext>
              </a:extLst>
            </p:cNvPr>
            <p:cNvSpPr/>
            <p:nvPr/>
          </p:nvSpPr>
          <p:spPr>
            <a:xfrm>
              <a:off x="5785612" y="6520155"/>
              <a:ext cx="67498"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a:t>
              </a:r>
            </a:p>
          </p:txBody>
        </p:sp>
        <p:sp>
          <p:nvSpPr>
            <p:cNvPr id="347" name="Rectangle 346">
              <a:extLst>
                <a:ext uri="{FF2B5EF4-FFF2-40B4-BE49-F238E27FC236}">
                  <a16:creationId xmlns:a16="http://schemas.microsoft.com/office/drawing/2014/main" id="{C4FBC5A0-63A8-EA6A-0E95-4D4C2D74D8C4}"/>
                </a:ext>
              </a:extLst>
            </p:cNvPr>
            <p:cNvSpPr/>
            <p:nvPr/>
          </p:nvSpPr>
          <p:spPr>
            <a:xfrm>
              <a:off x="5835904" y="6520155"/>
              <a:ext cx="91576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Registered </a:t>
              </a:r>
            </a:p>
          </p:txBody>
        </p:sp>
        <p:sp>
          <p:nvSpPr>
            <p:cNvPr id="348" name="Rectangle 347">
              <a:extLst>
                <a:ext uri="{FF2B5EF4-FFF2-40B4-BE49-F238E27FC236}">
                  <a16:creationId xmlns:a16="http://schemas.microsoft.com/office/drawing/2014/main" id="{32BB0C31-1666-B9B2-2851-C3A649426C40}"/>
                </a:ext>
              </a:extLst>
            </p:cNvPr>
            <p:cNvSpPr/>
            <p:nvPr/>
          </p:nvSpPr>
          <p:spPr>
            <a:xfrm>
              <a:off x="5860288" y="6695415"/>
              <a:ext cx="460549"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Users</a:t>
              </a:r>
            </a:p>
          </p:txBody>
        </p:sp>
        <p:sp>
          <p:nvSpPr>
            <p:cNvPr id="349" name="Rectangle 348">
              <a:extLst>
                <a:ext uri="{FF2B5EF4-FFF2-40B4-BE49-F238E27FC236}">
                  <a16:creationId xmlns:a16="http://schemas.microsoft.com/office/drawing/2014/main" id="{9F2FD892-4497-D63D-B707-28FA0E4C8574}"/>
                </a:ext>
              </a:extLst>
            </p:cNvPr>
            <p:cNvSpPr/>
            <p:nvPr/>
          </p:nvSpPr>
          <p:spPr>
            <a:xfrm>
              <a:off x="6207760" y="6695415"/>
              <a:ext cx="50673" cy="224380"/>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350" marR="1270" lvl="0" indent="-6350" algn="ctr" defTabSz="914400" rtl="0" eaLnBrk="1" fontAlgn="auto" latinLnBrk="0" hangingPunct="1">
                <a:lnSpc>
                  <a:spcPct val="107000"/>
                </a:lnSpc>
                <a:spcBef>
                  <a:spcPts val="0"/>
                </a:spcBef>
                <a:spcAft>
                  <a:spcPts val="800"/>
                </a:spcAft>
                <a:buClrTx/>
                <a:buSzTx/>
                <a:buFontTx/>
                <a:buNone/>
                <a:tabLst/>
                <a:defRPr/>
              </a:pPr>
              <a:r>
                <a:rPr kumimoji="0" lang="en-IN" sz="1200" b="0" i="0" u="none" strike="noStrike" kern="10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mn-cs"/>
                </a:rPr>
                <a:t> </a:t>
              </a:r>
            </a:p>
          </p:txBody>
        </p:sp>
      </p:grpSp>
      <p:sp>
        <p:nvSpPr>
          <p:cNvPr id="2" name="Rectangle 1">
            <a:extLst>
              <a:ext uri="{FF2B5EF4-FFF2-40B4-BE49-F238E27FC236}">
                <a16:creationId xmlns:a16="http://schemas.microsoft.com/office/drawing/2014/main" id="{0FC15E9A-5AC2-2A8D-D0C1-A23E0D061A76}"/>
              </a:ext>
            </a:extLst>
          </p:cNvPr>
          <p:cNvSpPr/>
          <p:nvPr/>
        </p:nvSpPr>
        <p:spPr>
          <a:xfrm>
            <a:off x="2571812" y="2370641"/>
            <a:ext cx="1363039" cy="24691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Temperature</a:t>
            </a:r>
          </a:p>
        </p:txBody>
      </p:sp>
      <p:cxnSp>
        <p:nvCxnSpPr>
          <p:cNvPr id="5" name="Straight Arrow Connector 4">
            <a:extLst>
              <a:ext uri="{FF2B5EF4-FFF2-40B4-BE49-F238E27FC236}">
                <a16:creationId xmlns:a16="http://schemas.microsoft.com/office/drawing/2014/main" id="{9CC90FCC-9E00-AFA3-947C-6D47824606AC}"/>
              </a:ext>
            </a:extLst>
          </p:cNvPr>
          <p:cNvCxnSpPr>
            <a:cxnSpLocks/>
          </p:cNvCxnSpPr>
          <p:nvPr/>
        </p:nvCxnSpPr>
        <p:spPr>
          <a:xfrm>
            <a:off x="4084960" y="2500627"/>
            <a:ext cx="0" cy="372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9C2483E-F640-C11A-491C-D47DB4B23BF7}"/>
              </a:ext>
            </a:extLst>
          </p:cNvPr>
          <p:cNvSpPr/>
          <p:nvPr/>
        </p:nvSpPr>
        <p:spPr>
          <a:xfrm>
            <a:off x="2572843" y="1806956"/>
            <a:ext cx="1394706" cy="23028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Oxygen level</a:t>
            </a:r>
          </a:p>
        </p:txBody>
      </p:sp>
      <p:cxnSp>
        <p:nvCxnSpPr>
          <p:cNvPr id="9" name="Straight Arrow Connector 8">
            <a:extLst>
              <a:ext uri="{FF2B5EF4-FFF2-40B4-BE49-F238E27FC236}">
                <a16:creationId xmlns:a16="http://schemas.microsoft.com/office/drawing/2014/main" id="{3CE2C28E-5A6A-EE23-E5A9-F24AF5F6EDDF}"/>
              </a:ext>
            </a:extLst>
          </p:cNvPr>
          <p:cNvCxnSpPr>
            <a:cxnSpLocks/>
          </p:cNvCxnSpPr>
          <p:nvPr/>
        </p:nvCxnSpPr>
        <p:spPr>
          <a:xfrm>
            <a:off x="4224839" y="1930902"/>
            <a:ext cx="0" cy="951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10B96E4-148F-689D-1B82-11917C645A48}"/>
              </a:ext>
            </a:extLst>
          </p:cNvPr>
          <p:cNvCxnSpPr>
            <a:stCxn id="7" idx="3"/>
          </p:cNvCxnSpPr>
          <p:nvPr/>
        </p:nvCxnSpPr>
        <p:spPr>
          <a:xfrm>
            <a:off x="3967549" y="1922100"/>
            <a:ext cx="257290" cy="8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786D2E-0807-587A-3555-BF16B9ADE42B}"/>
              </a:ext>
            </a:extLst>
          </p:cNvPr>
          <p:cNvCxnSpPr>
            <a:stCxn id="2" idx="3"/>
          </p:cNvCxnSpPr>
          <p:nvPr/>
        </p:nvCxnSpPr>
        <p:spPr>
          <a:xfrm>
            <a:off x="3934851" y="2494098"/>
            <a:ext cx="155372" cy="65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910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1353</Words>
  <Application>Microsoft Office PowerPoint</Application>
  <PresentationFormat>Widescreen</PresentationFormat>
  <Paragraphs>221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ＭＳ Ｐゴシック</vt:lpstr>
      <vt:lpstr>Arial</vt:lpstr>
      <vt:lpstr>Calibri</vt:lpstr>
      <vt:lpstr>Calibri Light</vt:lpstr>
      <vt:lpstr>Segoe UI</vt:lpstr>
      <vt:lpstr>Times New Roman</vt:lpstr>
      <vt:lpstr>Wingdings</vt:lpstr>
      <vt:lpstr>Office Theme</vt:lpstr>
      <vt:lpstr>Main Project Examination – 20CIP87</vt:lpstr>
      <vt:lpstr>Main Project Examination – 20CIP82</vt:lpstr>
      <vt:lpstr>Introduction</vt:lpstr>
      <vt:lpstr>Literature Survey</vt:lpstr>
      <vt:lpstr>Literature Survey</vt:lpstr>
      <vt:lpstr>Literature Survey</vt:lpstr>
      <vt:lpstr>Problem Statement</vt:lpstr>
      <vt:lpstr>Objectives</vt:lpstr>
      <vt:lpstr>Methodology</vt:lpstr>
      <vt:lpstr> Software Requirements</vt:lpstr>
      <vt:lpstr> Hardware Requirements</vt:lpstr>
      <vt:lpstr> Experimental Results</vt:lpstr>
      <vt:lpstr> 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Manjunath</dc:creator>
  <cp:lastModifiedBy>Swathi G</cp:lastModifiedBy>
  <cp:revision>19</cp:revision>
  <dcterms:created xsi:type="dcterms:W3CDTF">2024-05-16T11:46:31Z</dcterms:created>
  <dcterms:modified xsi:type="dcterms:W3CDTF">2024-06-05T11:02:39Z</dcterms:modified>
</cp:coreProperties>
</file>