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E0FB916-600E-4C26-B6E8-219F99BE8C2A}">
  <a:tblStyle styleId="{2E0FB916-600E-4C26-B6E8-219F99BE8C2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Roboto-bold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oboto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b1b478f92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b1b478f92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 analysis is mostly used as a descriptive or exploratory tool, in contrast with statistical tests which are carried out for inferential or confirmatory purposes. That is, we do not wish to prove (or disprove) a preconceived hypothesis; we just want to see what the data are trying to tell us.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Ponder:</a:t>
            </a:r>
            <a:r>
              <a:rPr lang="en"/>
              <a:t>  does the top-down and bottom-up approach result the same cluster?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b1b478f92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b1b478f92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b1b478f92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b1b478f92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b1b478f92e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b1b478f92e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b1b478f92e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b1b478f92e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b1b478f92e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b1b478f92e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UPGMA: unweighted pair group method using </a:t>
            </a:r>
            <a:r>
              <a:rPr lang="en"/>
              <a:t>arithmetic</a:t>
            </a:r>
            <a:r>
              <a:rPr lang="en"/>
              <a:t> mean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b1b478f92e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b1b478f92e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b1b478f92e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b1b478f92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12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gif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Bioinformatics algorithm club 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407700" y="4522025"/>
            <a:ext cx="2328600" cy="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Jan 22 2024</a:t>
            </a:r>
            <a:endParaRPr sz="1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238975" y="781300"/>
            <a:ext cx="7524000" cy="18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❖"/>
            </a:pPr>
            <a:r>
              <a:rPr lang="en" sz="1500">
                <a:solidFill>
                  <a:schemeClr val="dk1"/>
                </a:solidFill>
              </a:rPr>
              <a:t>Hierarchical clustering construct a clusters </a:t>
            </a:r>
            <a:r>
              <a:rPr lang="en" sz="1500">
                <a:solidFill>
                  <a:schemeClr val="dk1"/>
                </a:solidFill>
              </a:rPr>
              <a:t>for all values of k (k =1 to n) either by bottom-up (agglomerative) or top-down(divisive) approach</a:t>
            </a:r>
            <a:br>
              <a:rPr lang="en" sz="1500">
                <a:solidFill>
                  <a:schemeClr val="dk1"/>
                </a:solidFill>
              </a:rPr>
            </a:b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❖"/>
            </a:pPr>
            <a:r>
              <a:rPr lang="en" sz="1500">
                <a:solidFill>
                  <a:schemeClr val="dk1"/>
                </a:solidFill>
              </a:rPr>
              <a:t>The only difference between k = r and k = r + 1 is that one of the r clusters splits up in order to obtain r + 1 clusters (or, to put it differently, two of the r + 1 clusters combine to yield r clusters)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61" name="Google Shape;61;p14"/>
          <p:cNvSpPr txBox="1"/>
          <p:nvPr>
            <p:ph type="title"/>
          </p:nvPr>
        </p:nvSpPr>
        <p:spPr>
          <a:xfrm>
            <a:off x="58900" y="44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77"/>
              <a:t>Hierarchical clustering</a:t>
            </a:r>
            <a:r>
              <a:rPr lang="en" sz="2777"/>
              <a:t>: </a:t>
            </a:r>
            <a:r>
              <a:rPr lang="en" sz="1800">
                <a:solidFill>
                  <a:schemeClr val="dk2"/>
                </a:solidFill>
              </a:rPr>
              <a:t>A Method to build a hierarchy of cluster</a:t>
            </a:r>
            <a:endParaRPr sz="2777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1600" y="2485350"/>
            <a:ext cx="4412394" cy="2450401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/>
        </p:nvSpPr>
        <p:spPr>
          <a:xfrm>
            <a:off x="187025" y="2880275"/>
            <a:ext cx="3970200" cy="15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Applications: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500">
                <a:solidFill>
                  <a:srgbClr val="040C28"/>
                </a:solidFill>
                <a:latin typeface="Roboto"/>
                <a:ea typeface="Roboto"/>
                <a:cs typeface="Roboto"/>
                <a:sym typeface="Roboto"/>
              </a:rPr>
              <a:t>analyze gene expression data by building clusters of genes with similar patterns of expression</a:t>
            </a:r>
            <a:endParaRPr sz="15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500"/>
              <a:buFont typeface="Roboto"/>
              <a:buChar char="●"/>
            </a:pPr>
            <a:r>
              <a:rPr lang="en" sz="15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Phylogenetic analysis ….</a:t>
            </a:r>
            <a:endParaRPr sz="15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58900" y="44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77"/>
              <a:t>Mathematics behind:</a:t>
            </a:r>
            <a:endParaRPr sz="2777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180925" y="577075"/>
            <a:ext cx="8520600" cy="421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u="sng">
                <a:latin typeface="Roboto"/>
                <a:ea typeface="Roboto"/>
                <a:cs typeface="Roboto"/>
                <a:sym typeface="Roboto"/>
              </a:rPr>
              <a:t>Similarity metric:</a:t>
            </a:r>
            <a:endParaRPr sz="1500" u="sng"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AutoNum type="arabicParenR"/>
            </a:pPr>
            <a:r>
              <a:rPr lang="en" sz="1500"/>
              <a:t>Manhattan Distance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arenR"/>
            </a:pPr>
            <a:r>
              <a:rPr lang="en" sz="1500"/>
              <a:t>Euclidean Distance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arenR"/>
            </a:pPr>
            <a:r>
              <a:t/>
            </a:r>
            <a:endParaRPr sz="1500"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4896" y="524996"/>
            <a:ext cx="3280049" cy="140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0063" y="2240611"/>
            <a:ext cx="2879624" cy="358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0075" y="1604450"/>
            <a:ext cx="1546793" cy="697175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5"/>
          <p:cNvSpPr txBox="1"/>
          <p:nvPr/>
        </p:nvSpPr>
        <p:spPr>
          <a:xfrm>
            <a:off x="5021100" y="2065800"/>
            <a:ext cx="3680400" cy="11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Mathematical requirement of distance metric: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i) d(i, j) ≥ 0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ii) d(i, i) = 0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iii)d(i, j) = d(j, i)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iv) d(i, j) &lt; d(i, h) + d(h, j)</a:t>
            </a:r>
            <a:endParaRPr sz="1200">
              <a:solidFill>
                <a:schemeClr val="dk1"/>
              </a:solidFill>
            </a:endParaRPr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40075" y="2979625"/>
            <a:ext cx="3038626" cy="279625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180925" y="2544100"/>
            <a:ext cx="42006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 generalization of both the Euclidean and the Manhattan metric is the Minkowski distance</a:t>
            </a:r>
            <a:endParaRPr sz="11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" name="Google Shape;76;p15"/>
          <p:cNvSpPr/>
          <p:nvPr/>
        </p:nvSpPr>
        <p:spPr>
          <a:xfrm>
            <a:off x="180925" y="2622325"/>
            <a:ext cx="4298400" cy="739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8350" y="3925238"/>
            <a:ext cx="3049657" cy="279625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5"/>
          <p:cNvSpPr/>
          <p:nvPr/>
        </p:nvSpPr>
        <p:spPr>
          <a:xfrm>
            <a:off x="141425" y="3682225"/>
            <a:ext cx="4298400" cy="7845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9" name="Google Shape;79;p15"/>
          <p:cNvSpPr txBox="1"/>
          <p:nvPr/>
        </p:nvSpPr>
        <p:spPr>
          <a:xfrm>
            <a:off x="190325" y="3640250"/>
            <a:ext cx="4200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Weighted Euclidean distances: </a:t>
            </a:r>
            <a:endParaRPr sz="21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Need for data </a:t>
            </a:r>
            <a:r>
              <a:rPr lang="en"/>
              <a:t>transformation in clustering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avoid the dependence on the </a:t>
            </a:r>
            <a:r>
              <a:rPr lang="en"/>
              <a:t>choice of measurements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minimize the outliers effects (one may use the mean absolute deviation instead of standard deviation to minimize the outliers effect)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Techniques: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Data standardization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Normalization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Minmax scaling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6"/>
          <p:cNvSpPr txBox="1"/>
          <p:nvPr/>
        </p:nvSpPr>
        <p:spPr>
          <a:xfrm>
            <a:off x="675450" y="3971325"/>
            <a:ext cx="77931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How the distribution in the data change with different data transformation?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87" name="Google Shape;87;p16"/>
          <p:cNvSpPr/>
          <p:nvPr/>
        </p:nvSpPr>
        <p:spPr>
          <a:xfrm>
            <a:off x="717925" y="4023275"/>
            <a:ext cx="7678800" cy="4365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</a:t>
            </a:r>
            <a:r>
              <a:rPr lang="en"/>
              <a:t>standardization </a:t>
            </a:r>
            <a:endParaRPr/>
          </a:p>
        </p:txBody>
      </p:sp>
      <p:graphicFrame>
        <p:nvGraphicFramePr>
          <p:cNvPr id="93" name="Google Shape;93;p17"/>
          <p:cNvGraphicFramePr/>
          <p:nvPr/>
        </p:nvGraphicFramePr>
        <p:xfrm>
          <a:off x="145325" y="11775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{2E0FB916-600E-4C26-B6E8-219F99BE8C2A}</a:tableStyleId>
              </a:tblPr>
              <a:tblGrid>
                <a:gridCol w="765600"/>
                <a:gridCol w="669500"/>
                <a:gridCol w="861650"/>
              </a:tblGrid>
              <a:tr h="577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Person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Age (yr)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Height (cm)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75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A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75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8761D"/>
                          </a:solidFill>
                        </a:rPr>
                        <a:t>B</a:t>
                      </a:r>
                      <a:endParaRPr>
                        <a:solidFill>
                          <a:srgbClr val="38761D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75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1155CC"/>
                          </a:solidFill>
                        </a:rPr>
                        <a:t>C</a:t>
                      </a:r>
                      <a:endParaRPr>
                        <a:solidFill>
                          <a:srgbClr val="1155CC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160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75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0000"/>
                          </a:solidFill>
                        </a:rPr>
                        <a:t>D</a:t>
                      </a:r>
                      <a:endParaRPr>
                        <a:solidFill>
                          <a:srgbClr val="66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160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60875" y="481425"/>
            <a:ext cx="2105974" cy="20980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5" name="Google Shape;95;p17"/>
          <p:cNvGraphicFramePr/>
          <p:nvPr/>
        </p:nvGraphicFramePr>
        <p:xfrm>
          <a:off x="2442075" y="1171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{2E0FB916-600E-4C26-B6E8-219F99BE8C2A}</a:tableStyleId>
              </a:tblPr>
              <a:tblGrid>
                <a:gridCol w="835300"/>
              </a:tblGrid>
              <a:tr h="597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Height (ft)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9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6.2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9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6.2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9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5.2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9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5.2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96" name="Google Shape;9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10552" y="481425"/>
            <a:ext cx="2193960" cy="209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85650" y="2697025"/>
            <a:ext cx="2297956" cy="2259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Agglomerative (bottom-up clustering)</a:t>
            </a:r>
            <a:endParaRPr/>
          </a:p>
        </p:txBody>
      </p:sp>
      <p:sp>
        <p:nvSpPr>
          <p:cNvPr id="103" name="Google Shape;103;p18"/>
          <p:cNvSpPr txBox="1"/>
          <p:nvPr>
            <p:ph idx="1" type="body"/>
          </p:nvPr>
        </p:nvSpPr>
        <p:spPr>
          <a:xfrm>
            <a:off x="311700" y="1017725"/>
            <a:ext cx="7898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To </a:t>
            </a:r>
            <a:r>
              <a:rPr lang="en"/>
              <a:t>start with each data point belongs to their own cluster(i.e. at step 0 we have n clusters)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Iteratively</a:t>
            </a:r>
            <a:r>
              <a:rPr lang="en"/>
              <a:t> </a:t>
            </a:r>
            <a:r>
              <a:rPr lang="en"/>
              <a:t>construct</a:t>
            </a:r>
            <a:r>
              <a:rPr lang="en"/>
              <a:t> the similarity matrix and formed a cluster based on the optimum similarity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104" name="Google Shape;10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4800" y="2340025"/>
            <a:ext cx="5264550" cy="236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Pseudocode</a:t>
            </a:r>
            <a:endParaRPr/>
          </a:p>
        </p:txBody>
      </p:sp>
      <p:sp>
        <p:nvSpPr>
          <p:cNvPr id="110" name="Google Shape;110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arenR"/>
            </a:pPr>
            <a:r>
              <a:rPr lang="en"/>
              <a:t>Start with all data points in their own cluster </a:t>
            </a:r>
            <a:br>
              <a:rPr lang="en"/>
            </a:b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arenR"/>
            </a:pPr>
            <a:r>
              <a:rPr lang="en"/>
              <a:t>Compute the </a:t>
            </a:r>
            <a:r>
              <a:rPr lang="en"/>
              <a:t>similarity</a:t>
            </a:r>
            <a:r>
              <a:rPr lang="en"/>
              <a:t> matrix, cluster those together which has optimum similarity score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Case1: Similarity matrix between cluster and cluster</a:t>
            </a:r>
            <a:br>
              <a:rPr lang="en"/>
            </a:br>
            <a:r>
              <a:rPr lang="en"/>
              <a:t>Case2: </a:t>
            </a:r>
            <a:r>
              <a:rPr lang="en"/>
              <a:t>Similarity</a:t>
            </a:r>
            <a:r>
              <a:rPr lang="en"/>
              <a:t> matrix between cluster and data point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Different techniques:</a:t>
            </a:r>
            <a:endParaRPr/>
          </a:p>
          <a:p>
            <a:pPr indent="-325755" lvl="0" marL="914400" rtl="0" algn="l">
              <a:spcBef>
                <a:spcPts val="1200"/>
              </a:spcBef>
              <a:spcAft>
                <a:spcPts val="0"/>
              </a:spcAft>
              <a:buSzPct val="100000"/>
              <a:buAutoNum type="alphaLcParenR"/>
            </a:pPr>
            <a:r>
              <a:rPr lang="en"/>
              <a:t>Group average (UPGMA)</a:t>
            </a:r>
            <a:endParaRPr/>
          </a:p>
          <a:p>
            <a:pPr indent="-325755" lvl="0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lphaLcParenR"/>
            </a:pPr>
            <a:r>
              <a:rPr lang="en"/>
              <a:t>Nearest neighbor</a:t>
            </a:r>
            <a:endParaRPr/>
          </a:p>
          <a:p>
            <a:pPr indent="-325755" lvl="0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lphaLcParenR"/>
            </a:pPr>
            <a:r>
              <a:rPr lang="en"/>
              <a:t>Furthest neighbor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1" name="Google Shape;11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6850" y="2783625"/>
            <a:ext cx="1657250" cy="1785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2120"/>
              <a:t>UPGMA</a:t>
            </a:r>
            <a:r>
              <a:rPr lang="en" sz="2120">
                <a:solidFill>
                  <a:schemeClr val="dk2"/>
                </a:solidFill>
              </a:rPr>
              <a:t> - </a:t>
            </a:r>
            <a:r>
              <a:rPr lang="en" sz="2120"/>
              <a:t>unweighted pair group method using arithmetic mean</a:t>
            </a:r>
            <a:endParaRPr sz="212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120">
              <a:solidFill>
                <a:schemeClr val="dk2"/>
              </a:solidFill>
            </a:endParaRPr>
          </a:p>
        </p:txBody>
      </p:sp>
      <p:pic>
        <p:nvPicPr>
          <p:cNvPr id="117" name="Google Shape;117;p20"/>
          <p:cNvPicPr preferRelativeResize="0"/>
          <p:nvPr/>
        </p:nvPicPr>
        <p:blipFill rotWithShape="1">
          <a:blip r:embed="rId3">
            <a:alphaModFix/>
          </a:blip>
          <a:srcRect b="64902" l="12280" r="0" t="0"/>
          <a:stretch/>
        </p:blipFill>
        <p:spPr>
          <a:xfrm>
            <a:off x="4895075" y="1113875"/>
            <a:ext cx="3688775" cy="1589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1149" y="1401950"/>
            <a:ext cx="3616550" cy="91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 question</a:t>
            </a:r>
            <a:endParaRPr/>
          </a:p>
        </p:txBody>
      </p:sp>
      <p:sp>
        <p:nvSpPr>
          <p:cNvPr id="124" name="Google Shape;124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arenR"/>
            </a:pPr>
            <a:r>
              <a:rPr lang="en">
                <a:solidFill>
                  <a:schemeClr val="dk1"/>
                </a:solidFill>
              </a:rPr>
              <a:t>Does the </a:t>
            </a:r>
            <a:r>
              <a:rPr b="1" lang="en">
                <a:solidFill>
                  <a:schemeClr val="dk1"/>
                </a:solidFill>
              </a:rPr>
              <a:t>bottom-up</a:t>
            </a:r>
            <a:r>
              <a:rPr lang="en">
                <a:solidFill>
                  <a:schemeClr val="dk1"/>
                </a:solidFill>
              </a:rPr>
              <a:t> (agglomerative) and </a:t>
            </a:r>
            <a:r>
              <a:rPr b="1" lang="en">
                <a:solidFill>
                  <a:schemeClr val="dk1"/>
                </a:solidFill>
              </a:rPr>
              <a:t>top-down</a:t>
            </a:r>
            <a:r>
              <a:rPr lang="en">
                <a:solidFill>
                  <a:schemeClr val="dk1"/>
                </a:solidFill>
              </a:rPr>
              <a:t> (divisive)  techniques produce the </a:t>
            </a:r>
            <a:r>
              <a:rPr b="1" lang="en">
                <a:solidFill>
                  <a:schemeClr val="dk1"/>
                </a:solidFill>
              </a:rPr>
              <a:t>same cluster</a:t>
            </a:r>
            <a:r>
              <a:rPr lang="en">
                <a:solidFill>
                  <a:schemeClr val="dk1"/>
                </a:solidFill>
              </a:rPr>
              <a:t>?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arenR"/>
            </a:pPr>
            <a:r>
              <a:rPr b="1" lang="en">
                <a:solidFill>
                  <a:schemeClr val="dk1"/>
                </a:solidFill>
              </a:rPr>
              <a:t>pros/cons</a:t>
            </a:r>
            <a:r>
              <a:rPr lang="en">
                <a:solidFill>
                  <a:schemeClr val="dk1"/>
                </a:solidFill>
              </a:rPr>
              <a:t> of </a:t>
            </a:r>
            <a:r>
              <a:rPr b="1" lang="en">
                <a:solidFill>
                  <a:schemeClr val="dk1"/>
                </a:solidFill>
              </a:rPr>
              <a:t>hierarchical </a:t>
            </a:r>
            <a:r>
              <a:rPr b="1" lang="en">
                <a:solidFill>
                  <a:schemeClr val="dk1"/>
                </a:solidFill>
              </a:rPr>
              <a:t>clustering</a:t>
            </a:r>
            <a:r>
              <a:rPr lang="en">
                <a:solidFill>
                  <a:schemeClr val="dk1"/>
                </a:solidFill>
              </a:rPr>
              <a:t> over </a:t>
            </a:r>
            <a:r>
              <a:rPr b="1" lang="en">
                <a:solidFill>
                  <a:schemeClr val="dk1"/>
                </a:solidFill>
              </a:rPr>
              <a:t>K-means clustering</a:t>
            </a:r>
            <a:r>
              <a:rPr lang="en">
                <a:solidFill>
                  <a:schemeClr val="dk1"/>
                </a:solidFill>
              </a:rPr>
              <a:t>?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arenR"/>
            </a:pPr>
            <a:r>
              <a:rPr lang="en">
                <a:solidFill>
                  <a:schemeClr val="dk1"/>
                </a:solidFill>
              </a:rPr>
              <a:t>How to handle the missing data points in the data set for clustering?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arenR"/>
            </a:pPr>
            <a:r>
              <a:rPr lang="en">
                <a:solidFill>
                  <a:schemeClr val="dk1"/>
                </a:solidFill>
              </a:rPr>
              <a:t>What about using the dissimilarity metric instead of </a:t>
            </a:r>
            <a:r>
              <a:rPr lang="en">
                <a:solidFill>
                  <a:schemeClr val="dk1"/>
                </a:solidFill>
              </a:rPr>
              <a:t>similarity</a:t>
            </a:r>
            <a:r>
              <a:rPr lang="en">
                <a:solidFill>
                  <a:schemeClr val="dk1"/>
                </a:solidFill>
              </a:rPr>
              <a:t> metric? 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