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4" r:id="rId7"/>
    <p:sldId id="267" r:id="rId8"/>
    <p:sldId id="268" r:id="rId9"/>
    <p:sldId id="269" r:id="rId10"/>
    <p:sldId id="282" r:id="rId11"/>
    <p:sldId id="270" r:id="rId12"/>
    <p:sldId id="271" r:id="rId13"/>
    <p:sldId id="272" r:id="rId14"/>
    <p:sldId id="274" r:id="rId15"/>
    <p:sldId id="278" r:id="rId16"/>
    <p:sldId id="279" r:id="rId17"/>
    <p:sldId id="280" r:id="rId18"/>
    <p:sldId id="281"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135" autoAdjust="0"/>
    <p:restoredTop sz="94660"/>
  </p:normalViewPr>
  <p:slideViewPr>
    <p:cSldViewPr snapToGrid="0">
      <p:cViewPr>
        <p:scale>
          <a:sx n="100" d="100"/>
          <a:sy n="100" d="100"/>
        </p:scale>
        <p:origin x="552"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171AA7D-6A01-4AEB-92BD-150363859FBE}"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1A7F03-2E98-45CC-BE68-7360F0DBB6B6}" type="slidenum">
              <a:rPr lang="en-IN" smtClean="0"/>
              <a:t>‹#›</a:t>
            </a:fld>
            <a:endParaRPr lang="en-IN"/>
          </a:p>
        </p:txBody>
      </p:sp>
    </p:spTree>
    <p:extLst>
      <p:ext uri="{BB962C8B-B14F-4D97-AF65-F5344CB8AC3E}">
        <p14:creationId xmlns:p14="http://schemas.microsoft.com/office/powerpoint/2010/main" val="3448267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71AA7D-6A01-4AEB-92BD-150363859FBE}"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1A7F03-2E98-45CC-BE68-7360F0DBB6B6}" type="slidenum">
              <a:rPr lang="en-IN" smtClean="0"/>
              <a:t>‹#›</a:t>
            </a:fld>
            <a:endParaRPr lang="en-IN"/>
          </a:p>
        </p:txBody>
      </p:sp>
    </p:spTree>
    <p:extLst>
      <p:ext uri="{BB962C8B-B14F-4D97-AF65-F5344CB8AC3E}">
        <p14:creationId xmlns:p14="http://schemas.microsoft.com/office/powerpoint/2010/main" val="867226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71AA7D-6A01-4AEB-92BD-150363859FBE}"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1A7F03-2E98-45CC-BE68-7360F0DBB6B6}" type="slidenum">
              <a:rPr lang="en-IN" smtClean="0"/>
              <a:t>‹#›</a:t>
            </a:fld>
            <a:endParaRPr lang="en-IN"/>
          </a:p>
        </p:txBody>
      </p:sp>
    </p:spTree>
    <p:extLst>
      <p:ext uri="{BB962C8B-B14F-4D97-AF65-F5344CB8AC3E}">
        <p14:creationId xmlns:p14="http://schemas.microsoft.com/office/powerpoint/2010/main" val="3865307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71AA7D-6A01-4AEB-92BD-150363859FBE}"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1A7F03-2E98-45CC-BE68-7360F0DBB6B6}" type="slidenum">
              <a:rPr lang="en-IN" smtClean="0"/>
              <a:t>‹#›</a:t>
            </a:fld>
            <a:endParaRPr lang="en-IN"/>
          </a:p>
        </p:txBody>
      </p:sp>
    </p:spTree>
    <p:extLst>
      <p:ext uri="{BB962C8B-B14F-4D97-AF65-F5344CB8AC3E}">
        <p14:creationId xmlns:p14="http://schemas.microsoft.com/office/powerpoint/2010/main" val="864397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71AA7D-6A01-4AEB-92BD-150363859FBE}"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1A7F03-2E98-45CC-BE68-7360F0DBB6B6}" type="slidenum">
              <a:rPr lang="en-IN" smtClean="0"/>
              <a:t>‹#›</a:t>
            </a:fld>
            <a:endParaRPr lang="en-IN"/>
          </a:p>
        </p:txBody>
      </p:sp>
    </p:spTree>
    <p:extLst>
      <p:ext uri="{BB962C8B-B14F-4D97-AF65-F5344CB8AC3E}">
        <p14:creationId xmlns:p14="http://schemas.microsoft.com/office/powerpoint/2010/main" val="312535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171AA7D-6A01-4AEB-92BD-150363859FBE}" type="datetimeFigureOut">
              <a:rPr lang="en-IN" smtClean="0"/>
              <a:t>10-10-2024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1A7F03-2E98-45CC-BE68-7360F0DBB6B6}" type="slidenum">
              <a:rPr lang="en-IN" smtClean="0"/>
              <a:t>‹#›</a:t>
            </a:fld>
            <a:endParaRPr lang="en-IN"/>
          </a:p>
        </p:txBody>
      </p:sp>
    </p:spTree>
    <p:extLst>
      <p:ext uri="{BB962C8B-B14F-4D97-AF65-F5344CB8AC3E}">
        <p14:creationId xmlns:p14="http://schemas.microsoft.com/office/powerpoint/2010/main" val="1149563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171AA7D-6A01-4AEB-92BD-150363859FBE}" type="datetimeFigureOut">
              <a:rPr lang="en-IN" smtClean="0"/>
              <a:t>10-10-2024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1A7F03-2E98-45CC-BE68-7360F0DBB6B6}" type="slidenum">
              <a:rPr lang="en-IN" smtClean="0"/>
              <a:t>‹#›</a:t>
            </a:fld>
            <a:endParaRPr lang="en-IN"/>
          </a:p>
        </p:txBody>
      </p:sp>
    </p:spTree>
    <p:extLst>
      <p:ext uri="{BB962C8B-B14F-4D97-AF65-F5344CB8AC3E}">
        <p14:creationId xmlns:p14="http://schemas.microsoft.com/office/powerpoint/2010/main" val="379389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171AA7D-6A01-4AEB-92BD-150363859FBE}" type="datetimeFigureOut">
              <a:rPr lang="en-IN" smtClean="0"/>
              <a:t>10-10-2024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1A7F03-2E98-45CC-BE68-7360F0DBB6B6}" type="slidenum">
              <a:rPr lang="en-IN" smtClean="0"/>
              <a:t>‹#›</a:t>
            </a:fld>
            <a:endParaRPr lang="en-IN"/>
          </a:p>
        </p:txBody>
      </p:sp>
    </p:spTree>
    <p:extLst>
      <p:ext uri="{BB962C8B-B14F-4D97-AF65-F5344CB8AC3E}">
        <p14:creationId xmlns:p14="http://schemas.microsoft.com/office/powerpoint/2010/main" val="4082975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71AA7D-6A01-4AEB-92BD-150363859FBE}" type="datetimeFigureOut">
              <a:rPr lang="en-IN" smtClean="0"/>
              <a:t>10-10-2024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1A7F03-2E98-45CC-BE68-7360F0DBB6B6}" type="slidenum">
              <a:rPr lang="en-IN" smtClean="0"/>
              <a:t>‹#›</a:t>
            </a:fld>
            <a:endParaRPr lang="en-IN"/>
          </a:p>
        </p:txBody>
      </p:sp>
    </p:spTree>
    <p:extLst>
      <p:ext uri="{BB962C8B-B14F-4D97-AF65-F5344CB8AC3E}">
        <p14:creationId xmlns:p14="http://schemas.microsoft.com/office/powerpoint/2010/main" val="1535427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71AA7D-6A01-4AEB-92BD-150363859FBE}" type="datetimeFigureOut">
              <a:rPr lang="en-IN" smtClean="0"/>
              <a:t>10-10-2024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1A7F03-2E98-45CC-BE68-7360F0DBB6B6}" type="slidenum">
              <a:rPr lang="en-IN" smtClean="0"/>
              <a:t>‹#›</a:t>
            </a:fld>
            <a:endParaRPr lang="en-IN"/>
          </a:p>
        </p:txBody>
      </p:sp>
    </p:spTree>
    <p:extLst>
      <p:ext uri="{BB962C8B-B14F-4D97-AF65-F5344CB8AC3E}">
        <p14:creationId xmlns:p14="http://schemas.microsoft.com/office/powerpoint/2010/main" val="2039288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71AA7D-6A01-4AEB-92BD-150363859FBE}" type="datetimeFigureOut">
              <a:rPr lang="en-IN" smtClean="0"/>
              <a:t>10-10-2024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1A7F03-2E98-45CC-BE68-7360F0DBB6B6}" type="slidenum">
              <a:rPr lang="en-IN" smtClean="0"/>
              <a:t>‹#›</a:t>
            </a:fld>
            <a:endParaRPr lang="en-IN"/>
          </a:p>
        </p:txBody>
      </p:sp>
    </p:spTree>
    <p:extLst>
      <p:ext uri="{BB962C8B-B14F-4D97-AF65-F5344CB8AC3E}">
        <p14:creationId xmlns:p14="http://schemas.microsoft.com/office/powerpoint/2010/main" val="824675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1AA7D-6A01-4AEB-92BD-150363859FBE}" type="datetimeFigureOut">
              <a:rPr lang="en-IN" smtClean="0"/>
              <a:t>10-10-2024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A7F03-2E98-45CC-BE68-7360F0DBB6B6}" type="slidenum">
              <a:rPr lang="en-IN" smtClean="0"/>
              <a:t>‹#›</a:t>
            </a:fld>
            <a:endParaRPr lang="en-IN"/>
          </a:p>
        </p:txBody>
      </p:sp>
    </p:spTree>
    <p:extLst>
      <p:ext uri="{BB962C8B-B14F-4D97-AF65-F5344CB8AC3E}">
        <p14:creationId xmlns:p14="http://schemas.microsoft.com/office/powerpoint/2010/main" val="196311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DBSCAN (Density-Based Spatial Clustering of Applications with Noise)</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333397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&amp; Disadvantage</a:t>
            </a:r>
            <a:endParaRPr lang="en-IN" dirty="0"/>
          </a:p>
        </p:txBody>
      </p:sp>
      <p:pic>
        <p:nvPicPr>
          <p:cNvPr id="6" name="Content Placeholder 5"/>
          <p:cNvPicPr>
            <a:picLocks noGrp="1" noChangeAspect="1"/>
          </p:cNvPicPr>
          <p:nvPr>
            <p:ph idx="1"/>
          </p:nvPr>
        </p:nvPicPr>
        <p:blipFill>
          <a:blip r:embed="rId2"/>
          <a:stretch>
            <a:fillRect/>
          </a:stretch>
        </p:blipFill>
        <p:spPr>
          <a:xfrm>
            <a:off x="1554480" y="1836609"/>
            <a:ext cx="7365075" cy="3383784"/>
          </a:xfrm>
          <a:prstGeom prst="rect">
            <a:avLst/>
          </a:prstGeom>
        </p:spPr>
      </p:pic>
    </p:spTree>
    <p:extLst>
      <p:ext uri="{BB962C8B-B14F-4D97-AF65-F5344CB8AC3E}">
        <p14:creationId xmlns:p14="http://schemas.microsoft.com/office/powerpoint/2010/main" val="2053556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r>
              <a:rPr lang="en-US" dirty="0" smtClean="0"/>
              <a:t>Implementation in Python</a:t>
            </a:r>
            <a:endParaRPr lang="en-IN" dirty="0"/>
          </a:p>
        </p:txBody>
      </p:sp>
      <p:pic>
        <p:nvPicPr>
          <p:cNvPr id="4" name="Content Placeholder 3"/>
          <p:cNvPicPr>
            <a:picLocks noGrp="1" noChangeAspect="1"/>
          </p:cNvPicPr>
          <p:nvPr>
            <p:ph idx="1"/>
          </p:nvPr>
        </p:nvPicPr>
        <p:blipFill>
          <a:blip r:embed="rId2"/>
          <a:stretch>
            <a:fillRect/>
          </a:stretch>
        </p:blipFill>
        <p:spPr>
          <a:xfrm>
            <a:off x="1945179" y="1039813"/>
            <a:ext cx="8129846" cy="5137150"/>
          </a:xfrm>
          <a:prstGeom prst="rect">
            <a:avLst/>
          </a:prstGeom>
        </p:spPr>
      </p:pic>
    </p:spTree>
    <p:extLst>
      <p:ext uri="{BB962C8B-B14F-4D97-AF65-F5344CB8AC3E}">
        <p14:creationId xmlns:p14="http://schemas.microsoft.com/office/powerpoint/2010/main" val="1269000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a:t>
            </a:r>
            <a:br>
              <a:rPr lang="en-US" dirty="0" smtClean="0"/>
            </a:br>
            <a:endParaRPr lang="en-IN" dirty="0"/>
          </a:p>
        </p:txBody>
      </p:sp>
      <p:pic>
        <p:nvPicPr>
          <p:cNvPr id="6" name="Content Placeholder 5"/>
          <p:cNvPicPr>
            <a:picLocks noGrp="1" noChangeAspect="1"/>
          </p:cNvPicPr>
          <p:nvPr>
            <p:ph idx="1"/>
          </p:nvPr>
        </p:nvPicPr>
        <p:blipFill>
          <a:blip r:embed="rId2"/>
          <a:stretch>
            <a:fillRect/>
          </a:stretch>
        </p:blipFill>
        <p:spPr>
          <a:xfrm>
            <a:off x="934089" y="1557863"/>
            <a:ext cx="4302930" cy="1362265"/>
          </a:xfrm>
          <a:prstGeom prst="rect">
            <a:avLst/>
          </a:prstGeom>
        </p:spPr>
      </p:pic>
      <p:pic>
        <p:nvPicPr>
          <p:cNvPr id="7" name="Picture 6"/>
          <p:cNvPicPr>
            <a:picLocks noChangeAspect="1"/>
          </p:cNvPicPr>
          <p:nvPr/>
        </p:nvPicPr>
        <p:blipFill>
          <a:blip r:embed="rId3"/>
          <a:stretch>
            <a:fillRect/>
          </a:stretch>
        </p:blipFill>
        <p:spPr>
          <a:xfrm>
            <a:off x="6489508" y="1357123"/>
            <a:ext cx="3153215" cy="1467055"/>
          </a:xfrm>
          <a:prstGeom prst="rect">
            <a:avLst/>
          </a:prstGeom>
        </p:spPr>
      </p:pic>
      <p:pic>
        <p:nvPicPr>
          <p:cNvPr id="8" name="Picture 7"/>
          <p:cNvPicPr>
            <a:picLocks noChangeAspect="1"/>
          </p:cNvPicPr>
          <p:nvPr/>
        </p:nvPicPr>
        <p:blipFill>
          <a:blip r:embed="rId4"/>
          <a:stretch>
            <a:fillRect/>
          </a:stretch>
        </p:blipFill>
        <p:spPr>
          <a:xfrm>
            <a:off x="4153450" y="3816176"/>
            <a:ext cx="3286584" cy="1267002"/>
          </a:xfrm>
          <a:prstGeom prst="rect">
            <a:avLst/>
          </a:prstGeom>
        </p:spPr>
      </p:pic>
    </p:spTree>
    <p:extLst>
      <p:ext uri="{BB962C8B-B14F-4D97-AF65-F5344CB8AC3E}">
        <p14:creationId xmlns:p14="http://schemas.microsoft.com/office/powerpoint/2010/main" val="3604838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38" y="365125"/>
            <a:ext cx="6683433" cy="1325563"/>
          </a:xfrm>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2377439" y="365125"/>
            <a:ext cx="6683433" cy="5811838"/>
          </a:xfrm>
          <a:prstGeom prst="rect">
            <a:avLst/>
          </a:prstGeom>
        </p:spPr>
      </p:pic>
    </p:spTree>
    <p:extLst>
      <p:ext uri="{BB962C8B-B14F-4D97-AF65-F5344CB8AC3E}">
        <p14:creationId xmlns:p14="http://schemas.microsoft.com/office/powerpoint/2010/main" val="4265288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visualizing-</a:t>
            </a:r>
            <a:r>
              <a:rPr lang="en-IN" dirty="0" err="1"/>
              <a:t>dbscan</a:t>
            </a:r>
            <a:r>
              <a:rPr lang="en-IN" dirty="0"/>
              <a:t>-clustering</a:t>
            </a:r>
            <a:endParaRPr lang="en-IN" dirty="0"/>
          </a:p>
        </p:txBody>
      </p:sp>
      <p:sp>
        <p:nvSpPr>
          <p:cNvPr id="3" name="Content Placeholder 2"/>
          <p:cNvSpPr>
            <a:spLocks noGrp="1"/>
          </p:cNvSpPr>
          <p:nvPr>
            <p:ph idx="1"/>
          </p:nvPr>
        </p:nvSpPr>
        <p:spPr/>
        <p:txBody>
          <a:bodyPr/>
          <a:lstStyle/>
          <a:p>
            <a:pPr marL="0" indent="0">
              <a:buNone/>
            </a:pPr>
            <a:r>
              <a:rPr lang="en-IN" dirty="0" smtClean="0"/>
              <a:t>https://www.naftaliharris.com/blog/visualizing-dbscan-clustering/</a:t>
            </a:r>
            <a:endParaRPr lang="en-IN" dirty="0"/>
          </a:p>
        </p:txBody>
      </p:sp>
    </p:spTree>
    <p:extLst>
      <p:ext uri="{BB962C8B-B14F-4D97-AF65-F5344CB8AC3E}">
        <p14:creationId xmlns:p14="http://schemas.microsoft.com/office/powerpoint/2010/main" val="629000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Problem-1</a:t>
            </a:r>
            <a:endParaRPr lang="en-IN" dirty="0"/>
          </a:p>
        </p:txBody>
      </p:sp>
      <p:pic>
        <p:nvPicPr>
          <p:cNvPr id="4" name="Content Placeholder 3"/>
          <p:cNvPicPr>
            <a:picLocks noGrp="1" noChangeAspect="1"/>
          </p:cNvPicPr>
          <p:nvPr>
            <p:ph idx="1"/>
          </p:nvPr>
        </p:nvPicPr>
        <p:blipFill>
          <a:blip r:embed="rId2"/>
          <a:stretch>
            <a:fillRect/>
          </a:stretch>
        </p:blipFill>
        <p:spPr>
          <a:xfrm>
            <a:off x="2428363" y="2529476"/>
            <a:ext cx="7335274" cy="2943636"/>
          </a:xfrm>
          <a:prstGeom prst="rect">
            <a:avLst/>
          </a:prstGeom>
        </p:spPr>
      </p:pic>
    </p:spTree>
    <p:extLst>
      <p:ext uri="{BB962C8B-B14F-4D97-AF65-F5344CB8AC3E}">
        <p14:creationId xmlns:p14="http://schemas.microsoft.com/office/powerpoint/2010/main" val="3781604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pic>
        <p:nvPicPr>
          <p:cNvPr id="4" name="Content Placeholder 3"/>
          <p:cNvPicPr>
            <a:picLocks noGrp="1" noChangeAspect="1"/>
          </p:cNvPicPr>
          <p:nvPr>
            <p:ph idx="1"/>
          </p:nvPr>
        </p:nvPicPr>
        <p:blipFill>
          <a:blip r:embed="rId2"/>
          <a:stretch>
            <a:fillRect/>
          </a:stretch>
        </p:blipFill>
        <p:spPr>
          <a:xfrm>
            <a:off x="2685574" y="1848343"/>
            <a:ext cx="6820852" cy="4305901"/>
          </a:xfrm>
          <a:prstGeom prst="rect">
            <a:avLst/>
          </a:prstGeom>
        </p:spPr>
      </p:pic>
    </p:spTree>
    <p:extLst>
      <p:ext uri="{BB962C8B-B14F-4D97-AF65-F5344CB8AC3E}">
        <p14:creationId xmlns:p14="http://schemas.microsoft.com/office/powerpoint/2010/main" val="1733811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7540" y="365125"/>
            <a:ext cx="5391509" cy="1325563"/>
          </a:xfrm>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2337758" y="526211"/>
            <a:ext cx="6130581" cy="5650752"/>
          </a:xfrm>
          <a:prstGeom prst="rect">
            <a:avLst/>
          </a:prstGeom>
        </p:spPr>
      </p:pic>
    </p:spTree>
    <p:extLst>
      <p:ext uri="{BB962C8B-B14F-4D97-AF65-F5344CB8AC3E}">
        <p14:creationId xmlns:p14="http://schemas.microsoft.com/office/powerpoint/2010/main" val="144177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0068" y="365125"/>
            <a:ext cx="5900468" cy="1325563"/>
          </a:xfrm>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2570672" y="365125"/>
            <a:ext cx="6443931" cy="5811838"/>
          </a:xfrm>
          <a:prstGeom prst="rect">
            <a:avLst/>
          </a:prstGeom>
        </p:spPr>
      </p:pic>
    </p:spTree>
    <p:extLst>
      <p:ext uri="{BB962C8B-B14F-4D97-AF65-F5344CB8AC3E}">
        <p14:creationId xmlns:p14="http://schemas.microsoft.com/office/powerpoint/2010/main" val="2429521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Numerical problem-2</a:t>
            </a:r>
            <a:endParaRPr lang="en-IN" dirty="0"/>
          </a:p>
        </p:txBody>
      </p:sp>
      <p:pic>
        <p:nvPicPr>
          <p:cNvPr id="4" name="Content Placeholder 3"/>
          <p:cNvPicPr>
            <a:picLocks noGrp="1" noChangeAspect="1"/>
          </p:cNvPicPr>
          <p:nvPr>
            <p:ph idx="1"/>
          </p:nvPr>
        </p:nvPicPr>
        <p:blipFill>
          <a:blip r:embed="rId2"/>
          <a:stretch>
            <a:fillRect/>
          </a:stretch>
        </p:blipFill>
        <p:spPr>
          <a:xfrm>
            <a:off x="1268083" y="1940943"/>
            <a:ext cx="9652959" cy="3598853"/>
          </a:xfrm>
          <a:prstGeom prst="rect">
            <a:avLst/>
          </a:prstGeom>
        </p:spPr>
      </p:pic>
    </p:spTree>
    <p:extLst>
      <p:ext uri="{BB962C8B-B14F-4D97-AF65-F5344CB8AC3E}">
        <p14:creationId xmlns:p14="http://schemas.microsoft.com/office/powerpoint/2010/main" val="72702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normAutofit/>
          </a:bodyPr>
          <a:lstStyle/>
          <a:p>
            <a:r>
              <a:rPr lang="en-US" sz="3600" b="1" dirty="0" smtClean="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97280"/>
            <a:ext cx="10515600" cy="5079683"/>
          </a:xfrm>
        </p:spPr>
        <p:txBody>
          <a:bodyPr/>
          <a:lstStyle/>
          <a:p>
            <a:pPr algn="just"/>
            <a:r>
              <a:rPr lang="en-US" dirty="0" smtClean="0"/>
              <a:t>DBSCAN (Density-Based Spatial Clustering of Applications with Noise) is a popular density-based clustering algorithm used in data mining and machine learning. </a:t>
            </a:r>
          </a:p>
          <a:p>
            <a:pPr marL="0" indent="0" algn="just">
              <a:buNone/>
            </a:pPr>
            <a:endParaRPr lang="en-US" dirty="0" smtClean="0"/>
          </a:p>
          <a:p>
            <a:pPr algn="just"/>
            <a:r>
              <a:rPr lang="en-US" dirty="0" smtClean="0"/>
              <a:t>Unlike traditional clustering algorithms like k-means, which assume clusters are spherical and require you to specify the number of clusters beforehand, DBSCAN focuses on the density of points to form clusters and is able to discover clusters of arbitrary shapes.</a:t>
            </a:r>
            <a:endParaRPr lang="en-IN" dirty="0"/>
          </a:p>
        </p:txBody>
      </p:sp>
    </p:spTree>
    <p:extLst>
      <p:ext uri="{BB962C8B-B14F-4D97-AF65-F5344CB8AC3E}">
        <p14:creationId xmlns:p14="http://schemas.microsoft.com/office/powerpoint/2010/main" val="312009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pic>
        <p:nvPicPr>
          <p:cNvPr id="4" name="Content Placeholder 3"/>
          <p:cNvPicPr>
            <a:picLocks noGrp="1" noChangeAspect="1"/>
          </p:cNvPicPr>
          <p:nvPr>
            <p:ph idx="1"/>
          </p:nvPr>
        </p:nvPicPr>
        <p:blipFill>
          <a:blip r:embed="rId2"/>
          <a:stretch>
            <a:fillRect/>
          </a:stretch>
        </p:blipFill>
        <p:spPr>
          <a:xfrm>
            <a:off x="966159" y="1259457"/>
            <a:ext cx="8445004" cy="4818577"/>
          </a:xfrm>
          <a:prstGeom prst="rect">
            <a:avLst/>
          </a:prstGeom>
        </p:spPr>
      </p:pic>
    </p:spTree>
    <p:extLst>
      <p:ext uri="{BB962C8B-B14F-4D97-AF65-F5344CB8AC3E}">
        <p14:creationId xmlns:p14="http://schemas.microsoft.com/office/powerpoint/2010/main" val="1389783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701061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Key Concepts in DBSCAN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21229"/>
            <a:ext cx="10515600" cy="4655734"/>
          </a:xfrm>
        </p:spPr>
        <p:txBody>
          <a:bodyPr>
            <a:normAutofit/>
          </a:bodyPr>
          <a:lstStyle/>
          <a:p>
            <a:pPr algn="just"/>
            <a:r>
              <a:rPr lang="en-US" b="1" dirty="0" smtClean="0">
                <a:latin typeface="Times New Roman" panose="02020603050405020304" pitchFamily="18" charset="0"/>
                <a:cs typeface="Times New Roman" panose="02020603050405020304" pitchFamily="18" charset="0"/>
              </a:rPr>
              <a:t>Epsilon (ε)</a:t>
            </a:r>
            <a:r>
              <a:rPr lang="en-US" dirty="0" smtClean="0">
                <a:latin typeface="Times New Roman" panose="02020603050405020304" pitchFamily="18" charset="0"/>
                <a:cs typeface="Times New Roman" panose="02020603050405020304" pitchFamily="18" charset="0"/>
              </a:rPr>
              <a:t>: This is the radius around a data point within which other points are considered neighbors.</a:t>
            </a:r>
          </a:p>
          <a:p>
            <a:pPr algn="just"/>
            <a:r>
              <a:rPr lang="en-US" b="1" dirty="0" err="1" smtClean="0">
                <a:latin typeface="Times New Roman" panose="02020603050405020304" pitchFamily="18" charset="0"/>
                <a:cs typeface="Times New Roman" panose="02020603050405020304" pitchFamily="18" charset="0"/>
              </a:rPr>
              <a:t>MinPts</a:t>
            </a:r>
            <a:r>
              <a:rPr lang="en-US" dirty="0" smtClean="0">
                <a:latin typeface="Times New Roman" panose="02020603050405020304" pitchFamily="18" charset="0"/>
                <a:cs typeface="Times New Roman" panose="02020603050405020304" pitchFamily="18" charset="0"/>
              </a:rPr>
              <a:t>: This parameter specifies the minimum number of points required to form a dense region (i.e., a cluster).</a:t>
            </a:r>
          </a:p>
          <a:p>
            <a:pPr lvl="0" algn="just"/>
            <a:r>
              <a:rPr lang="en-US" altLang="en-US" b="1" dirty="0">
                <a:latin typeface="Times New Roman" panose="02020603050405020304" pitchFamily="18" charset="0"/>
                <a:ea typeface="Calibri" panose="020F0502020204030204" pitchFamily="34" charset="0"/>
                <a:cs typeface="Times New Roman" panose="02020603050405020304" pitchFamily="18" charset="0"/>
              </a:rPr>
              <a:t>Core Point</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 point is considered a core point if it has at least </a:t>
            </a:r>
            <a:r>
              <a:rPr kumimoji="0" lang="en-US" altLang="en-US"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MinPts</a:t>
            </a:r>
            <a:r>
              <a:rPr lang="en-US" altLang="en-US" dirty="0">
                <a:latin typeface="Times New Roman" panose="02020603050405020304" pitchFamily="18" charset="0"/>
                <a:ea typeface="Calibri" panose="020F0502020204030204" pitchFamily="34" charset="0"/>
                <a:cs typeface="Times New Roman" panose="02020603050405020304" pitchFamily="18" charset="0"/>
              </a:rPr>
              <a:t> neighbors within the distance </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ε</a:t>
            </a:r>
            <a:r>
              <a:rPr lang="en-US" altLang="en-US" dirty="0" smtClean="0">
                <a:latin typeface="Times New Roman" panose="02020603050405020304" pitchFamily="18" charset="0"/>
                <a:ea typeface="Calibri" panose="020F0502020204030204" pitchFamily="34" charset="0"/>
                <a:cs typeface="Times New Roman" panose="02020603050405020304" pitchFamily="18" charset="0"/>
              </a:rPr>
              <a:t>.</a:t>
            </a:r>
          </a:p>
          <a:p>
            <a:pPr algn="just"/>
            <a:r>
              <a:rPr lang="en-US" altLang="en-US" b="1" dirty="0">
                <a:latin typeface="Times New Roman" panose="02020603050405020304" pitchFamily="18" charset="0"/>
                <a:ea typeface="Calibri" panose="020F0502020204030204" pitchFamily="34" charset="0"/>
                <a:cs typeface="Times New Roman" panose="02020603050405020304" pitchFamily="18" charset="0"/>
              </a:rPr>
              <a:t>Border Point</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 point that has fewer than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MinPts</a:t>
            </a:r>
            <a:r>
              <a:rPr lang="en-US" altLang="en-US" dirty="0">
                <a:latin typeface="Times New Roman" panose="02020603050405020304" pitchFamily="18" charset="0"/>
                <a:ea typeface="Calibri" panose="020F0502020204030204" pitchFamily="34" charset="0"/>
                <a:cs typeface="Times New Roman" panose="02020603050405020304" pitchFamily="18" charset="0"/>
              </a:rPr>
              <a:t> neighbors but lies within the neighborhood of a core point</a:t>
            </a:r>
          </a:p>
          <a:p>
            <a:pPr algn="just"/>
            <a:r>
              <a:rPr lang="en-US" b="1" dirty="0" smtClean="0">
                <a:latin typeface="Times New Roman" panose="02020603050405020304" pitchFamily="18" charset="0"/>
                <a:cs typeface="Times New Roman" panose="02020603050405020304" pitchFamily="18" charset="0"/>
              </a:rPr>
              <a:t>Noise Point (Outlier)</a:t>
            </a:r>
            <a:r>
              <a:rPr lang="en-US" dirty="0" smtClean="0">
                <a:latin typeface="Times New Roman" panose="02020603050405020304" pitchFamily="18" charset="0"/>
                <a:cs typeface="Times New Roman" panose="02020603050405020304" pitchFamily="18" charset="0"/>
              </a:rPr>
              <a:t>: A point that is neither a core point nor a border point, essentially meaning it doesn't belong to any cluster.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6791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3348"/>
          </a:xfrm>
        </p:spPr>
        <p:txBody>
          <a:bodyPr/>
          <a:lstStyle/>
          <a:p>
            <a:r>
              <a:rPr lang="en-US" dirty="0" smtClean="0"/>
              <a:t>Why we need DBSCAN</a:t>
            </a:r>
            <a:endParaRPr lang="en-IN" dirty="0"/>
          </a:p>
        </p:txBody>
      </p:sp>
      <p:pic>
        <p:nvPicPr>
          <p:cNvPr id="4" name="Content Placeholder 3"/>
          <p:cNvPicPr>
            <a:picLocks noGrp="1" noChangeAspect="1"/>
          </p:cNvPicPr>
          <p:nvPr>
            <p:ph idx="1"/>
          </p:nvPr>
        </p:nvPicPr>
        <p:blipFill>
          <a:blip r:embed="rId2"/>
          <a:stretch>
            <a:fillRect/>
          </a:stretch>
        </p:blipFill>
        <p:spPr>
          <a:xfrm>
            <a:off x="838200" y="1870364"/>
            <a:ext cx="10515600" cy="3215578"/>
          </a:xfrm>
          <a:prstGeom prst="rect">
            <a:avLst/>
          </a:prstGeom>
        </p:spPr>
      </p:pic>
    </p:spTree>
    <p:extLst>
      <p:ext uri="{BB962C8B-B14F-4D97-AF65-F5344CB8AC3E}">
        <p14:creationId xmlns:p14="http://schemas.microsoft.com/office/powerpoint/2010/main" val="2214729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Density Based Clustering </a:t>
            </a:r>
            <a:endParaRPr lang="en-IN" dirty="0"/>
          </a:p>
        </p:txBody>
      </p:sp>
      <p:sp>
        <p:nvSpPr>
          <p:cNvPr id="3" name="Content Placeholder 2"/>
          <p:cNvSpPr>
            <a:spLocks noGrp="1"/>
          </p:cNvSpPr>
          <p:nvPr>
            <p:ph sz="half" idx="1"/>
          </p:nvPr>
        </p:nvSpPr>
        <p:spPr>
          <a:xfrm>
            <a:off x="838199" y="1825625"/>
            <a:ext cx="10782993" cy="1798724"/>
          </a:xfrm>
        </p:spPr>
        <p:txBody>
          <a:bodyPr>
            <a:normAutofit fontScale="85000" lnSpcReduction="20000"/>
          </a:bodyPr>
          <a:lstStyle/>
          <a:p>
            <a:pPr algn="just"/>
            <a:r>
              <a:rPr lang="en-US" dirty="0" smtClean="0"/>
              <a:t>Density-based clustering algorithms, like </a:t>
            </a:r>
            <a:r>
              <a:rPr lang="en-US" b="1" dirty="0" smtClean="0"/>
              <a:t>DBSCAN</a:t>
            </a:r>
            <a:r>
              <a:rPr lang="en-US" dirty="0" smtClean="0"/>
              <a:t>, work by identifying dense regions of data points and forming clusters based on the density rather than predefined centroids or shapes.</a:t>
            </a:r>
          </a:p>
          <a:p>
            <a:pPr algn="just"/>
            <a:r>
              <a:rPr lang="en-US" dirty="0" smtClean="0"/>
              <a:t>In the visual, regions of higher density represent clusters, while regions with sparse points are either classified as noise or not included in any cluster. Points that are far from others might be labeled as outliers.</a:t>
            </a:r>
            <a:endParaRPr lang="en-IN" dirty="0" smtClean="0"/>
          </a:p>
          <a:p>
            <a:pPr marL="0" indent="0">
              <a:buNone/>
            </a:pPr>
            <a:endParaRPr lang="en-IN" dirty="0"/>
          </a:p>
        </p:txBody>
      </p:sp>
      <p:pic>
        <p:nvPicPr>
          <p:cNvPr id="7" name="Picture 6"/>
          <p:cNvPicPr>
            <a:picLocks noChangeAspect="1"/>
          </p:cNvPicPr>
          <p:nvPr/>
        </p:nvPicPr>
        <p:blipFill>
          <a:blip r:embed="rId2"/>
          <a:stretch>
            <a:fillRect/>
          </a:stretch>
        </p:blipFill>
        <p:spPr>
          <a:xfrm>
            <a:off x="1255222" y="3916854"/>
            <a:ext cx="3973483" cy="2000250"/>
          </a:xfrm>
          <a:prstGeom prst="rect">
            <a:avLst/>
          </a:prstGeom>
        </p:spPr>
      </p:pic>
      <p:pic>
        <p:nvPicPr>
          <p:cNvPr id="8" name="Picture 7"/>
          <p:cNvPicPr>
            <a:picLocks noChangeAspect="1"/>
          </p:cNvPicPr>
          <p:nvPr/>
        </p:nvPicPr>
        <p:blipFill>
          <a:blip r:embed="rId3"/>
          <a:stretch>
            <a:fillRect/>
          </a:stretch>
        </p:blipFill>
        <p:spPr>
          <a:xfrm>
            <a:off x="6160296" y="3916854"/>
            <a:ext cx="5054138" cy="1848108"/>
          </a:xfrm>
          <a:prstGeom prst="rect">
            <a:avLst/>
          </a:prstGeom>
        </p:spPr>
      </p:pic>
    </p:spTree>
    <p:extLst>
      <p:ext uri="{BB962C8B-B14F-4D97-AF65-F5344CB8AC3E}">
        <p14:creationId xmlns:p14="http://schemas.microsoft.com/office/powerpoint/2010/main" val="394738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b="1" dirty="0">
                <a:latin typeface="Times New Roman" panose="02020603050405020304" pitchFamily="18" charset="0"/>
                <a:ea typeface="Calibri" panose="020F0502020204030204" pitchFamily="34" charset="0"/>
                <a:cs typeface="Times New Roman" panose="02020603050405020304" pitchFamily="18" charset="0"/>
              </a:rPr>
              <a:t>Core Point, Border Point &amp; </a:t>
            </a:r>
            <a:r>
              <a:rPr lang="en-US" sz="3600" b="1" dirty="0">
                <a:latin typeface="Times New Roman" panose="02020603050405020304" pitchFamily="18" charset="0"/>
                <a:cs typeface="Times New Roman" panose="02020603050405020304" pitchFamily="18" charset="0"/>
              </a:rPr>
              <a:t>Noise Point (Outlier)</a:t>
            </a:r>
            <a:r>
              <a:rPr lang="en-US" altLang="en-US" sz="3600" b="1" dirty="0">
                <a:latin typeface="Times New Roman" panose="02020603050405020304" pitchFamily="18" charset="0"/>
                <a:ea typeface="Calibri" panose="020F0502020204030204" pitchFamily="34" charset="0"/>
                <a:cs typeface="Times New Roman" panose="02020603050405020304" pitchFamily="18" charset="0"/>
              </a:rPr>
              <a:t> </a:t>
            </a:r>
            <a:endParaRPr lang="en-IN" sz="3600" dirty="0"/>
          </a:p>
        </p:txBody>
      </p:sp>
      <p:pic>
        <p:nvPicPr>
          <p:cNvPr id="5" name="Content Placeholder 4"/>
          <p:cNvPicPr>
            <a:picLocks noGrp="1" noChangeAspect="1"/>
          </p:cNvPicPr>
          <p:nvPr>
            <p:ph sz="half" idx="1"/>
          </p:nvPr>
        </p:nvPicPr>
        <p:blipFill>
          <a:blip r:embed="rId2"/>
          <a:stretch>
            <a:fillRect/>
          </a:stretch>
        </p:blipFill>
        <p:spPr>
          <a:xfrm>
            <a:off x="990600" y="1825624"/>
            <a:ext cx="10363200" cy="2837815"/>
          </a:xfrm>
          <a:prstGeom prst="rect">
            <a:avLst/>
          </a:prstGeom>
        </p:spPr>
      </p:pic>
      <p:sp>
        <p:nvSpPr>
          <p:cNvPr id="4" name="Content Placeholder 3"/>
          <p:cNvSpPr>
            <a:spLocks noGrp="1"/>
          </p:cNvSpPr>
          <p:nvPr>
            <p:ph sz="half" idx="2"/>
          </p:nvPr>
        </p:nvSpPr>
        <p:spPr>
          <a:xfrm>
            <a:off x="922713" y="4538749"/>
            <a:ext cx="10823171" cy="1638213"/>
          </a:xfrm>
        </p:spPr>
        <p:txBody>
          <a:bodyPr>
            <a:normAutofit fontScale="92500"/>
          </a:bodyPr>
          <a:lstStyle/>
          <a:p>
            <a:r>
              <a:rPr lang="en-US" b="1" dirty="0" smtClean="0">
                <a:latin typeface="Times New Roman" panose="02020603050405020304" pitchFamily="18" charset="0"/>
                <a:cs typeface="Times New Roman" panose="02020603050405020304" pitchFamily="18" charset="0"/>
              </a:rPr>
              <a:t>Core points</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Epsilon (ε) – neighbor point&gt;=</a:t>
            </a:r>
            <a:r>
              <a:rPr lang="en-US" dirty="0" err="1" smtClean="0">
                <a:latin typeface="Times New Roman" panose="02020603050405020304" pitchFamily="18" charset="0"/>
                <a:cs typeface="Times New Roman" panose="02020603050405020304" pitchFamily="18" charset="0"/>
              </a:rPr>
              <a:t>minpt</a:t>
            </a:r>
            <a:r>
              <a:rPr lang="en-US" dirty="0" smtClean="0">
                <a:latin typeface="Times New Roman" panose="02020603050405020304" pitchFamily="18" charset="0"/>
                <a:cs typeface="Times New Roman" panose="02020603050405020304" pitchFamily="18" charset="0"/>
              </a:rPr>
              <a:t>.</a:t>
            </a:r>
          </a:p>
          <a:p>
            <a:r>
              <a:rPr lang="en-US" b="1" dirty="0" smtClean="0">
                <a:latin typeface="Times New Roman" panose="02020603050405020304" pitchFamily="18" charset="0"/>
                <a:cs typeface="Times New Roman" panose="02020603050405020304" pitchFamily="18" charset="0"/>
              </a:rPr>
              <a:t>Border </a:t>
            </a:r>
            <a:r>
              <a:rPr lang="en-US" b="1" dirty="0" smtClean="0">
                <a:latin typeface="Times New Roman" panose="02020603050405020304" pitchFamily="18" charset="0"/>
                <a:cs typeface="Times New Roman" panose="02020603050405020304" pitchFamily="18" charset="0"/>
              </a:rPr>
              <a:t>points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No.of</a:t>
            </a:r>
            <a:r>
              <a:rPr lang="en-US" dirty="0" smtClean="0">
                <a:latin typeface="Times New Roman" panose="02020603050405020304" pitchFamily="18" charset="0"/>
                <a:cs typeface="Times New Roman" panose="02020603050405020304" pitchFamily="18" charset="0"/>
              </a:rPr>
              <a:t> point less than </a:t>
            </a:r>
            <a:r>
              <a:rPr lang="en-US" dirty="0" err="1" smtClean="0">
                <a:latin typeface="Times New Roman" panose="02020603050405020304" pitchFamily="18" charset="0"/>
                <a:cs typeface="Times New Roman" panose="02020603050405020304" pitchFamily="18" charset="0"/>
              </a:rPr>
              <a:t>minpoint</a:t>
            </a:r>
            <a:r>
              <a:rPr lang="en-US" dirty="0" smtClean="0">
                <a:latin typeface="Times New Roman" panose="02020603050405020304" pitchFamily="18" charset="0"/>
                <a:cs typeface="Times New Roman" panose="02020603050405020304" pitchFamily="18" charset="0"/>
              </a:rPr>
              <a:t> and one </a:t>
            </a:r>
            <a:r>
              <a:rPr lang="en-US" dirty="0" err="1" smtClean="0">
                <a:latin typeface="Times New Roman" panose="02020603050405020304" pitchFamily="18" charset="0"/>
                <a:cs typeface="Times New Roman" panose="02020603050405020304" pitchFamily="18" charset="0"/>
              </a:rPr>
              <a:t>corepoint</a:t>
            </a:r>
            <a:r>
              <a:rPr lang="en-US" dirty="0" smtClean="0">
                <a:latin typeface="Times New Roman" panose="02020603050405020304" pitchFamily="18" charset="0"/>
                <a:cs typeface="Times New Roman" panose="02020603050405020304" pitchFamily="18" charset="0"/>
              </a:rPr>
              <a:t> as neighbor.</a:t>
            </a:r>
          </a:p>
          <a:p>
            <a:r>
              <a:rPr lang="en-US" b="1" dirty="0" smtClean="0">
                <a:latin typeface="Times New Roman" panose="02020603050405020304" pitchFamily="18" charset="0"/>
                <a:cs typeface="Times New Roman" panose="02020603050405020304" pitchFamily="18" charset="0"/>
              </a:rPr>
              <a:t>Noise Points</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no </a:t>
            </a:r>
            <a:r>
              <a:rPr lang="en-US" dirty="0" smtClean="0">
                <a:latin typeface="Times New Roman" panose="02020603050405020304" pitchFamily="18" charset="0"/>
                <a:cs typeface="Times New Roman" panose="02020603050405020304" pitchFamily="18" charset="0"/>
              </a:rPr>
              <a:t>core point </a:t>
            </a:r>
            <a:r>
              <a:rPr lang="en-US" dirty="0" smtClean="0">
                <a:latin typeface="Times New Roman" panose="02020603050405020304" pitchFamily="18" charset="0"/>
                <a:cs typeface="Times New Roman" panose="02020603050405020304" pitchFamily="18" charset="0"/>
              </a:rPr>
              <a:t>and no border point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7341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1908"/>
          </a:xfrm>
        </p:spPr>
        <p:txBody>
          <a:bodyPr/>
          <a:lstStyle/>
          <a:p>
            <a:r>
              <a:rPr lang="en-US" dirty="0" smtClean="0"/>
              <a:t>Density Connected Point</a:t>
            </a:r>
            <a:endParaRPr lang="en-IN" dirty="0"/>
          </a:p>
        </p:txBody>
      </p:sp>
      <p:sp>
        <p:nvSpPr>
          <p:cNvPr id="3" name="Content Placeholder 2"/>
          <p:cNvSpPr>
            <a:spLocks noGrp="1"/>
          </p:cNvSpPr>
          <p:nvPr>
            <p:ph idx="1"/>
          </p:nvPr>
        </p:nvSpPr>
        <p:spPr>
          <a:xfrm>
            <a:off x="838200" y="1263534"/>
            <a:ext cx="10515600" cy="5137265"/>
          </a:xfrm>
        </p:spPr>
        <p:txBody>
          <a:bodyPr>
            <a:normAutofit fontScale="92500"/>
          </a:bodyPr>
          <a:lstStyle/>
          <a:p>
            <a:pPr algn="just"/>
            <a:r>
              <a:rPr lang="en-US" dirty="0" smtClean="0"/>
              <a:t>“Density-connected points" refer to points that are linked based on a core point's neighborhood, where each point can reach others through a chain of neighboring points that meet the algorithm's density criteria.</a:t>
            </a:r>
          </a:p>
          <a:p>
            <a:pPr marL="0" indent="0" algn="just">
              <a:buNone/>
            </a:pPr>
            <a:r>
              <a:rPr lang="en-US" dirty="0" smtClean="0"/>
              <a:t>Here's a quick breakdown of density-connected concepts:</a:t>
            </a:r>
          </a:p>
          <a:p>
            <a:pPr algn="just"/>
            <a:r>
              <a:rPr lang="en-US" b="1" dirty="0" smtClean="0"/>
              <a:t>Direct Density Reachability</a:t>
            </a:r>
            <a:r>
              <a:rPr lang="en-US" dirty="0" smtClean="0"/>
              <a:t>: A point </a:t>
            </a:r>
            <a:r>
              <a:rPr lang="en-US" b="1" dirty="0" smtClean="0"/>
              <a:t>p</a:t>
            </a:r>
            <a:r>
              <a:rPr lang="en-US" dirty="0" smtClean="0"/>
              <a:t> is directly density-reachable from </a:t>
            </a:r>
            <a:r>
              <a:rPr lang="en-US" b="1" dirty="0" smtClean="0"/>
              <a:t>q</a:t>
            </a:r>
            <a:r>
              <a:rPr lang="en-US" dirty="0" smtClean="0"/>
              <a:t> if </a:t>
            </a:r>
            <a:r>
              <a:rPr lang="en-US" b="1" dirty="0" smtClean="0"/>
              <a:t>p</a:t>
            </a:r>
            <a:r>
              <a:rPr lang="en-US" dirty="0" smtClean="0"/>
              <a:t> is within the ε-neighborhood of </a:t>
            </a:r>
            <a:r>
              <a:rPr lang="en-US" b="1" dirty="0" smtClean="0"/>
              <a:t>q</a:t>
            </a:r>
            <a:r>
              <a:rPr lang="en-US" dirty="0" smtClean="0"/>
              <a:t> and </a:t>
            </a:r>
            <a:r>
              <a:rPr lang="en-US" b="1" dirty="0" smtClean="0"/>
              <a:t>q</a:t>
            </a:r>
            <a:r>
              <a:rPr lang="en-US" dirty="0" smtClean="0"/>
              <a:t> is a core point (meaning it has at least </a:t>
            </a:r>
            <a:r>
              <a:rPr lang="en-US" b="1" dirty="0" err="1" smtClean="0"/>
              <a:t>MinPts</a:t>
            </a:r>
            <a:r>
              <a:rPr lang="en-US" dirty="0" smtClean="0"/>
              <a:t> neighbors).</a:t>
            </a:r>
          </a:p>
          <a:p>
            <a:pPr algn="just"/>
            <a:r>
              <a:rPr lang="en-US" b="1" dirty="0" smtClean="0"/>
              <a:t>Density Reachability</a:t>
            </a:r>
            <a:r>
              <a:rPr lang="en-US" dirty="0" smtClean="0"/>
              <a:t>: A point </a:t>
            </a:r>
            <a:r>
              <a:rPr lang="en-US" b="1" dirty="0" smtClean="0"/>
              <a:t>p</a:t>
            </a:r>
            <a:r>
              <a:rPr lang="en-US" dirty="0" smtClean="0"/>
              <a:t> is density-reachable from </a:t>
            </a:r>
            <a:r>
              <a:rPr lang="en-US" b="1" dirty="0" smtClean="0"/>
              <a:t>q</a:t>
            </a:r>
            <a:r>
              <a:rPr lang="en-US" dirty="0" smtClean="0"/>
              <a:t> if there exists a chain of points </a:t>
            </a:r>
            <a:r>
              <a:rPr lang="en-US" b="1" dirty="0" smtClean="0"/>
              <a:t>p1, p2, ..., </a:t>
            </a:r>
            <a:r>
              <a:rPr lang="en-US" b="1" dirty="0" err="1" smtClean="0"/>
              <a:t>pn</a:t>
            </a:r>
            <a:r>
              <a:rPr lang="en-US" dirty="0" smtClean="0"/>
              <a:t> where each point in the chain is directly density-reachable from the next.</a:t>
            </a:r>
          </a:p>
          <a:p>
            <a:pPr algn="just"/>
            <a:r>
              <a:rPr lang="en-US" b="1" dirty="0" smtClean="0"/>
              <a:t>Density Connectivity</a:t>
            </a:r>
            <a:r>
              <a:rPr lang="en-US" dirty="0" smtClean="0"/>
              <a:t>: Two points </a:t>
            </a:r>
            <a:r>
              <a:rPr lang="en-US" b="1" dirty="0" smtClean="0"/>
              <a:t>p</a:t>
            </a:r>
            <a:r>
              <a:rPr lang="en-US" dirty="0" smtClean="0"/>
              <a:t> and </a:t>
            </a:r>
            <a:r>
              <a:rPr lang="en-US" b="1" dirty="0" smtClean="0"/>
              <a:t>q</a:t>
            </a:r>
            <a:r>
              <a:rPr lang="en-US" dirty="0" smtClean="0"/>
              <a:t> are density-connected if there exists a third point </a:t>
            </a:r>
            <a:r>
              <a:rPr lang="en-US" b="1" dirty="0" smtClean="0"/>
              <a:t>r</a:t>
            </a:r>
            <a:r>
              <a:rPr lang="en-US" dirty="0" smtClean="0"/>
              <a:t> such that both </a:t>
            </a:r>
            <a:r>
              <a:rPr lang="en-US" b="1" dirty="0" smtClean="0"/>
              <a:t>p</a:t>
            </a:r>
            <a:r>
              <a:rPr lang="en-US" dirty="0" smtClean="0"/>
              <a:t> and </a:t>
            </a:r>
            <a:r>
              <a:rPr lang="en-US" b="1" dirty="0" smtClean="0"/>
              <a:t>q</a:t>
            </a:r>
            <a:r>
              <a:rPr lang="en-US" dirty="0" smtClean="0"/>
              <a:t> are density-reachable from </a:t>
            </a:r>
            <a:r>
              <a:rPr lang="en-US" b="1" dirty="0" smtClean="0"/>
              <a:t>r</a:t>
            </a:r>
            <a:r>
              <a:rPr lang="en-US" dirty="0" smtClean="0"/>
              <a:t>.</a:t>
            </a:r>
          </a:p>
          <a:p>
            <a:pPr algn="just"/>
            <a:endParaRPr lang="en-IN" dirty="0"/>
          </a:p>
        </p:txBody>
      </p:sp>
    </p:spTree>
    <p:extLst>
      <p:ext uri="{BB962C8B-B14F-4D97-AF65-F5344CB8AC3E}">
        <p14:creationId xmlns:p14="http://schemas.microsoft.com/office/powerpoint/2010/main" val="3048883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of Connected Point</a:t>
            </a:r>
            <a:endParaRPr lang="en-IN" dirty="0"/>
          </a:p>
        </p:txBody>
      </p:sp>
      <p:pic>
        <p:nvPicPr>
          <p:cNvPr id="4" name="Content Placeholder 3"/>
          <p:cNvPicPr>
            <a:picLocks noGrp="1" noChangeAspect="1"/>
          </p:cNvPicPr>
          <p:nvPr>
            <p:ph idx="1"/>
          </p:nvPr>
        </p:nvPicPr>
        <p:blipFill>
          <a:blip r:embed="rId2"/>
          <a:stretch>
            <a:fillRect/>
          </a:stretch>
        </p:blipFill>
        <p:spPr>
          <a:xfrm>
            <a:off x="2294314" y="1770611"/>
            <a:ext cx="7165570" cy="3526264"/>
          </a:xfrm>
          <a:prstGeom prst="rect">
            <a:avLst/>
          </a:prstGeom>
        </p:spPr>
      </p:pic>
    </p:spTree>
    <p:extLst>
      <p:ext uri="{BB962C8B-B14F-4D97-AF65-F5344CB8AC3E}">
        <p14:creationId xmlns:p14="http://schemas.microsoft.com/office/powerpoint/2010/main" val="1295499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DBSCAN Algorithm</a:t>
            </a:r>
            <a:endParaRPr lang="en-IN" dirty="0"/>
          </a:p>
        </p:txBody>
      </p:sp>
      <p:pic>
        <p:nvPicPr>
          <p:cNvPr id="4" name="Content Placeholder 3"/>
          <p:cNvPicPr>
            <a:picLocks noGrp="1" noChangeAspect="1"/>
          </p:cNvPicPr>
          <p:nvPr>
            <p:ph idx="1"/>
          </p:nvPr>
        </p:nvPicPr>
        <p:blipFill>
          <a:blip r:embed="rId2"/>
          <a:stretch>
            <a:fillRect/>
          </a:stretch>
        </p:blipFill>
        <p:spPr>
          <a:xfrm>
            <a:off x="838201" y="1562793"/>
            <a:ext cx="8253830" cy="3938898"/>
          </a:xfrm>
          <a:prstGeom prst="rect">
            <a:avLst/>
          </a:prstGeom>
        </p:spPr>
      </p:pic>
    </p:spTree>
    <p:extLst>
      <p:ext uri="{BB962C8B-B14F-4D97-AF65-F5344CB8AC3E}">
        <p14:creationId xmlns:p14="http://schemas.microsoft.com/office/powerpoint/2010/main" val="2812400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486</Words>
  <Application>Microsoft Office PowerPoint</Application>
  <PresentationFormat>Widescreen</PresentationFormat>
  <Paragraphs>36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DBSCAN (Density-Based Spatial Clustering of Applications with Noise)</vt:lpstr>
      <vt:lpstr>Introduction</vt:lpstr>
      <vt:lpstr>Key Concepts in DBSCAN</vt:lpstr>
      <vt:lpstr>Why we need DBSCAN</vt:lpstr>
      <vt:lpstr>Density Based Clustering </vt:lpstr>
      <vt:lpstr>Core Point, Border Point &amp; Noise Point (Outlier) </vt:lpstr>
      <vt:lpstr>Density Connected Point</vt:lpstr>
      <vt:lpstr>Condition of Connected Point</vt:lpstr>
      <vt:lpstr>DBSCAN Algorithm</vt:lpstr>
      <vt:lpstr>Advantage &amp; Disadvantage</vt:lpstr>
      <vt:lpstr>Implementation in Python</vt:lpstr>
      <vt:lpstr>Training </vt:lpstr>
      <vt:lpstr>PowerPoint Presentation</vt:lpstr>
      <vt:lpstr>visualizing-dbscan-clustering</vt:lpstr>
      <vt:lpstr>Problem-1</vt:lpstr>
      <vt:lpstr>Solution</vt:lpstr>
      <vt:lpstr>PowerPoint Presentation</vt:lpstr>
      <vt:lpstr>PowerPoint Presentation</vt:lpstr>
      <vt:lpstr>Numerical problem-2</vt:lpstr>
      <vt:lpstr>solution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DBSCAN (Density-Based Spatial Clustering of Applications with Noise)</dc:title>
  <dc:creator>cse</dc:creator>
  <cp:lastModifiedBy>Rishav Singh</cp:lastModifiedBy>
  <cp:revision>14</cp:revision>
  <dcterms:created xsi:type="dcterms:W3CDTF">2024-10-10T04:30:35Z</dcterms:created>
  <dcterms:modified xsi:type="dcterms:W3CDTF">2024-10-10T10:23:05Z</dcterms:modified>
</cp:coreProperties>
</file>