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58" r:id="rId6"/>
    <p:sldId id="261" r:id="rId7"/>
    <p:sldId id="259" r:id="rId8"/>
    <p:sldId id="265" r:id="rId9"/>
    <p:sldId id="262" r:id="rId10"/>
    <p:sldId id="298" r:id="rId11"/>
    <p:sldId id="276" r:id="rId12"/>
    <p:sldId id="260" r:id="rId13"/>
    <p:sldId id="266" r:id="rId14"/>
    <p:sldId id="267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4" r:id="rId39"/>
    <p:sldId id="293" r:id="rId40"/>
    <p:sldId id="299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4D4-DBF3-6843-9B43-C7D5879143A8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FC91-8CA9-E542-A8E5-9E825C4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what static site generators are, it’s good</a:t>
            </a:r>
            <a:r>
              <a:rPr lang="en-US" baseline="0" dirty="0" smtClean="0"/>
              <a:t> to understand where they came from and what problems they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Maintaining</a:t>
            </a:r>
            <a:r>
              <a:rPr lang="en-US" baseline="0" dirty="0" smtClean="0"/>
              <a:t> large sites with static pages was time consuming and tedious. </a:t>
            </a:r>
            <a:r>
              <a:rPr lang="en-US" dirty="0" smtClean="0"/>
              <a:t>Templates were difficult to create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these problems we hooked everything up to enterprise CMS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in many cases led</a:t>
            </a:r>
            <a:r>
              <a:rPr lang="en-US" baseline="0" dirty="0" smtClean="0"/>
              <a:t> to overly complex, one size fits all solutions for a simple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lerik.com/backend-services" TargetMode="External"/><Relationship Id="rId3" Type="http://schemas.openxmlformats.org/officeDocument/2006/relationships/hyperlink" Target="http://modernweb.com/2013/12/16/moving-to-static-and-keeping-your-toy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icsitegenerators.net/" TargetMode="Externa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motesynth/Static-Site-Samples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Shopify/liquid/wik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ruby-doc.org/stdlib-2.2.0/libdoc/erb/rdoc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rp-boilerplates" TargetMode="Externa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synth/Static-Site-Samples" TargetMode="External"/><Relationship Id="rId4" Type="http://schemas.openxmlformats.org/officeDocument/2006/relationships/hyperlink" Target="https://staticsitegenerators.net/" TargetMode="External"/><Relationship Id="rId5" Type="http://schemas.openxmlformats.org/officeDocument/2006/relationships/hyperlink" Target="http://www.staticge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telerik.com/featured/comparing-static-site-engine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tergeist-t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1608"/>
            <a:ext cx="7620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47"/>
            <a:ext cx="7772400" cy="583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They’re Back!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38907"/>
            <a:ext cx="7772400" cy="4615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Modern tools for developing static sites.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5139" y="6321921"/>
            <a:ext cx="295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Rinaldi - @</a:t>
            </a:r>
            <a:r>
              <a:rPr lang="en-US" dirty="0" err="1" smtClean="0"/>
              <a:t>remotesynth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(</a:t>
            </a:r>
            <a:r>
              <a:rPr lang="en-US" dirty="0" err="1" smtClean="0"/>
              <a:t>Disqus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Forms/Feedback (</a:t>
            </a:r>
            <a:r>
              <a:rPr lang="en-US" dirty="0" err="1" smtClean="0"/>
              <a:t>Wufoo</a:t>
            </a:r>
            <a:r>
              <a:rPr lang="en-US" dirty="0" smtClean="0"/>
              <a:t>, Google)</a:t>
            </a:r>
          </a:p>
          <a:p>
            <a:r>
              <a:rPr lang="en-US" dirty="0" smtClean="0"/>
              <a:t>Calendars (Google)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Parse.com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Telerik Backend Services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http://modernweb.com/2013/12/16/moving-to-static-and-keeping-your-toys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6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These Tools are Built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I’m 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Getting Started/Setup</a:t>
            </a:r>
          </a:p>
          <a:p>
            <a:r>
              <a:rPr lang="en-US" dirty="0" smtClean="0"/>
              <a:t>Language Support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(using defaults)</a:t>
            </a:r>
          </a:p>
          <a:p>
            <a:r>
              <a:rPr lang="en-US" dirty="0" smtClean="0"/>
              <a:t>Creating Content</a:t>
            </a:r>
          </a:p>
          <a:p>
            <a:r>
              <a:rPr lang="en-US" dirty="0" smtClean="0"/>
              <a:t>Dynamic/custom data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Project Health assessment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384 Existing Static Site Engines*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186" y="5549364"/>
            <a:ext cx="398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>
                <a:hlinkClick r:id="rId2"/>
              </a:rPr>
              <a:t>staticsitegenerators.net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overwhelm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6" y="1641618"/>
            <a:ext cx="5747458" cy="35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3195"/>
            <a:ext cx="8229600" cy="11430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Available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at: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://github.com/remotesynth/Static-Site-</a:t>
            </a:r>
            <a:r>
              <a:rPr lang="en-US" sz="2800" dirty="0" smtClean="0">
                <a:hlinkClick r:id="rId2"/>
              </a:rPr>
              <a:t>Samples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ample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6" y="2843640"/>
            <a:ext cx="5870091" cy="37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86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037E-6 -1.89914E-6 L -0.00365 -0.418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0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No official Windows support</a:t>
            </a:r>
            <a:br>
              <a:rPr lang="en-US" dirty="0" smtClean="0"/>
            </a:br>
            <a:r>
              <a:rPr lang="en-US" dirty="0" smtClean="0"/>
              <a:t>(but a workaround is available)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2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Start the server</a:t>
            </a:r>
            <a:br>
              <a:rPr lang="en-US" dirty="0" smtClean="0"/>
            </a:br>
            <a:r>
              <a:rPr lang="en-US" dirty="0" smtClean="0"/>
              <a:t>(automatically watches for changes):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5" y="2326464"/>
            <a:ext cx="7779603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new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196" y="4042972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cd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serve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870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from Boston</a:t>
            </a:r>
            <a:endParaRPr lang="en-US" dirty="0"/>
          </a:p>
        </p:txBody>
      </p:sp>
      <p:pic>
        <p:nvPicPr>
          <p:cNvPr id="4" name="Picture 3" descr="boston_ho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Liquid </a:t>
            </a:r>
            <a:r>
              <a:rPr lang="en-US" dirty="0"/>
              <a:t>template engine: </a:t>
            </a:r>
            <a:r>
              <a:rPr lang="en-US" dirty="0">
                <a:hlinkClick r:id="rId3"/>
              </a:rPr>
              <a:t>https://github.com/Shopify/liquid/</a:t>
            </a:r>
            <a:r>
              <a:rPr lang="en-US" dirty="0" smtClean="0">
                <a:hlinkClick r:id="rId3"/>
              </a:rPr>
              <a:t>wiki</a:t>
            </a:r>
            <a:endParaRPr lang="en-US" dirty="0"/>
          </a:p>
          <a:p>
            <a:r>
              <a:rPr lang="en-US" dirty="0" smtClean="0"/>
              <a:t>Markdown (with YAML front-matter)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YAML Front Matter</a:t>
            </a:r>
          </a:p>
          <a:p>
            <a:pPr lvl="1"/>
            <a:r>
              <a:rPr lang="en-US" dirty="0" smtClean="0"/>
              <a:t>Global and/or per Post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YAML, JSON,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3499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7" name="Picture 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801088" y="3146241"/>
            <a:ext cx="3466137" cy="481195"/>
            <a:chOff x="4801088" y="3146241"/>
            <a:chExt cx="3466137" cy="481195"/>
          </a:xfrm>
        </p:grpSpPr>
        <p:pic>
          <p:nvPicPr>
            <p:cNvPr id="14" name="Picture 1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19" name="Picture 1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0" name="Picture 1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5" name="Picture 2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1" name="Picture 3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5966605"/>
            <a:ext cx="2046921" cy="481195"/>
            <a:chOff x="4801088" y="5966605"/>
            <a:chExt cx="2046921" cy="481195"/>
          </a:xfrm>
        </p:grpSpPr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966605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966605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966605"/>
              <a:ext cx="620741" cy="48119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01088" y="1708535"/>
            <a:ext cx="3466137" cy="481195"/>
            <a:chOff x="4801088" y="1708535"/>
            <a:chExt cx="3466137" cy="481195"/>
          </a:xfrm>
        </p:grpSpPr>
        <p:pic>
          <p:nvPicPr>
            <p:cNvPr id="39" name="Picture 3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0" name="Picture 3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1" name="Picture 4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1708535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1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7E-7 1.72334E-6 L -0.27838 -0.38492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26464"/>
            <a:ext cx="8229600" cy="3799699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Works on Windows with </a:t>
            </a:r>
            <a:r>
              <a:rPr lang="en-US" dirty="0" err="1" smtClean="0">
                <a:hlinkClick r:id="rId2"/>
              </a:rPr>
              <a:t>RubyInstaller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303080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LiveReload</a:t>
            </a:r>
            <a:r>
              <a:rPr lang="en-US" dirty="0" smtClean="0"/>
              <a:t> to Gem file</a:t>
            </a:r>
          </a:p>
          <a:p>
            <a:endParaRPr lang="en-US" dirty="0"/>
          </a:p>
          <a:p>
            <a:r>
              <a:rPr lang="en-US" dirty="0" smtClean="0"/>
              <a:t>Activate </a:t>
            </a:r>
            <a:r>
              <a:rPr lang="en-US" dirty="0" err="1" smtClean="0"/>
              <a:t>LiveReload</a:t>
            </a:r>
            <a:r>
              <a:rPr lang="en-US" dirty="0" smtClean="0"/>
              <a:t> in the </a:t>
            </a:r>
            <a:r>
              <a:rPr lang="en-US" dirty="0" err="1" smtClean="0"/>
              <a:t>config.rb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bundle and start the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5157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"middleman-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", "~&gt; 3.3.0"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196" y="5976755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Bundle install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96" y="4979069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activate :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57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blog project:</a:t>
            </a:r>
          </a:p>
          <a:p>
            <a:endParaRPr lang="en-US" dirty="0" smtClean="0"/>
          </a:p>
          <a:p>
            <a:r>
              <a:rPr lang="en-US" dirty="0" smtClean="0"/>
              <a:t>Generate an article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MY_BLOG_PROJECT --template=blog</a:t>
            </a: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942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 article TITLE</a:t>
            </a:r>
          </a:p>
        </p:txBody>
      </p:sp>
    </p:spTree>
    <p:extLst>
      <p:ext uri="{BB962C8B-B14F-4D97-AF65-F5344CB8AC3E}">
        <p14:creationId xmlns:p14="http://schemas.microsoft.com/office/powerpoint/2010/main" val="32945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75652"/>
            <a:ext cx="8229600" cy="3850511"/>
          </a:xfrm>
        </p:spPr>
        <p:txBody>
          <a:bodyPr/>
          <a:lstStyle/>
          <a:p>
            <a:r>
              <a:rPr lang="en-US" dirty="0" err="1" smtClean="0"/>
              <a:t>Erb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(a Ruby standard library)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http://ruby-doc.org/stdlib-2.2.0/libdoc/erb/rdoc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Middleman </a:t>
            </a:r>
            <a:r>
              <a:rPr lang="en-US" dirty="0" smtClean="0"/>
              <a:t>also ships </a:t>
            </a:r>
            <a:r>
              <a:rPr lang="en-US" dirty="0"/>
              <a:t>with support for the </a:t>
            </a:r>
            <a:r>
              <a:rPr lang="en-US" dirty="0" err="1" smtClean="0"/>
              <a:t>Haml</a:t>
            </a:r>
            <a:r>
              <a:rPr lang="en-US" dirty="0"/>
              <a:t>, </a:t>
            </a:r>
            <a:r>
              <a:rPr lang="en-US" dirty="0" smtClean="0"/>
              <a:t>Sass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CoffeeScript</a:t>
            </a:r>
            <a:endParaRPr lang="en-US" dirty="0"/>
          </a:p>
          <a:p>
            <a:r>
              <a:rPr lang="en-US" dirty="0" smtClean="0"/>
              <a:t>Markdown (with YAML or JSON front 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75652"/>
            <a:ext cx="8229600" cy="400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Variable in </a:t>
            </a:r>
            <a:r>
              <a:rPr lang="en-US" dirty="0" err="1" smtClean="0"/>
              <a:t>config.rb</a:t>
            </a:r>
            <a:r>
              <a:rPr lang="en-US" dirty="0" smtClean="0"/>
              <a:t> (global)</a:t>
            </a:r>
          </a:p>
          <a:p>
            <a:r>
              <a:rPr lang="en-US" dirty="0" smtClean="0"/>
              <a:t>YAML Front Matter (per post)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a Content &amp; Community Manager at Telerik</a:t>
            </a:r>
            <a:endParaRPr lang="en-US" dirty="0"/>
          </a:p>
        </p:txBody>
      </p:sp>
      <p:pic>
        <p:nvPicPr>
          <p:cNvPr id="5" name="Picture 4" descr="BrandMark_Telerik_Horizontal_Small_Color_On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82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1207032" cy="1207032"/>
          </a:xfrm>
          <a:prstGeom prst="rect">
            <a:avLst/>
          </a:prstGeom>
        </p:spPr>
      </p:pic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5065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01088" y="2438907"/>
            <a:ext cx="2046921" cy="481195"/>
            <a:chOff x="4801088" y="2438907"/>
            <a:chExt cx="2046921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801088" y="5974282"/>
            <a:ext cx="2760012" cy="481195"/>
            <a:chOff x="4801088" y="3146241"/>
            <a:chExt cx="2760012" cy="481195"/>
          </a:xfrm>
        </p:grpSpPr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801088" y="1708535"/>
            <a:ext cx="2760012" cy="481195"/>
            <a:chOff x="4801088" y="1708535"/>
            <a:chExt cx="2760012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5" name="Picture 4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3127891"/>
            <a:ext cx="2760012" cy="481195"/>
            <a:chOff x="4801088" y="3146241"/>
            <a:chExt cx="2760012" cy="481195"/>
          </a:xfrm>
        </p:grpSpPr>
        <p:pic>
          <p:nvPicPr>
            <p:cNvPr id="48" name="Picture 4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49" name="Picture 4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232E-6 -1.88295E-6 L -0.58626 -0.418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Create a new 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boilerplate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arp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51403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harp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-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b harp-boilerplates/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hb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-blog</a:t>
            </a:r>
          </a:p>
        </p:txBody>
      </p:sp>
    </p:spTree>
    <p:extLst>
      <p:ext uri="{BB962C8B-B14F-4D97-AF65-F5344CB8AC3E}">
        <p14:creationId xmlns:p14="http://schemas.microsoft.com/office/powerpoint/2010/main" val="35976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Jade </a:t>
            </a:r>
            <a:r>
              <a:rPr lang="en-US" dirty="0" err="1" smtClean="0"/>
              <a:t>templating</a:t>
            </a:r>
            <a:endParaRPr lang="en-US" dirty="0"/>
          </a:p>
          <a:p>
            <a:pPr lvl="1"/>
            <a:r>
              <a:rPr lang="en-US" dirty="0" smtClean="0"/>
              <a:t>EJS, </a:t>
            </a:r>
            <a:r>
              <a:rPr lang="en-US" dirty="0"/>
              <a:t>Sass, LESS, </a:t>
            </a:r>
            <a:r>
              <a:rPr lang="en-US" dirty="0" err="1" smtClean="0"/>
              <a:t>CoffeeScript</a:t>
            </a:r>
            <a:r>
              <a:rPr lang="en-US" dirty="0" smtClean="0"/>
              <a:t> also supported</a:t>
            </a:r>
          </a:p>
          <a:p>
            <a:r>
              <a:rPr lang="en-US" dirty="0" smtClean="0"/>
              <a:t>Posts/Pages can be Markdown (</a:t>
            </a:r>
            <a:r>
              <a:rPr lang="en-US" dirty="0" err="1" smtClean="0"/>
              <a:t>GitHub</a:t>
            </a:r>
            <a:r>
              <a:rPr lang="en-US" dirty="0" smtClean="0"/>
              <a:t> flavored Markdown) or Jade</a:t>
            </a:r>
          </a:p>
          <a:p>
            <a:r>
              <a:rPr lang="en-US" dirty="0" smtClean="0"/>
              <a:t>JSON metadata required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file: _</a:t>
            </a:r>
            <a:r>
              <a:rPr lang="en-US" dirty="0" err="1" smtClean="0"/>
              <a:t>data.json</a:t>
            </a:r>
            <a:endParaRPr lang="en-US" dirty="0" smtClean="0"/>
          </a:p>
          <a:p>
            <a:pPr lvl="1"/>
            <a:r>
              <a:rPr lang="en-US" dirty="0" smtClean="0"/>
              <a:t>Supports custom variables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JSON via _</a:t>
            </a:r>
            <a:r>
              <a:rPr lang="en-US" dirty="0" err="1" smtClean="0"/>
              <a:t>data.json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Global or per post/page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60208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pic>
        <p:nvPicPr>
          <p:cNvPr id="4" name="Picture 3" descr="slim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3052152"/>
            <a:ext cx="582537" cy="61972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65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30"/>
            <a:ext cx="8229600" cy="1143000"/>
          </a:xfrm>
        </p:spPr>
        <p:txBody>
          <a:bodyPr/>
          <a:lstStyle/>
          <a:p>
            <a:r>
              <a:rPr lang="en-US" dirty="0" smtClean="0"/>
              <a:t>My Feelings About Jade</a:t>
            </a:r>
            <a:endParaRPr lang="en-US" dirty="0"/>
          </a:p>
        </p:txBody>
      </p:sp>
      <p:pic>
        <p:nvPicPr>
          <p:cNvPr id="4" name="Picture 3" descr="conju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76"/>
            <a:ext cx="9144000" cy="56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75815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83867" y="3135571"/>
            <a:ext cx="3451052" cy="481195"/>
            <a:chOff x="2683867" y="3135571"/>
            <a:chExt cx="3451052" cy="481195"/>
          </a:xfrm>
        </p:grpSpPr>
        <p:grpSp>
          <p:nvGrpSpPr>
            <p:cNvPr id="2" name="Group 1"/>
            <p:cNvGrpSpPr/>
            <p:nvPr/>
          </p:nvGrpSpPr>
          <p:grpSpPr>
            <a:xfrm>
              <a:off x="4801088" y="3135571"/>
              <a:ext cx="1333831" cy="481195"/>
              <a:chOff x="4801088" y="3135571"/>
              <a:chExt cx="1333831" cy="481195"/>
            </a:xfrm>
          </p:grpSpPr>
          <p:pic>
            <p:nvPicPr>
              <p:cNvPr id="30" name="Picture 29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088" y="3135571"/>
                <a:ext cx="620741" cy="481195"/>
              </a:xfrm>
              <a:prstGeom prst="rect">
                <a:avLst/>
              </a:prstGeom>
            </p:spPr>
          </p:pic>
          <p:pic>
            <p:nvPicPr>
              <p:cNvPr id="31" name="Picture 30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178" y="3135571"/>
                <a:ext cx="620741" cy="4811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83867" y="3192120"/>
              <a:ext cx="108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(with EJS)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26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static pages to any web server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Google Cloud Storage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Harp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19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Repo, Article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Article (covers Jekyll, Harp and Roots)</a:t>
            </a:r>
          </a:p>
          <a:p>
            <a:pPr lvl="1"/>
            <a:r>
              <a:rPr lang="en-US" dirty="0">
                <a:hlinkClick r:id="rId2"/>
              </a:rPr>
              <a:t>http://developer.telerik.com/featured/comparing-static-site-engines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Slides and Samples</a:t>
            </a:r>
          </a:p>
          <a:p>
            <a:pPr lvl="1"/>
            <a:r>
              <a:rPr lang="en-US" dirty="0">
                <a:hlinkClick r:id="rId3"/>
              </a:rPr>
              <a:t>https://github.com/remotesynth/Static-Site-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r>
              <a:rPr lang="en-US" dirty="0" smtClean="0"/>
              <a:t>Useful Lists</a:t>
            </a:r>
          </a:p>
          <a:p>
            <a:pPr lvl="1"/>
            <a:r>
              <a:rPr lang="en-US" dirty="0">
                <a:hlinkClick r:id="rId4"/>
              </a:rPr>
              <a:t>https://staticsitegenerators.net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http://www.staticgen.com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0522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remotesynth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rian.rinaldi@telerik.com</a:t>
            </a:r>
            <a:endParaRPr lang="en-US" dirty="0"/>
          </a:p>
        </p:txBody>
      </p:sp>
      <p:pic>
        <p:nvPicPr>
          <p:cNvPr id="4" name="Picture 3" descr="telerik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378115"/>
            <a:ext cx="6200775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500" y="5148016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3-5,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720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Chuc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58" y="1935806"/>
            <a:ext cx="5086085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 descr="dreamweaver-199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481670"/>
            <a:ext cx="635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596665"/>
            <a:ext cx="6350000" cy="42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4" name="Picture 3" descr="C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3" y="2052282"/>
            <a:ext cx="5214043" cy="35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3" name="Picture 2" descr="compl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" y="1417638"/>
            <a:ext cx="6802271" cy="53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62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Static Site Engines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and data with no databases</a:t>
            </a:r>
          </a:p>
          <a:p>
            <a:r>
              <a:rPr lang="en-US" dirty="0" smtClean="0"/>
              <a:t>Easy to customize (</a:t>
            </a:r>
            <a:r>
              <a:rPr lang="en-US" dirty="0" err="1" smtClean="0"/>
              <a:t>templating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Extensible tooling (plugins)</a:t>
            </a:r>
          </a:p>
          <a:p>
            <a:r>
              <a:rPr lang="en-US" dirty="0" smtClean="0"/>
              <a:t>Ease of authoring (Markdown, HTML, etc.)</a:t>
            </a:r>
          </a:p>
          <a:p>
            <a:r>
              <a:rPr lang="en-US" dirty="0" smtClean="0"/>
              <a:t>Simple build and deployment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6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10743</TotalTime>
  <Words>816</Words>
  <Application>Microsoft Macintosh PowerPoint</Application>
  <PresentationFormat>On-screen Show (4:3)</PresentationFormat>
  <Paragraphs>185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 Black </vt:lpstr>
      <vt:lpstr>They’re Back!</vt:lpstr>
      <vt:lpstr>Who Am I?</vt:lpstr>
      <vt:lpstr>Who Am I?</vt:lpstr>
      <vt:lpstr>Background</vt:lpstr>
      <vt:lpstr>The Early Days</vt:lpstr>
      <vt:lpstr>The Early Days</vt:lpstr>
      <vt:lpstr>Content Manage All the Things!</vt:lpstr>
      <vt:lpstr>Content Manage All the Things!</vt:lpstr>
      <vt:lpstr>How are Static Site Engines Different?</vt:lpstr>
      <vt:lpstr>Dynamic Content</vt:lpstr>
      <vt:lpstr>These Tools are Built for Developers</vt:lpstr>
      <vt:lpstr>How I’m Evaluating</vt:lpstr>
      <vt:lpstr>384 Existing Static Site Engines*</vt:lpstr>
      <vt:lpstr>Let’s Get Started</vt:lpstr>
      <vt:lpstr>Our Sample Project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My Feelings About Jade</vt:lpstr>
      <vt:lpstr>Overview</vt:lpstr>
      <vt:lpstr>Deployment</vt:lpstr>
      <vt:lpstr>Repo, Article &amp; Resources</vt:lpstr>
      <vt:lpstr>Contact Info</vt:lpstr>
      <vt:lpstr>Questions?</vt:lpstr>
    </vt:vector>
  </TitlesOfParts>
  <Company>Telerik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They’re Back!</dc:title>
  <dc:creator>Brian Rinaldi</dc:creator>
  <cp:lastModifiedBy>Brian Rinaldi</cp:lastModifiedBy>
  <cp:revision>114</cp:revision>
  <dcterms:created xsi:type="dcterms:W3CDTF">2015-02-11T14:17:57Z</dcterms:created>
  <dcterms:modified xsi:type="dcterms:W3CDTF">2015-03-05T19:25:46Z</dcterms:modified>
</cp:coreProperties>
</file>