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58" r:id="rId5"/>
    <p:sldId id="261" r:id="rId6"/>
    <p:sldId id="262" r:id="rId7"/>
    <p:sldId id="263" r:id="rId8"/>
    <p:sldId id="272" r:id="rId9"/>
    <p:sldId id="274" r:id="rId10"/>
    <p:sldId id="275" r:id="rId11"/>
    <p:sldId id="276" r:id="rId12"/>
    <p:sldId id="264" r:id="rId13"/>
    <p:sldId id="278" r:id="rId14"/>
    <p:sldId id="277" r:id="rId15"/>
    <p:sldId id="279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6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67533-DFEE-43A8-B095-B37B2032F15D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32092-8BE0-41A1-AC6A-B18B5F8944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313AC22D-062F-4045-9B9C-91C7FABB2705}" type="slidenum">
              <a:rPr lang="en-GB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313AC22D-062F-4045-9B9C-91C7FABB2705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313AC22D-062F-4045-9B9C-91C7FABB2705}" type="slidenum">
              <a:rPr lang="en-GB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313AC22D-062F-4045-9B9C-91C7FABB2705}" type="slidenum">
              <a:rPr lang="en-GB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313AC22D-062F-4045-9B9C-91C7FABB2705}" type="slidenum">
              <a:rPr lang="en-GB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D230-50DB-441D-8226-5491BBBA8F1F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4A66-9A7B-49D1-977C-887011259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D230-50DB-441D-8226-5491BBBA8F1F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4A66-9A7B-49D1-977C-887011259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D230-50DB-441D-8226-5491BBBA8F1F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4A66-9A7B-49D1-977C-887011259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D230-50DB-441D-8226-5491BBBA8F1F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4A66-9A7B-49D1-977C-887011259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D230-50DB-441D-8226-5491BBBA8F1F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4A66-9A7B-49D1-977C-887011259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D230-50DB-441D-8226-5491BBBA8F1F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4A66-9A7B-49D1-977C-887011259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D230-50DB-441D-8226-5491BBBA8F1F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4A66-9A7B-49D1-977C-887011259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D230-50DB-441D-8226-5491BBBA8F1F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4A66-9A7B-49D1-977C-887011259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D230-50DB-441D-8226-5491BBBA8F1F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4A66-9A7B-49D1-977C-887011259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D230-50DB-441D-8226-5491BBBA8F1F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4A66-9A7B-49D1-977C-887011259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CD230-50DB-441D-8226-5491BBBA8F1F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04A66-9A7B-49D1-977C-887011259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CD230-50DB-441D-8226-5491BBBA8F1F}" type="datetimeFigureOut">
              <a:rPr lang="en-US" smtClean="0"/>
              <a:pPr/>
              <a:t>3/11/2015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04A66-9A7B-49D1-977C-887011259D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razyegg.com/2014/06/25/best-testing-software/" TargetMode="External"/><Relationship Id="rId2" Type="http://schemas.openxmlformats.org/officeDocument/2006/relationships/hyperlink" Target="http://www.usefulusability.com/24-usability-testing-tool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crazyegg.com/2013/08/08/web-usability-tools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gile-software-development.com/2008/03/user-stories-should-be-negotiable.html" TargetMode="External"/><Relationship Id="rId7" Type="http://schemas.openxmlformats.org/officeDocument/2006/relationships/hyperlink" Target="http://www.agile-software-development.com/2008/04/user-stories-should-be-testable.html" TargetMode="External"/><Relationship Id="rId2" Type="http://schemas.openxmlformats.org/officeDocument/2006/relationships/hyperlink" Target="http://www.agile-software-development.com/2008/03/user-stories-should-be-independent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agile-software-development.com/2008/04/user-stories-should-be-small.html" TargetMode="External"/><Relationship Id="rId5" Type="http://schemas.openxmlformats.org/officeDocument/2006/relationships/hyperlink" Target="http://www.agile-software-development.com/2008/03/user-stories-should-be-estimatable.html" TargetMode="External"/><Relationship Id="rId4" Type="http://schemas.openxmlformats.org/officeDocument/2006/relationships/hyperlink" Target="http://www.agile-software-development.com/2008/03/user-stories-should-be-valuabl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User Experience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Tricks of the Trade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Erika Burrows, PMP, PMI-ACP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XYZ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Analytics – web traffic increasing 7% per year; 32% increase in mobile traffic over past 2 years</a:t>
            </a:r>
          </a:p>
          <a:p>
            <a:r>
              <a:rPr lang="en-US" dirty="0" smtClean="0"/>
              <a:t>Marketing – Evenly split between men and women, although women reportedly pay the bills 77% of the time</a:t>
            </a:r>
          </a:p>
          <a:p>
            <a:r>
              <a:rPr lang="en-US" dirty="0" smtClean="0"/>
              <a:t>Benchmark – All but one of your competitors have some kind of online presence, and ½ have the ability to pay online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XYZ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Survey – 88% say they would like access to personalized content; 17% would pay their bill online with a check; 82% would pay their bill online with a credit card; 93% are concerned about the security of their personal information</a:t>
            </a:r>
          </a:p>
          <a:p>
            <a:r>
              <a:rPr lang="en-US" dirty="0" smtClean="0"/>
              <a:t>Interviews – Passwords and usernames are hard to remember, especially if visiting rarely</a:t>
            </a:r>
          </a:p>
          <a:p>
            <a:r>
              <a:rPr lang="en-US" dirty="0" smtClean="0"/>
              <a:t>Feedback from paper mockup – Expected to see login in upper right corner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Personas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143001"/>
            <a:ext cx="7620000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Name:                                                                          Age: _______ Sex: ________</a:t>
            </a:r>
          </a:p>
          <a:p>
            <a:r>
              <a:rPr lang="en-US" dirty="0" smtClean="0"/>
              <a:t>Occupation:                                                                 Tech Savvy (1-10): ________</a:t>
            </a:r>
          </a:p>
          <a:p>
            <a:r>
              <a:rPr lang="en-US" dirty="0" smtClean="0"/>
              <a:t>Description: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_________________________________________________________________</a:t>
            </a:r>
          </a:p>
          <a:p>
            <a:r>
              <a:rPr lang="en-US" dirty="0" smtClean="0"/>
              <a:t>Customer Info				User Goals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Delighters                                                                      Pain Points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Personas to User Stories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customer coming to the site to register and look around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mobile user who has been a paper customer for a while but now wants to see what can be done on the new phone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Returning user coming to check on a claim filed several weeks ago but forgot username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Returning user coming back to the site for the first time in months to file a new claim and forgot password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Perspective customer wants to see what information is available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Customer who needs to provide a updated information because they moved and are accessing from a public computer since their Internet isn’t working yet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Start early!</a:t>
            </a:r>
          </a:p>
          <a:p>
            <a:pPr lvl="1"/>
            <a:r>
              <a:rPr lang="en-US" dirty="0" smtClean="0"/>
              <a:t>For Agile, create a UX runway of at least 3 sprints</a:t>
            </a:r>
          </a:p>
          <a:p>
            <a:endParaRPr lang="en-US" dirty="0" smtClean="0"/>
          </a:p>
          <a:p>
            <a:r>
              <a:rPr lang="en-US" dirty="0" smtClean="0"/>
              <a:t>Use Simple Wireframes</a:t>
            </a:r>
          </a:p>
          <a:p>
            <a:pPr lvl="1"/>
            <a:r>
              <a:rPr lang="en-US" dirty="0" smtClean="0"/>
              <a:t>Avoid Photoshop, Fireworks, etc.</a:t>
            </a:r>
          </a:p>
          <a:p>
            <a:endParaRPr lang="en-US" dirty="0" smtClean="0"/>
          </a:p>
          <a:p>
            <a:r>
              <a:rPr lang="en-US" dirty="0" smtClean="0"/>
              <a:t>Test and Test</a:t>
            </a:r>
          </a:p>
          <a:p>
            <a:pPr lvl="1"/>
            <a:r>
              <a:rPr lang="en-US" dirty="0" smtClean="0"/>
              <a:t>Prototypes and User Testing</a:t>
            </a:r>
          </a:p>
          <a:p>
            <a:pPr lvl="2"/>
            <a:r>
              <a:rPr lang="en-US" dirty="0" smtClean="0">
                <a:hlinkClick r:id="rId2"/>
              </a:rPr>
              <a:t>http://www.usefulusability.com/24-usability-testing-tools/</a:t>
            </a:r>
            <a:endParaRPr lang="en-US" dirty="0" smtClean="0"/>
          </a:p>
          <a:p>
            <a:pPr lvl="1"/>
            <a:r>
              <a:rPr lang="en-US" dirty="0" smtClean="0"/>
              <a:t>A/B testing</a:t>
            </a:r>
          </a:p>
          <a:p>
            <a:pPr lvl="2"/>
            <a:r>
              <a:rPr lang="en-US" dirty="0" smtClean="0">
                <a:hlinkClick r:id="rId3"/>
              </a:rPr>
              <a:t>http://blog.crazyegg.com/2014/06/25/best-testing-software/</a:t>
            </a:r>
            <a:endParaRPr lang="en-US" dirty="0" smtClean="0"/>
          </a:p>
          <a:p>
            <a:pPr lvl="1"/>
            <a:r>
              <a:rPr lang="en-US" dirty="0" smtClean="0"/>
              <a:t>Usability Testing</a:t>
            </a:r>
          </a:p>
          <a:p>
            <a:pPr lvl="2"/>
            <a:r>
              <a:rPr lang="en-US" dirty="0" smtClean="0">
                <a:hlinkClick r:id="rId4"/>
              </a:rPr>
              <a:t>http://blog.crazyegg.com/2013/08/08/web-usability-tools/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Mockups and Wireframes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Balsamiq</a:t>
            </a:r>
            <a:r>
              <a:rPr lang="en-US" dirty="0" smtClean="0"/>
              <a:t> – Best for quick and dirty internal concepts</a:t>
            </a:r>
          </a:p>
          <a:p>
            <a:endParaRPr lang="en-US" dirty="0" smtClean="0"/>
          </a:p>
          <a:p>
            <a:r>
              <a:rPr lang="en-US" dirty="0" err="1" smtClean="0"/>
              <a:t>Axure</a:t>
            </a:r>
            <a:r>
              <a:rPr lang="en-US" dirty="0" smtClean="0"/>
              <a:t> – Best for interactive user testing</a:t>
            </a:r>
          </a:p>
          <a:p>
            <a:endParaRPr lang="en-US" dirty="0" smtClean="0"/>
          </a:p>
          <a:p>
            <a:r>
              <a:rPr lang="en-US" dirty="0" err="1" smtClean="0"/>
              <a:t>Pidoco</a:t>
            </a:r>
            <a:r>
              <a:rPr lang="en-US" dirty="0" smtClean="0"/>
              <a:t> – Like </a:t>
            </a:r>
            <a:r>
              <a:rPr lang="en-US" dirty="0" err="1" smtClean="0"/>
              <a:t>Axure</a:t>
            </a:r>
            <a:r>
              <a:rPr lang="en-US" dirty="0" smtClean="0"/>
              <a:t> but better for phone dev</a:t>
            </a:r>
          </a:p>
          <a:p>
            <a:endParaRPr lang="en-US" dirty="0" smtClean="0"/>
          </a:p>
          <a:p>
            <a:r>
              <a:rPr lang="en-US" dirty="0" smtClean="0"/>
              <a:t>Visio – Because it’s likely you already have it</a:t>
            </a:r>
          </a:p>
          <a:p>
            <a:endParaRPr lang="en-US" dirty="0" smtClean="0"/>
          </a:p>
          <a:p>
            <a:r>
              <a:rPr lang="en-US" dirty="0" err="1" smtClean="0"/>
              <a:t>iPlotz</a:t>
            </a:r>
            <a:r>
              <a:rPr lang="en-US" dirty="0" smtClean="0"/>
              <a:t> – Decent free version, but runs on Flash</a:t>
            </a:r>
          </a:p>
          <a:p>
            <a:endParaRPr lang="en-US" dirty="0" smtClean="0"/>
          </a:p>
          <a:p>
            <a:r>
              <a:rPr lang="en-US" dirty="0" smtClean="0"/>
              <a:t>Pencil Project – Like </a:t>
            </a:r>
            <a:r>
              <a:rPr lang="en-US" dirty="0" err="1" smtClean="0"/>
              <a:t>Balsamiq</a:t>
            </a:r>
            <a:r>
              <a:rPr lang="en-US" dirty="0" smtClean="0"/>
              <a:t>, but free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4" name="Content Placeholder 3" descr="BusCardforPP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14021" y="2067468"/>
            <a:ext cx="6315957" cy="3591426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smtClean="0"/>
              <a:t>User Story Description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071563" y="1928813"/>
            <a:ext cx="7715250" cy="4214812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b="1" smtClean="0"/>
              <a:t>Who</a:t>
            </a:r>
            <a:r>
              <a:rPr lang="en-GB" sz="2800" smtClean="0"/>
              <a:t> (user role) </a:t>
            </a:r>
            <a:br>
              <a:rPr lang="en-GB" sz="2800" smtClean="0"/>
            </a:br>
            <a:endParaRPr lang="en-GB" sz="2800" smtClean="0"/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GB" b="1" smtClean="0"/>
              <a:t>What </a:t>
            </a:r>
            <a:r>
              <a:rPr lang="en-GB" smtClean="0"/>
              <a:t>(goal)</a:t>
            </a:r>
            <a:br>
              <a:rPr lang="en-GB" smtClean="0"/>
            </a:br>
            <a:endParaRPr lang="en-GB" sz="2400" smtClean="0"/>
          </a:p>
          <a:p>
            <a:pPr eaLnBrk="1" hangingPunct="1"/>
            <a:r>
              <a:rPr lang="en-GB" sz="2800" b="1" smtClean="0"/>
              <a:t>Why</a:t>
            </a:r>
            <a:r>
              <a:rPr lang="en-GB" sz="2800" smtClean="0"/>
              <a:t> (reason)</a:t>
            </a:r>
          </a:p>
          <a:p>
            <a:pPr marL="342900" lvl="1" indent="-342900" eaLnBrk="1" hangingPunct="1"/>
            <a:r>
              <a:rPr lang="en-GB" sz="2000" smtClean="0"/>
              <a:t>gives clarity as to why a feature is useful</a:t>
            </a:r>
          </a:p>
          <a:p>
            <a:pPr marL="342900" lvl="1" indent="-342900" eaLnBrk="1" hangingPunct="1"/>
            <a:r>
              <a:rPr lang="en-GB" sz="2000" smtClean="0"/>
              <a:t>can influence how a feature should function</a:t>
            </a:r>
          </a:p>
          <a:p>
            <a:pPr marL="342900" lvl="1" indent="-342900" eaLnBrk="1" hangingPunct="1"/>
            <a:r>
              <a:rPr lang="en-GB" sz="2000" smtClean="0"/>
              <a:t>can give you ideas for other useful features </a:t>
            </a:r>
            <a:br>
              <a:rPr lang="en-GB" sz="2000" smtClean="0"/>
            </a:br>
            <a:r>
              <a:rPr lang="en-GB" sz="2000" smtClean="0"/>
              <a:t>that support the user's goals</a:t>
            </a:r>
            <a:endParaRPr lang="en-GB" smtClean="0"/>
          </a:p>
          <a:p>
            <a:pPr eaLnBrk="1" hangingPunct="1"/>
            <a:endParaRPr lang="en-GB" sz="2800" smtClean="0"/>
          </a:p>
          <a:p>
            <a:pPr eaLnBrk="1" hangingPunct="1"/>
            <a:endParaRPr lang="en-GB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b="1" smtClean="0"/>
              <a:t>INVEST in Good User Stories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500063" y="1700213"/>
            <a:ext cx="8429625" cy="4681537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000" b="1" smtClean="0">
                <a:hlinkClick r:id="rId2"/>
              </a:rPr>
              <a:t>I</a:t>
            </a:r>
            <a:r>
              <a:rPr lang="en-GB" sz="2000" smtClean="0">
                <a:hlinkClick r:id="rId2"/>
              </a:rPr>
              <a:t>ndependent</a:t>
            </a:r>
            <a:r>
              <a:rPr lang="en-GB" sz="2000" smtClean="0"/>
              <a:t> – User Stories should be as independent as possible.</a:t>
            </a:r>
          </a:p>
          <a:p>
            <a:pPr eaLnBrk="1" hangingPunct="1"/>
            <a:r>
              <a:rPr lang="en-GB" sz="2000" b="1" smtClean="0">
                <a:hlinkClick r:id="rId3"/>
              </a:rPr>
              <a:t>N</a:t>
            </a:r>
            <a:r>
              <a:rPr lang="en-GB" sz="2000" smtClean="0">
                <a:hlinkClick r:id="rId3"/>
              </a:rPr>
              <a:t>egotiable</a:t>
            </a:r>
            <a:r>
              <a:rPr lang="en-GB" sz="2000" smtClean="0"/>
              <a:t> – User Stories are not a contract. They are not detailed specifications. They are reminders of features for the team to discuss and collaborate to clarify the details near the time of development.</a:t>
            </a:r>
          </a:p>
          <a:p>
            <a:pPr eaLnBrk="1" hangingPunct="1"/>
            <a:r>
              <a:rPr lang="en-GB" sz="2000" b="1" smtClean="0">
                <a:hlinkClick r:id="rId4"/>
              </a:rPr>
              <a:t>V</a:t>
            </a:r>
            <a:r>
              <a:rPr lang="en-GB" sz="2000" smtClean="0">
                <a:hlinkClick r:id="rId4"/>
              </a:rPr>
              <a:t>aluable</a:t>
            </a:r>
            <a:r>
              <a:rPr lang="en-GB" sz="2000" smtClean="0"/>
              <a:t> – User Stories should be valuable to the user (or owner) of the solution. They should be written in user language. They should be features, not tasks.</a:t>
            </a:r>
          </a:p>
          <a:p>
            <a:pPr eaLnBrk="1" hangingPunct="1"/>
            <a:r>
              <a:rPr lang="en-GB" sz="2000" b="1" smtClean="0">
                <a:hlinkClick r:id="rId5"/>
              </a:rPr>
              <a:t>E</a:t>
            </a:r>
            <a:r>
              <a:rPr lang="en-GB" sz="2000" smtClean="0">
                <a:hlinkClick r:id="rId5"/>
              </a:rPr>
              <a:t>stimatable</a:t>
            </a:r>
            <a:r>
              <a:rPr lang="en-GB" sz="2000" smtClean="0"/>
              <a:t> – User Stories need to be possible to estimate. They need to provide enough information to estimate, without being too detailed.</a:t>
            </a:r>
          </a:p>
          <a:p>
            <a:pPr eaLnBrk="1" hangingPunct="1"/>
            <a:r>
              <a:rPr lang="en-GB" sz="2000" b="1" smtClean="0">
                <a:hlinkClick r:id="rId6"/>
              </a:rPr>
              <a:t>S</a:t>
            </a:r>
            <a:r>
              <a:rPr lang="en-GB" sz="2000" smtClean="0">
                <a:hlinkClick r:id="rId6"/>
              </a:rPr>
              <a:t>mall</a:t>
            </a:r>
            <a:r>
              <a:rPr lang="en-GB" sz="2000" smtClean="0"/>
              <a:t> – User Stories should be small. Not too small. But not too big.</a:t>
            </a:r>
          </a:p>
          <a:p>
            <a:pPr eaLnBrk="1" hangingPunct="1"/>
            <a:r>
              <a:rPr lang="en-GB" sz="2000" b="1" smtClean="0">
                <a:hlinkClick r:id="rId7"/>
              </a:rPr>
              <a:t>T</a:t>
            </a:r>
            <a:r>
              <a:rPr lang="en-GB" sz="2000" smtClean="0">
                <a:hlinkClick r:id="rId7"/>
              </a:rPr>
              <a:t>estable</a:t>
            </a:r>
            <a:r>
              <a:rPr lang="en-GB" sz="2000" smtClean="0"/>
              <a:t> – User Stories need to be worded in a way that is testable, i.e. not too subjective and to provide clear details of how the User Story will be tested.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5" y="2071688"/>
            <a:ext cx="7500938" cy="1357312"/>
          </a:xfrm>
        </p:spPr>
        <p:txBody>
          <a:bodyPr>
            <a:normAutofit/>
          </a:bodyPr>
          <a:lstStyle/>
          <a:p>
            <a:pPr marL="457200" indent="0" eaLnBrk="1" hangingPunct="1">
              <a:buFont typeface="Arial" charset="0"/>
              <a:buNone/>
            </a:pPr>
            <a:r>
              <a:rPr lang="en-GB" sz="4000" b="1" dirty="0" smtClean="0"/>
              <a:t>As a </a:t>
            </a:r>
            <a:r>
              <a:rPr lang="en-GB" sz="4000" b="1" dirty="0" smtClean="0">
                <a:solidFill>
                  <a:srgbClr val="558ED5"/>
                </a:solidFill>
              </a:rPr>
              <a:t>[user role]</a:t>
            </a:r>
            <a:r>
              <a:rPr lang="en-GB" sz="4000" b="1" dirty="0" smtClean="0"/>
              <a:t> I want to </a:t>
            </a:r>
            <a:r>
              <a:rPr lang="en-GB" sz="4000" b="1" dirty="0" smtClean="0">
                <a:solidFill>
                  <a:srgbClr val="558ED5"/>
                </a:solidFill>
              </a:rPr>
              <a:t>[goal]</a:t>
            </a:r>
            <a:r>
              <a:rPr lang="en-GB" sz="4000" b="1" dirty="0" smtClean="0"/>
              <a:t> so that I can </a:t>
            </a:r>
            <a:r>
              <a:rPr lang="en-GB" sz="4000" b="1" dirty="0" smtClean="0">
                <a:solidFill>
                  <a:srgbClr val="558ED5"/>
                </a:solidFill>
              </a:rPr>
              <a:t>[reason]</a:t>
            </a:r>
            <a:r>
              <a:rPr lang="en-GB" sz="4000" b="1" dirty="0" smtClean="0"/>
              <a:t>.</a:t>
            </a:r>
          </a:p>
          <a:p>
            <a:pPr marL="457200" indent="-457200" eaLnBrk="1" hangingPunct="1"/>
            <a:endParaRPr lang="en-GB" sz="2400" b="1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4375" y="3857625"/>
            <a:ext cx="8143875" cy="23574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  <a:buFont typeface="Arial" charset="0"/>
              <a:buNone/>
            </a:pPr>
            <a:r>
              <a:rPr lang="en-GB" sz="3200" i="1" dirty="0">
                <a:latin typeface="Calibri" pitchFamily="34" charset="0"/>
              </a:rPr>
              <a:t>For example: </a:t>
            </a:r>
            <a:endParaRPr lang="en-GB" sz="3200" dirty="0">
              <a:latin typeface="Calibri" pitchFamily="34" charset="0"/>
            </a:endParaRPr>
          </a:p>
          <a:p>
            <a:pPr marL="457200" indent="-457200">
              <a:spcBef>
                <a:spcPct val="20000"/>
              </a:spcBef>
              <a:buFont typeface="Arial" charset="0"/>
              <a:buChar char="•"/>
            </a:pPr>
            <a:r>
              <a:rPr lang="en-GB" sz="3200" dirty="0">
                <a:latin typeface="Calibri" pitchFamily="34" charset="0"/>
              </a:rPr>
              <a:t>As a </a:t>
            </a:r>
            <a:r>
              <a:rPr lang="en-GB" sz="3200" dirty="0">
                <a:solidFill>
                  <a:srgbClr val="558ED5"/>
                </a:solidFill>
                <a:latin typeface="Calibri" pitchFamily="34" charset="0"/>
              </a:rPr>
              <a:t>registered user</a:t>
            </a:r>
            <a:r>
              <a:rPr lang="en-GB" sz="3200" dirty="0">
                <a:latin typeface="Calibri" pitchFamily="34" charset="0"/>
              </a:rPr>
              <a:t> I want to </a:t>
            </a:r>
            <a:r>
              <a:rPr lang="en-GB" sz="3200" dirty="0">
                <a:solidFill>
                  <a:srgbClr val="558ED5"/>
                </a:solidFill>
                <a:latin typeface="Calibri" pitchFamily="34" charset="0"/>
              </a:rPr>
              <a:t>log in</a:t>
            </a:r>
            <a:r>
              <a:rPr lang="en-GB" sz="3200" dirty="0">
                <a:latin typeface="Calibri" pitchFamily="34" charset="0"/>
              </a:rPr>
              <a:t> </a:t>
            </a:r>
            <a:br>
              <a:rPr lang="en-GB" sz="3200" dirty="0">
                <a:latin typeface="Calibri" pitchFamily="34" charset="0"/>
              </a:rPr>
            </a:br>
            <a:r>
              <a:rPr lang="en-GB" sz="3200" dirty="0" smtClean="0">
                <a:latin typeface="Calibri" pitchFamily="34" charset="0"/>
              </a:rPr>
              <a:t>so that </a:t>
            </a:r>
            <a:r>
              <a:rPr lang="en-GB" sz="3200" dirty="0">
                <a:latin typeface="Calibri" pitchFamily="34" charset="0"/>
              </a:rPr>
              <a:t>I can </a:t>
            </a:r>
            <a:r>
              <a:rPr lang="en-GB" sz="3200" dirty="0">
                <a:solidFill>
                  <a:srgbClr val="558ED5"/>
                </a:solidFill>
                <a:latin typeface="Calibri" pitchFamily="34" charset="0"/>
              </a:rPr>
              <a:t>access </a:t>
            </a:r>
            <a:r>
              <a:rPr lang="en-GB" sz="3200" dirty="0" smtClean="0">
                <a:solidFill>
                  <a:srgbClr val="558ED5"/>
                </a:solidFill>
                <a:latin typeface="Calibri" pitchFamily="34" charset="0"/>
              </a:rPr>
              <a:t>my account information</a:t>
            </a:r>
            <a:r>
              <a:rPr lang="en-GB" sz="3200" dirty="0" smtClean="0">
                <a:latin typeface="Calibri" pitchFamily="34" charset="0"/>
              </a:rPr>
              <a:t>.</a:t>
            </a:r>
            <a:endParaRPr lang="en-GB" sz="3200" dirty="0">
              <a:latin typeface="Calibri" pitchFamily="34" charset="0"/>
            </a:endParaRPr>
          </a:p>
          <a:p>
            <a:pPr marL="457200" indent="-457200">
              <a:spcBef>
                <a:spcPct val="20000"/>
              </a:spcBef>
              <a:buFont typeface="Arial" charset="0"/>
              <a:buChar char="•"/>
            </a:pPr>
            <a:endParaRPr lang="en-GB" sz="1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User Stories Gone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4" y="2071688"/>
            <a:ext cx="7743825" cy="3871912"/>
          </a:xfrm>
        </p:spPr>
        <p:txBody>
          <a:bodyPr>
            <a:normAutofit/>
          </a:bodyPr>
          <a:lstStyle/>
          <a:p>
            <a:pPr marL="457200" indent="0" eaLnBrk="1" hangingPunct="1">
              <a:buFont typeface="Arial" charset="0"/>
              <a:buNone/>
            </a:pPr>
            <a:r>
              <a:rPr lang="en-GB" sz="4000" dirty="0" smtClean="0"/>
              <a:t>As a </a:t>
            </a:r>
            <a:r>
              <a:rPr lang="en-GB" sz="4000" dirty="0" smtClean="0">
                <a:solidFill>
                  <a:srgbClr val="00B0F0"/>
                </a:solidFill>
              </a:rPr>
              <a:t>product owner</a:t>
            </a:r>
            <a:r>
              <a:rPr lang="en-GB" sz="4000" dirty="0" smtClean="0"/>
              <a:t>, I want users to be able to enter a username and password in the left-hand of the first screen (under the logo) so that they can log in.</a:t>
            </a:r>
          </a:p>
          <a:p>
            <a:pPr marL="457200" indent="-457200" eaLnBrk="1" hangingPunct="1"/>
            <a:endParaRPr lang="en-GB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User Stories Gone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74" y="2071688"/>
            <a:ext cx="7667625" cy="3567112"/>
          </a:xfrm>
        </p:spPr>
        <p:txBody>
          <a:bodyPr>
            <a:normAutofit/>
          </a:bodyPr>
          <a:lstStyle/>
          <a:p>
            <a:pPr marL="457200" indent="0" eaLnBrk="1" hangingPunct="1">
              <a:buFont typeface="Arial" charset="0"/>
              <a:buNone/>
            </a:pPr>
            <a:r>
              <a:rPr lang="en-GB" sz="4000" dirty="0" smtClean="0"/>
              <a:t>As a </a:t>
            </a:r>
            <a:r>
              <a:rPr lang="en-GB" sz="4000" dirty="0" smtClean="0">
                <a:solidFill>
                  <a:srgbClr val="00B0F0"/>
                </a:solidFill>
              </a:rPr>
              <a:t>developer</a:t>
            </a:r>
            <a:r>
              <a:rPr lang="en-GB" sz="4000" dirty="0" smtClean="0"/>
              <a:t>, I need to create a database connection page so that a username and password can be verified during the login function.</a:t>
            </a:r>
          </a:p>
          <a:p>
            <a:pPr marL="457200" indent="-457200" eaLnBrk="1" hangingPunct="1"/>
            <a:endParaRPr lang="en-GB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/>
              <a:t>User Stories Gone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0" eaLnBrk="1" hangingPunct="1">
              <a:buFont typeface="Arial" charset="0"/>
              <a:buNone/>
            </a:pPr>
            <a:r>
              <a:rPr lang="en-GB" sz="4000" dirty="0" smtClean="0"/>
              <a:t>As a </a:t>
            </a:r>
            <a:r>
              <a:rPr lang="en-GB" sz="4000" dirty="0" smtClean="0">
                <a:solidFill>
                  <a:srgbClr val="00B0F0"/>
                </a:solidFill>
              </a:rPr>
              <a:t>login page</a:t>
            </a:r>
            <a:r>
              <a:rPr lang="en-GB" sz="4000" dirty="0" smtClean="0"/>
              <a:t>, I need a JavaScript file to handle the hashing of the passwords for the login and registration so that the passwords with be secured.</a:t>
            </a:r>
          </a:p>
          <a:p>
            <a:pPr marL="457200" indent="-457200" eaLnBrk="1" hangingPunct="1"/>
            <a:endParaRPr lang="en-GB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Understanding the User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Data</a:t>
            </a:r>
          </a:p>
          <a:p>
            <a:pPr lvl="1"/>
            <a:r>
              <a:rPr lang="en-US" dirty="0" smtClean="0"/>
              <a:t>Analytics</a:t>
            </a:r>
          </a:p>
          <a:p>
            <a:pPr lvl="2"/>
            <a:r>
              <a:rPr lang="en-US" dirty="0" smtClean="0"/>
              <a:t>Where do they go? When do they go? How do they go?</a:t>
            </a:r>
          </a:p>
          <a:p>
            <a:pPr lvl="1"/>
            <a:r>
              <a:rPr lang="en-US" dirty="0" smtClean="0"/>
              <a:t>The Marketing Department</a:t>
            </a:r>
          </a:p>
          <a:p>
            <a:pPr lvl="2"/>
            <a:r>
              <a:rPr lang="en-US" dirty="0" smtClean="0"/>
              <a:t>Demographics</a:t>
            </a:r>
          </a:p>
          <a:p>
            <a:pPr lvl="1"/>
            <a:r>
              <a:rPr lang="en-US" dirty="0" smtClean="0"/>
              <a:t>Benchmarking</a:t>
            </a:r>
          </a:p>
          <a:p>
            <a:pPr lvl="2"/>
            <a:r>
              <a:rPr lang="en-US" dirty="0" smtClean="0"/>
              <a:t>Competitors</a:t>
            </a:r>
          </a:p>
          <a:p>
            <a:pPr lvl="2"/>
            <a:r>
              <a:rPr lang="en-US" dirty="0" smtClean="0"/>
              <a:t>Everything else </a:t>
            </a:r>
          </a:p>
          <a:p>
            <a:pPr lvl="3"/>
            <a:r>
              <a:rPr lang="en-US" dirty="0" smtClean="0"/>
              <a:t>understand your customer’s expectations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Understanding the User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More Specific</a:t>
            </a:r>
          </a:p>
          <a:p>
            <a:pPr lvl="1"/>
            <a:r>
              <a:rPr lang="en-US" dirty="0" smtClean="0"/>
              <a:t>Surveys</a:t>
            </a:r>
          </a:p>
          <a:p>
            <a:pPr lvl="2"/>
            <a:r>
              <a:rPr lang="en-US" dirty="0" smtClean="0"/>
              <a:t>Prospective customers (purchased lists)</a:t>
            </a:r>
          </a:p>
          <a:p>
            <a:pPr lvl="2"/>
            <a:r>
              <a:rPr lang="en-US" dirty="0" smtClean="0"/>
              <a:t>Existing customers </a:t>
            </a:r>
          </a:p>
          <a:p>
            <a:pPr lvl="2"/>
            <a:r>
              <a:rPr lang="en-US" dirty="0" smtClean="0"/>
              <a:t>Survey Monkey (free)</a:t>
            </a:r>
          </a:p>
          <a:p>
            <a:pPr lvl="1"/>
            <a:r>
              <a:rPr lang="en-US" dirty="0" smtClean="0"/>
              <a:t>Interviews </a:t>
            </a:r>
          </a:p>
          <a:p>
            <a:pPr lvl="2"/>
            <a:r>
              <a:rPr lang="en-US" dirty="0" smtClean="0"/>
              <a:t>Beware of bias</a:t>
            </a:r>
          </a:p>
          <a:p>
            <a:pPr lvl="2"/>
            <a:r>
              <a:rPr lang="en-US" dirty="0" smtClean="0"/>
              <a:t>Record (ask first)</a:t>
            </a:r>
          </a:p>
          <a:p>
            <a:pPr lvl="2"/>
            <a:r>
              <a:rPr lang="en-US" dirty="0" smtClean="0"/>
              <a:t>Share paper prototypes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766</Words>
  <Application>Microsoft Office PowerPoint</Application>
  <PresentationFormat>On-screen Show (4:3)</PresentationFormat>
  <Paragraphs>112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User Experience  Tricks of the Trade</vt:lpstr>
      <vt:lpstr>User Story Description</vt:lpstr>
      <vt:lpstr>INVEST in Good User Stories</vt:lpstr>
      <vt:lpstr>User Story</vt:lpstr>
      <vt:lpstr>User Stories Gone Wrong</vt:lpstr>
      <vt:lpstr>User Stories Gone Wrong</vt:lpstr>
      <vt:lpstr>User Stories Gone Wrong</vt:lpstr>
      <vt:lpstr>Understanding the User</vt:lpstr>
      <vt:lpstr>Understanding the User</vt:lpstr>
      <vt:lpstr>XYZ Insurance</vt:lpstr>
      <vt:lpstr>XYZ Insurance</vt:lpstr>
      <vt:lpstr>Personas</vt:lpstr>
      <vt:lpstr>Personas to User Stories</vt:lpstr>
      <vt:lpstr>More Tips</vt:lpstr>
      <vt:lpstr>Mockups and Wireframes</vt:lpstr>
      <vt:lpstr>Questions?</vt:lpstr>
    </vt:vector>
  </TitlesOfParts>
  <Company>Unum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Erika Burrows</dc:creator>
  <cp:lastModifiedBy>Erika Burrows</cp:lastModifiedBy>
  <cp:revision>16</cp:revision>
  <dcterms:created xsi:type="dcterms:W3CDTF">2015-03-09T00:30:25Z</dcterms:created>
  <dcterms:modified xsi:type="dcterms:W3CDTF">2015-03-11T22:44:34Z</dcterms:modified>
</cp:coreProperties>
</file>