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sldIdLst>
    <p:sldId id="295" r:id="rId2"/>
    <p:sldId id="258" r:id="rId3"/>
    <p:sldId id="263" r:id="rId4"/>
    <p:sldId id="309" r:id="rId5"/>
    <p:sldId id="310" r:id="rId6"/>
    <p:sldId id="299" r:id="rId7"/>
    <p:sldId id="307" r:id="rId8"/>
    <p:sldId id="301" r:id="rId9"/>
    <p:sldId id="304" r:id="rId10"/>
    <p:sldId id="308" r:id="rId11"/>
    <p:sldId id="302" r:id="rId12"/>
    <p:sldId id="303" r:id="rId13"/>
    <p:sldId id="305" r:id="rId14"/>
    <p:sldId id="29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5769F8-B1F6-4F66-92D0-24A0C298C4A4}">
  <a:tblStyle styleId="{E45769F8-B1F6-4F66-92D0-24A0C298C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9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52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49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629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55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695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44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14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80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9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66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57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32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cid:image011.png@01D3DE27.4CB1D51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ideas/evaluating-machine-learning-models/page/5/hyperparameter-tu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533400" y="673728"/>
            <a:ext cx="84582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Predictive Modeling Project</a:t>
            </a:r>
            <a:endParaRPr sz="4000" dirty="0"/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1"/>
          </p:nvPr>
        </p:nvSpPr>
        <p:spPr>
          <a:xfrm>
            <a:off x="7086600" y="3257550"/>
            <a:ext cx="2590800" cy="23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/>
              <a:t>Kiran Varre</a:t>
            </a:r>
          </a:p>
          <a:p>
            <a:pPr algn="l"/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Bandi</a:t>
            </a:r>
            <a:endParaRPr lang="en-US" dirty="0"/>
          </a:p>
          <a:p>
            <a:pPr algn="l"/>
            <a:r>
              <a:rPr lang="en-US" dirty="0" err="1"/>
              <a:t>Rajan</a:t>
            </a:r>
            <a:r>
              <a:rPr lang="en-US" dirty="0"/>
              <a:t> Mehta</a:t>
            </a:r>
          </a:p>
          <a:p>
            <a:pPr algn="l"/>
            <a:r>
              <a:rPr lang="en-US" dirty="0"/>
              <a:t>Krishna Shah</a:t>
            </a:r>
          </a:p>
          <a:p>
            <a:pPr algn="l"/>
            <a:r>
              <a:rPr lang="en-US" dirty="0" err="1"/>
              <a:t>Charanjith</a:t>
            </a:r>
            <a:r>
              <a:rPr lang="en-US" dirty="0"/>
              <a:t> </a:t>
            </a:r>
            <a:r>
              <a:rPr lang="en-US" dirty="0" err="1"/>
              <a:t>Thottathil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images for business analytics">
            <a:extLst>
              <a:ext uri="{FF2B5EF4-FFF2-40B4-BE49-F238E27FC236}">
                <a16:creationId xmlns:a16="http://schemas.microsoft.com/office/drawing/2014/main" id="{B017A1E2-2E5E-4C7C-86B6-8155D4BC7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/>
          <a:stretch/>
        </p:blipFill>
        <p:spPr bwMode="auto">
          <a:xfrm>
            <a:off x="1981200" y="1581150"/>
            <a:ext cx="5562600" cy="20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36D71-5F5D-4FE2-B83A-A9CE4B116924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1</a:t>
            </a:r>
          </a:p>
        </p:txBody>
      </p:sp>
    </p:spTree>
    <p:extLst>
      <p:ext uri="{BB962C8B-B14F-4D97-AF65-F5344CB8AC3E}">
        <p14:creationId xmlns:p14="http://schemas.microsoft.com/office/powerpoint/2010/main" val="68726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Feature Engineering</a:t>
            </a: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E04F7-FB27-4147-81D0-FA9E23CE6A8D}"/>
              </a:ext>
            </a:extLst>
          </p:cNvPr>
          <p:cNvSpPr txBox="1"/>
          <p:nvPr/>
        </p:nvSpPr>
        <p:spPr>
          <a:xfrm>
            <a:off x="2129461" y="4325838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top </a:t>
            </a:r>
            <a:r>
              <a:rPr lang="en-US" b="1" dirty="0"/>
              <a:t>10 features </a:t>
            </a:r>
            <a:r>
              <a:rPr lang="en-US" dirty="0"/>
              <a:t>according to impact on the output variable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1FDBE9-94D4-4A36-9E7E-63CC0B998BD7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10</a:t>
            </a:r>
          </a:p>
        </p:txBody>
      </p:sp>
      <p:sp>
        <p:nvSpPr>
          <p:cNvPr id="50" name="Shape 1053">
            <a:extLst>
              <a:ext uri="{FF2B5EF4-FFF2-40B4-BE49-F238E27FC236}">
                <a16:creationId xmlns:a16="http://schemas.microsoft.com/office/drawing/2014/main" id="{2B9D2C57-39D5-4D3C-8EE5-A521F4B8BACC}"/>
              </a:ext>
            </a:extLst>
          </p:cNvPr>
          <p:cNvSpPr/>
          <p:nvPr/>
        </p:nvSpPr>
        <p:spPr>
          <a:xfrm rot="-5400000" flipH="1">
            <a:off x="507304" y="280035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5FCF5B-FB1A-41AC-AFA7-7408E6E9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88" y="663773"/>
            <a:ext cx="6465773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5858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Insights &amp;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Enhancements</a:t>
            </a: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5240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4478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27844-299A-4294-B516-26AA20AA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5" y="2876550"/>
            <a:ext cx="389816" cy="431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5CB3E9-2FAA-423B-B210-7125E28F0065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AE2DA-3B71-4A94-93D7-D5F24A246F54}"/>
              </a:ext>
            </a:extLst>
          </p:cNvPr>
          <p:cNvSpPr/>
          <p:nvPr/>
        </p:nvSpPr>
        <p:spPr>
          <a:xfrm>
            <a:off x="2009775" y="285750"/>
            <a:ext cx="429895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</a:pPr>
            <a:r>
              <a:rPr lang="en-US" i="1" dirty="0"/>
              <a:t>Insights</a:t>
            </a:r>
          </a:p>
          <a:p>
            <a:pPr>
              <a:buClr>
                <a:schemeClr val="dk1"/>
              </a:buClr>
            </a:pPr>
            <a:endParaRPr lang="en-US" dirty="0"/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The proportion of bad loans are decreasing over the time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Majority of the loan applications were received for debt consolidations and credit card purposes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However, the risky loans were not from these major categories. They are from ‘Small business’ and ‘educational’ categories.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California, Texas, Florida and New York are having higher bad loan amount</a:t>
            </a:r>
          </a:p>
          <a:p>
            <a:pPr>
              <a:buClr>
                <a:schemeClr val="dk1"/>
              </a:buClr>
            </a:pPr>
            <a:endParaRPr lang="en-US" dirty="0"/>
          </a:p>
          <a:p>
            <a:pPr>
              <a:buClr>
                <a:schemeClr val="dk1"/>
              </a:buClr>
            </a:pPr>
            <a:r>
              <a:rPr lang="en-US" i="1" dirty="0"/>
              <a:t>Enhancements</a:t>
            </a:r>
          </a:p>
          <a:p>
            <a:pPr>
              <a:buClr>
                <a:schemeClr val="dk1"/>
              </a:buClr>
            </a:pPr>
            <a:endParaRPr lang="en-US" i="1" dirty="0"/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In case of chronological data, should we validate model on previous years data!?</a:t>
            </a:r>
          </a:p>
          <a:p>
            <a:pPr marL="28575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Data(Column values) for purpose variable can be grouped into smaller sets</a:t>
            </a:r>
          </a:p>
          <a:p>
            <a:pPr>
              <a:buClr>
                <a:schemeClr val="dk1"/>
              </a:buClr>
            </a:pPr>
            <a:endParaRPr lang="en-US" sz="1600" i="1" dirty="0"/>
          </a:p>
          <a:p>
            <a:pPr>
              <a:buClr>
                <a:schemeClr val="dk1"/>
              </a:buClr>
            </a:pP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004A3-DE42-406A-BC6B-D255690D1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25" y="1657350"/>
            <a:ext cx="2759074" cy="1646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870D19-CAE9-4710-9981-BF37425DA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900" y="209550"/>
            <a:ext cx="2759075" cy="1460500"/>
          </a:xfrm>
          <a:prstGeom prst="rect">
            <a:avLst/>
          </a:prstGeom>
        </p:spPr>
      </p:pic>
      <p:pic>
        <p:nvPicPr>
          <p:cNvPr id="17" name="Picture 16" descr="cid:image011.png@01D3DE27.4CB1D510">
            <a:extLst>
              <a:ext uri="{FF2B5EF4-FFF2-40B4-BE49-F238E27FC236}">
                <a16:creationId xmlns:a16="http://schemas.microsoft.com/office/drawing/2014/main" id="{7924F572-4A6F-4CF7-B5E5-12299D60DB4E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486150"/>
            <a:ext cx="268287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4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Conclusion</a:t>
            </a:r>
            <a:endParaRPr sz="1600" dirty="0"/>
          </a:p>
        </p:txBody>
      </p:sp>
      <p:sp>
        <p:nvSpPr>
          <p:cNvPr id="31" name="Shape 271">
            <a:extLst>
              <a:ext uri="{FF2B5EF4-FFF2-40B4-BE49-F238E27FC236}">
                <a16:creationId xmlns:a16="http://schemas.microsoft.com/office/drawing/2014/main" id="{C7341B3F-61EE-4F20-9E0B-299E1A6818D5}"/>
              </a:ext>
            </a:extLst>
          </p:cNvPr>
          <p:cNvSpPr txBox="1">
            <a:spLocks/>
          </p:cNvSpPr>
          <p:nvPr/>
        </p:nvSpPr>
        <p:spPr>
          <a:xfrm>
            <a:off x="2147925" y="768002"/>
            <a:ext cx="699607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</a:pPr>
            <a:endParaRPr lang="en-US" sz="1600" dirty="0"/>
          </a:p>
          <a:p>
            <a:pPr algn="l">
              <a:buClr>
                <a:schemeClr val="dk1"/>
              </a:buClr>
            </a:pPr>
            <a:endParaRPr lang="en-US" sz="1600" dirty="0"/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 cleansing is critical and time consuming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performance of predictive model is better in case of balanced data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AUC is independent of the fraction of the test population. It is useful for evaluating the performance of classifiers on unbalanced data set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Random Forest works best on the given data based on the performance metrics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focus is should be more on False Positive(Bad loan predicted as Good) as the cost involved is more</a:t>
            </a:r>
          </a:p>
          <a:p>
            <a:pPr algn="l">
              <a:buClr>
                <a:schemeClr val="dk1"/>
              </a:buClr>
            </a:pPr>
            <a:endParaRPr lang="en-US" sz="1600" dirty="0"/>
          </a:p>
          <a:p>
            <a:pPr algn="l">
              <a:buClr>
                <a:schemeClr val="dk1"/>
              </a:buClr>
            </a:pPr>
            <a:endParaRPr lang="en-US" sz="1600" dirty="0"/>
          </a:p>
          <a:p>
            <a:pPr algn="l">
              <a:buClr>
                <a:schemeClr val="dk1"/>
              </a:buClr>
            </a:pPr>
            <a:endParaRPr lang="en-US" sz="1600" dirty="0"/>
          </a:p>
          <a:p>
            <a:pPr algn="l">
              <a:buClr>
                <a:schemeClr val="dk1"/>
              </a:buClr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982">
            <a:extLst>
              <a:ext uri="{FF2B5EF4-FFF2-40B4-BE49-F238E27FC236}">
                <a16:creationId xmlns:a16="http://schemas.microsoft.com/office/drawing/2014/main" id="{684BC57E-253D-437E-AE18-E801086FDAEC}"/>
              </a:ext>
            </a:extLst>
          </p:cNvPr>
          <p:cNvSpPr/>
          <p:nvPr/>
        </p:nvSpPr>
        <p:spPr>
          <a:xfrm>
            <a:off x="457200" y="2724150"/>
            <a:ext cx="535970" cy="53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EB0FE-8EF9-4798-AB8F-63B458DB5A1E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12</a:t>
            </a:r>
          </a:p>
        </p:txBody>
      </p:sp>
    </p:spTree>
    <p:extLst>
      <p:ext uri="{BB962C8B-B14F-4D97-AF65-F5344CB8AC3E}">
        <p14:creationId xmlns:p14="http://schemas.microsoft.com/office/powerpoint/2010/main" val="256494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Q &amp; A</a:t>
            </a:r>
            <a:endParaRPr dirty="0"/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C1DE746-6EC4-4937-B569-689AF248BC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60" y="998668"/>
            <a:ext cx="3283279" cy="40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FE955-4718-4D86-9A08-B9115843C601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13</a:t>
            </a:r>
          </a:p>
        </p:txBody>
      </p:sp>
    </p:spTree>
    <p:extLst>
      <p:ext uri="{BB962C8B-B14F-4D97-AF65-F5344CB8AC3E}">
        <p14:creationId xmlns:p14="http://schemas.microsoft.com/office/powerpoint/2010/main" val="385988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pic>
        <p:nvPicPr>
          <p:cNvPr id="6" name="Picture 5" descr="Text Thank You GIF by MillMotion">
            <a:extLst>
              <a:ext uri="{FF2B5EF4-FFF2-40B4-BE49-F238E27FC236}">
                <a16:creationId xmlns:a16="http://schemas.microsoft.com/office/drawing/2014/main" id="{1ADF64C2-C671-461A-96C0-856AEAAAA3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785D9-0C26-45A9-AF72-285AD2540954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14</a:t>
            </a:r>
          </a:p>
        </p:txBody>
      </p:sp>
    </p:spTree>
    <p:extLst>
      <p:ext uri="{BB962C8B-B14F-4D97-AF65-F5344CB8AC3E}">
        <p14:creationId xmlns:p14="http://schemas.microsoft.com/office/powerpoint/2010/main" val="10013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2C770-4DCD-4DC2-9574-D9B4541CD75D}"/>
              </a:ext>
            </a:extLst>
          </p:cNvPr>
          <p:cNvGrpSpPr/>
          <p:nvPr/>
        </p:nvGrpSpPr>
        <p:grpSpPr>
          <a:xfrm>
            <a:off x="3131840" y="1052316"/>
            <a:ext cx="5112567" cy="486958"/>
            <a:chOff x="3131840" y="1275606"/>
            <a:chExt cx="5112567" cy="486958"/>
          </a:xfrm>
        </p:grpSpPr>
        <p:grpSp>
          <p:nvGrpSpPr>
            <p:cNvPr id="130" name="Shape 130"/>
            <p:cNvGrpSpPr/>
            <p:nvPr/>
          </p:nvGrpSpPr>
          <p:grpSpPr>
            <a:xfrm>
              <a:off x="3131840" y="1275606"/>
              <a:ext cx="4925232" cy="486958"/>
              <a:chOff x="3131840" y="1491630"/>
              <a:chExt cx="5256584" cy="576064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" name="Shape 147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Problem </a:t>
              </a:r>
              <a:r>
                <a:rPr lang="en-US" b="1" dirty="0">
                  <a:solidFill>
                    <a:srgbClr val="3F3F3F"/>
                  </a:solidFill>
                </a:rPr>
                <a:t>Statement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7807B-2B56-46A2-966D-A6A107B70AFA}"/>
              </a:ext>
            </a:extLst>
          </p:cNvPr>
          <p:cNvGrpSpPr/>
          <p:nvPr/>
        </p:nvGrpSpPr>
        <p:grpSpPr>
          <a:xfrm>
            <a:off x="3126085" y="1663971"/>
            <a:ext cx="5118322" cy="486904"/>
            <a:chOff x="3126085" y="2163705"/>
            <a:chExt cx="5118322" cy="486904"/>
          </a:xfrm>
        </p:grpSpPr>
        <p:grpSp>
          <p:nvGrpSpPr>
            <p:cNvPr id="133" name="Shape 133"/>
            <p:cNvGrpSpPr/>
            <p:nvPr/>
          </p:nvGrpSpPr>
          <p:grpSpPr>
            <a:xfrm>
              <a:off x="3126085" y="2163705"/>
              <a:ext cx="4925232" cy="486904"/>
              <a:chOff x="3131840" y="1491630"/>
              <a:chExt cx="5256584" cy="57606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Shape 150"/>
            <p:cNvSpPr txBox="1"/>
            <p:nvPr/>
          </p:nvSpPr>
          <p:spPr>
            <a:xfrm>
              <a:off x="3851840" y="225055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F3F3F"/>
                  </a:solidFill>
                </a:rPr>
                <a:t>Data C</a:t>
              </a:r>
              <a:r>
                <a:rPr lang="en-US" b="1" dirty="0">
                  <a:solidFill>
                    <a:srgbClr val="3F3F3F"/>
                  </a:solidFill>
                </a:rPr>
                <a:t>leaning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C6E756-5D31-4F78-A51D-DDC5709C5633}"/>
              </a:ext>
            </a:extLst>
          </p:cNvPr>
          <p:cNvGrpSpPr/>
          <p:nvPr/>
        </p:nvGrpSpPr>
        <p:grpSpPr>
          <a:xfrm>
            <a:off x="3114575" y="2288570"/>
            <a:ext cx="5124077" cy="486850"/>
            <a:chOff x="3120330" y="3051804"/>
            <a:chExt cx="5124077" cy="486850"/>
          </a:xfrm>
        </p:grpSpPr>
        <p:grpSp>
          <p:nvGrpSpPr>
            <p:cNvPr id="136" name="Shape 136"/>
            <p:cNvGrpSpPr/>
            <p:nvPr/>
          </p:nvGrpSpPr>
          <p:grpSpPr>
            <a:xfrm>
              <a:off x="3120330" y="3051804"/>
              <a:ext cx="4930987" cy="486850"/>
              <a:chOff x="3131840" y="1491630"/>
              <a:chExt cx="5256584" cy="576064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3851840" y="314485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Model Generation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0E7BE-2E6A-45FE-857F-FC5F7861D226}"/>
              </a:ext>
            </a:extLst>
          </p:cNvPr>
          <p:cNvGrpSpPr/>
          <p:nvPr/>
        </p:nvGrpSpPr>
        <p:grpSpPr>
          <a:xfrm>
            <a:off x="3114574" y="2897528"/>
            <a:ext cx="5129832" cy="486797"/>
            <a:chOff x="3114575" y="3939902"/>
            <a:chExt cx="5129832" cy="486797"/>
          </a:xfrm>
        </p:grpSpPr>
        <p:grpSp>
          <p:nvGrpSpPr>
            <p:cNvPr id="139" name="Shape 139"/>
            <p:cNvGrpSpPr/>
            <p:nvPr/>
          </p:nvGrpSpPr>
          <p:grpSpPr>
            <a:xfrm>
              <a:off x="3114575" y="3939902"/>
              <a:ext cx="4925232" cy="486797"/>
              <a:chOff x="3131840" y="1491630"/>
              <a:chExt cx="5256584" cy="576064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Shape 156"/>
            <p:cNvSpPr txBox="1"/>
            <p:nvPr/>
          </p:nvSpPr>
          <p:spPr>
            <a:xfrm>
              <a:off x="3851840" y="403916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F3F3F"/>
                  </a:solidFill>
                </a:rPr>
                <a:t>Model Valuation and Para</a:t>
              </a:r>
              <a:r>
                <a:rPr lang="en-US" b="1" dirty="0">
                  <a:solidFill>
                    <a:srgbClr val="3F3F3F"/>
                  </a:solidFill>
                </a:rPr>
                <a:t>meter Tuning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FD01F-3889-455E-AF16-BB8C43F33718}"/>
              </a:ext>
            </a:extLst>
          </p:cNvPr>
          <p:cNvGrpSpPr/>
          <p:nvPr/>
        </p:nvGrpSpPr>
        <p:grpSpPr>
          <a:xfrm>
            <a:off x="3114574" y="3506311"/>
            <a:ext cx="5129832" cy="486797"/>
            <a:chOff x="3114575" y="3939902"/>
            <a:chExt cx="5129832" cy="486797"/>
          </a:xfrm>
        </p:grpSpPr>
        <p:grpSp>
          <p:nvGrpSpPr>
            <p:cNvPr id="37" name="Shape 139">
              <a:extLst>
                <a:ext uri="{FF2B5EF4-FFF2-40B4-BE49-F238E27FC236}">
                  <a16:creationId xmlns:a16="http://schemas.microsoft.com/office/drawing/2014/main" id="{24BD722F-83C6-4834-A3B1-3C8353500E95}"/>
                </a:ext>
              </a:extLst>
            </p:cNvPr>
            <p:cNvGrpSpPr/>
            <p:nvPr/>
          </p:nvGrpSpPr>
          <p:grpSpPr>
            <a:xfrm>
              <a:off x="3114575" y="3939902"/>
              <a:ext cx="4925232" cy="486797"/>
              <a:chOff x="3131840" y="1491630"/>
              <a:chExt cx="5256584" cy="576064"/>
            </a:xfrm>
          </p:grpSpPr>
          <p:sp>
            <p:nvSpPr>
              <p:cNvPr id="39" name="Shape 140">
                <a:extLst>
                  <a:ext uri="{FF2B5EF4-FFF2-40B4-BE49-F238E27FC236}">
                    <a16:creationId xmlns:a16="http://schemas.microsoft.com/office/drawing/2014/main" id="{FF943169-011E-4A63-9ACB-0229E2398CE1}"/>
                  </a:ext>
                </a:extLst>
              </p:cNvPr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141">
                <a:extLst>
                  <a:ext uri="{FF2B5EF4-FFF2-40B4-BE49-F238E27FC236}">
                    <a16:creationId xmlns:a16="http://schemas.microsoft.com/office/drawing/2014/main" id="{4045DC7B-0DA2-4FF0-A6F0-FBA6AD4E9299}"/>
                  </a:ext>
                </a:extLst>
              </p:cNvPr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Shape 156">
              <a:extLst>
                <a:ext uri="{FF2B5EF4-FFF2-40B4-BE49-F238E27FC236}">
                  <a16:creationId xmlns:a16="http://schemas.microsoft.com/office/drawing/2014/main" id="{CEBA536A-1619-4202-A4F1-E135F8DA5C59}"/>
                </a:ext>
              </a:extLst>
            </p:cNvPr>
            <p:cNvSpPr txBox="1"/>
            <p:nvPr/>
          </p:nvSpPr>
          <p:spPr>
            <a:xfrm>
              <a:off x="3851840" y="403916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Insights and Enhancements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3F1BC4-7053-4C8B-98AD-4C9CBE2EA552}"/>
              </a:ext>
            </a:extLst>
          </p:cNvPr>
          <p:cNvGrpSpPr/>
          <p:nvPr/>
        </p:nvGrpSpPr>
        <p:grpSpPr>
          <a:xfrm>
            <a:off x="3108820" y="4115040"/>
            <a:ext cx="5129832" cy="486797"/>
            <a:chOff x="3114575" y="3939902"/>
            <a:chExt cx="5129832" cy="486797"/>
          </a:xfrm>
        </p:grpSpPr>
        <p:grpSp>
          <p:nvGrpSpPr>
            <p:cNvPr id="42" name="Shape 139">
              <a:extLst>
                <a:ext uri="{FF2B5EF4-FFF2-40B4-BE49-F238E27FC236}">
                  <a16:creationId xmlns:a16="http://schemas.microsoft.com/office/drawing/2014/main" id="{E8428556-8F8F-433B-AD38-971A9B6DCB8E}"/>
                </a:ext>
              </a:extLst>
            </p:cNvPr>
            <p:cNvGrpSpPr/>
            <p:nvPr/>
          </p:nvGrpSpPr>
          <p:grpSpPr>
            <a:xfrm>
              <a:off x="3114575" y="3939902"/>
              <a:ext cx="4925232" cy="486797"/>
              <a:chOff x="3131840" y="1491630"/>
              <a:chExt cx="5256584" cy="576064"/>
            </a:xfrm>
          </p:grpSpPr>
          <p:sp>
            <p:nvSpPr>
              <p:cNvPr id="44" name="Shape 140">
                <a:extLst>
                  <a:ext uri="{FF2B5EF4-FFF2-40B4-BE49-F238E27FC236}">
                    <a16:creationId xmlns:a16="http://schemas.microsoft.com/office/drawing/2014/main" id="{588ABD09-66DF-4910-9451-3A39FDC581A6}"/>
                  </a:ext>
                </a:extLst>
              </p:cNvPr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141">
                <a:extLst>
                  <a:ext uri="{FF2B5EF4-FFF2-40B4-BE49-F238E27FC236}">
                    <a16:creationId xmlns:a16="http://schemas.microsoft.com/office/drawing/2014/main" id="{56564724-6F04-4A3E-8A68-8AD573CF182B}"/>
                  </a:ext>
                </a:extLst>
              </p:cNvPr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rgbClr val="32AEB8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" name="Shape 156">
              <a:extLst>
                <a:ext uri="{FF2B5EF4-FFF2-40B4-BE49-F238E27FC236}">
                  <a16:creationId xmlns:a16="http://schemas.microsoft.com/office/drawing/2014/main" id="{CCF5E021-8058-4111-9754-A8A06EFEF290}"/>
                </a:ext>
              </a:extLst>
            </p:cNvPr>
            <p:cNvSpPr txBox="1"/>
            <p:nvPr/>
          </p:nvSpPr>
          <p:spPr>
            <a:xfrm>
              <a:off x="3851840" y="4039163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3F3F3F"/>
                  </a:solidFill>
                </a:rPr>
                <a:t>Conclusion</a:t>
              </a:r>
              <a:endParaRPr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B6A7E93-4836-4487-913D-43008C4F4BDA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2</a:t>
            </a:r>
          </a:p>
        </p:txBody>
      </p:sp>
      <p:sp>
        <p:nvSpPr>
          <p:cNvPr id="51" name="Shape 271">
            <a:extLst>
              <a:ext uri="{FF2B5EF4-FFF2-40B4-BE49-F238E27FC236}">
                <a16:creationId xmlns:a16="http://schemas.microsoft.com/office/drawing/2014/main" id="{81865704-81F8-4879-A943-5F18CA1D81ED}"/>
              </a:ext>
            </a:extLst>
          </p:cNvPr>
          <p:cNvSpPr txBox="1">
            <a:spLocks/>
          </p:cNvSpPr>
          <p:nvPr/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</a:pPr>
            <a:r>
              <a:rPr lang="en-US" sz="3600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Problem Statement</a:t>
            </a:r>
            <a:endParaRPr sz="1600" dirty="0"/>
          </a:p>
        </p:txBody>
      </p:sp>
      <p:sp>
        <p:nvSpPr>
          <p:cNvPr id="31" name="Shape 271">
            <a:extLst>
              <a:ext uri="{FF2B5EF4-FFF2-40B4-BE49-F238E27FC236}">
                <a16:creationId xmlns:a16="http://schemas.microsoft.com/office/drawing/2014/main" id="{C7341B3F-61EE-4F20-9E0B-299E1A6818D5}"/>
              </a:ext>
            </a:extLst>
          </p:cNvPr>
          <p:cNvSpPr txBox="1">
            <a:spLocks/>
          </p:cNvSpPr>
          <p:nvPr/>
        </p:nvSpPr>
        <p:spPr>
          <a:xfrm>
            <a:off x="2097392" y="480060"/>
            <a:ext cx="514160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</a:rPr>
              <a:t>Lending Club is the world’s largest peer-to-peer marketplace connecting borrowers and investors.</a:t>
            </a:r>
          </a:p>
          <a:p>
            <a:pPr algn="just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</a:rPr>
              <a:t>Since its inception in 2007, the number of loans in the marketplace has increased exponentially and the borrowers default on their loans.</a:t>
            </a:r>
          </a:p>
          <a:p>
            <a:pPr algn="just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</a:rPr>
              <a:t>A loan status is either good/bad so that the company can approve/decline the new loan applications based on historical loan information.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0969E-3830-4AE9-B6E1-6E33AA970E42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3</a:t>
            </a:r>
          </a:p>
        </p:txBody>
      </p:sp>
      <p:pic>
        <p:nvPicPr>
          <p:cNvPr id="10244" name="Picture 4" descr="Image result for question icon IN BLUE">
            <a:extLst>
              <a:ext uri="{FF2B5EF4-FFF2-40B4-BE49-F238E27FC236}">
                <a16:creationId xmlns:a16="http://schemas.microsoft.com/office/drawing/2014/main" id="{34762AC6-3619-4F2D-ABF6-5519948E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0" y="2800350"/>
            <a:ext cx="632010" cy="6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bank lending icon">
            <a:extLst>
              <a:ext uri="{FF2B5EF4-FFF2-40B4-BE49-F238E27FC236}">
                <a16:creationId xmlns:a16="http://schemas.microsoft.com/office/drawing/2014/main" id="{1A95E7E6-3B55-4A35-89EA-3197F75B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66750"/>
            <a:ext cx="129918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mage result for increasing graph icon">
            <a:extLst>
              <a:ext uri="{FF2B5EF4-FFF2-40B4-BE49-F238E27FC236}">
                <a16:creationId xmlns:a16="http://schemas.microsoft.com/office/drawing/2014/main" id="{0663AF39-A205-4057-B4FC-8F330A7B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10" y="2060760"/>
            <a:ext cx="1044390" cy="8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 result for good or bad loan icon">
            <a:extLst>
              <a:ext uri="{FF2B5EF4-FFF2-40B4-BE49-F238E27FC236}">
                <a16:creationId xmlns:a16="http://schemas.microsoft.com/office/drawing/2014/main" id="{A7ECD61C-87DD-483D-8780-607A4825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10" y="3298438"/>
            <a:ext cx="1044390" cy="10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Project Timeline</a:t>
            </a: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0969E-3830-4AE9-B6E1-6E33AA970E42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CB8595-A72E-4C12-9CE0-B1FC5FD95040}"/>
              </a:ext>
            </a:extLst>
          </p:cNvPr>
          <p:cNvGrpSpPr/>
          <p:nvPr/>
        </p:nvGrpSpPr>
        <p:grpSpPr>
          <a:xfrm>
            <a:off x="1595840" y="1276350"/>
            <a:ext cx="7464069" cy="2821067"/>
            <a:chOff x="30571" y="1352549"/>
            <a:chExt cx="8684078" cy="2821067"/>
          </a:xfrm>
        </p:grpSpPr>
        <p:sp>
          <p:nvSpPr>
            <p:cNvPr id="9" name="Shape 247">
              <a:extLst>
                <a:ext uri="{FF2B5EF4-FFF2-40B4-BE49-F238E27FC236}">
                  <a16:creationId xmlns:a16="http://schemas.microsoft.com/office/drawing/2014/main" id="{30A71533-57E7-48B4-BA97-C8CD282328E2}"/>
                </a:ext>
              </a:extLst>
            </p:cNvPr>
            <p:cNvSpPr txBox="1"/>
            <p:nvPr/>
          </p:nvSpPr>
          <p:spPr>
            <a:xfrm>
              <a:off x="271341" y="2696881"/>
              <a:ext cx="13288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  <a:endParaRPr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48">
              <a:extLst>
                <a:ext uri="{FF2B5EF4-FFF2-40B4-BE49-F238E27FC236}">
                  <a16:creationId xmlns:a16="http://schemas.microsoft.com/office/drawing/2014/main" id="{6283A9BC-A80D-4C8E-88DF-7F99568C313A}"/>
                </a:ext>
              </a:extLst>
            </p:cNvPr>
            <p:cNvSpPr txBox="1"/>
            <p:nvPr/>
          </p:nvSpPr>
          <p:spPr>
            <a:xfrm>
              <a:off x="2176341" y="2696881"/>
              <a:ext cx="13288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rPr>
                <a:t>Model Generation</a:t>
              </a:r>
              <a:endParaRPr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252">
              <a:extLst>
                <a:ext uri="{FF2B5EF4-FFF2-40B4-BE49-F238E27FC236}">
                  <a16:creationId xmlns:a16="http://schemas.microsoft.com/office/drawing/2014/main" id="{F93BB776-FC87-4087-A6E4-E927B53ADB59}"/>
                </a:ext>
              </a:extLst>
            </p:cNvPr>
            <p:cNvSpPr/>
            <p:nvPr/>
          </p:nvSpPr>
          <p:spPr>
            <a:xfrm>
              <a:off x="1447800" y="2891713"/>
              <a:ext cx="792000" cy="72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253">
              <a:extLst>
                <a:ext uri="{FF2B5EF4-FFF2-40B4-BE49-F238E27FC236}">
                  <a16:creationId xmlns:a16="http://schemas.microsoft.com/office/drawing/2014/main" id="{C3E3A40D-801F-42DF-8996-0CFA27DD2B21}"/>
                </a:ext>
              </a:extLst>
            </p:cNvPr>
            <p:cNvSpPr/>
            <p:nvPr/>
          </p:nvSpPr>
          <p:spPr>
            <a:xfrm>
              <a:off x="3352800" y="2891713"/>
              <a:ext cx="792000" cy="72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255">
              <a:extLst>
                <a:ext uri="{FF2B5EF4-FFF2-40B4-BE49-F238E27FC236}">
                  <a16:creationId xmlns:a16="http://schemas.microsoft.com/office/drawing/2014/main" id="{B7341F78-8FCD-4B10-9E0C-78404C679A9B}"/>
                </a:ext>
              </a:extLst>
            </p:cNvPr>
            <p:cNvSpPr/>
            <p:nvPr/>
          </p:nvSpPr>
          <p:spPr>
            <a:xfrm>
              <a:off x="6248400" y="2895473"/>
              <a:ext cx="792000" cy="72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Shape 256">
              <a:extLst>
                <a:ext uri="{FF2B5EF4-FFF2-40B4-BE49-F238E27FC236}">
                  <a16:creationId xmlns:a16="http://schemas.microsoft.com/office/drawing/2014/main" id="{2F32374B-C792-48DA-9069-843E9898F87D}"/>
                </a:ext>
              </a:extLst>
            </p:cNvPr>
            <p:cNvGrpSpPr/>
            <p:nvPr/>
          </p:nvGrpSpPr>
          <p:grpSpPr>
            <a:xfrm>
              <a:off x="30571" y="2515474"/>
              <a:ext cx="1734773" cy="1197070"/>
              <a:chOff x="348245" y="2777441"/>
              <a:chExt cx="1734773" cy="1197070"/>
            </a:xfrm>
          </p:grpSpPr>
          <p:sp>
            <p:nvSpPr>
              <p:cNvPr id="28" name="Shape 257">
                <a:extLst>
                  <a:ext uri="{FF2B5EF4-FFF2-40B4-BE49-F238E27FC236}">
                    <a16:creationId xmlns:a16="http://schemas.microsoft.com/office/drawing/2014/main" id="{C440DE11-DDE9-44B7-B14E-EBD905373EAD}"/>
                  </a:ext>
                </a:extLst>
              </p:cNvPr>
              <p:cNvSpPr txBox="1"/>
              <p:nvPr/>
            </p:nvSpPr>
            <p:spPr>
              <a:xfrm>
                <a:off x="348245" y="2777441"/>
                <a:ext cx="1734773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3F3F3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3F3F3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</a:rPr>
                  <a:t>SAS</a:t>
                </a:r>
                <a:endParaRPr lang="en-US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258">
                <a:extLst>
                  <a:ext uri="{FF2B5EF4-FFF2-40B4-BE49-F238E27FC236}">
                    <a16:creationId xmlns:a16="http://schemas.microsoft.com/office/drawing/2014/main" id="{C3C18A63-9773-467E-8446-63C60D2E6103}"/>
                  </a:ext>
                </a:extLst>
              </p:cNvPr>
              <p:cNvSpPr/>
              <p:nvPr/>
            </p:nvSpPr>
            <p:spPr>
              <a:xfrm>
                <a:off x="584721" y="3838344"/>
                <a:ext cx="1333153" cy="136167"/>
              </a:xfrm>
              <a:prstGeom prst="rect">
                <a:avLst/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Shape 259">
              <a:extLst>
                <a:ext uri="{FF2B5EF4-FFF2-40B4-BE49-F238E27FC236}">
                  <a16:creationId xmlns:a16="http://schemas.microsoft.com/office/drawing/2014/main" id="{9EFC36D1-D87C-4F71-9D44-AF8E68FD4B9C}"/>
                </a:ext>
              </a:extLst>
            </p:cNvPr>
            <p:cNvGrpSpPr/>
            <p:nvPr/>
          </p:nvGrpSpPr>
          <p:grpSpPr>
            <a:xfrm>
              <a:off x="1999028" y="1352549"/>
              <a:ext cx="1734772" cy="1344329"/>
              <a:chOff x="2063141" y="1124498"/>
              <a:chExt cx="1734772" cy="1195789"/>
            </a:xfrm>
          </p:grpSpPr>
          <p:sp>
            <p:nvSpPr>
              <p:cNvPr id="26" name="Shape 260">
                <a:extLst>
                  <a:ext uri="{FF2B5EF4-FFF2-40B4-BE49-F238E27FC236}">
                    <a16:creationId xmlns:a16="http://schemas.microsoft.com/office/drawing/2014/main" id="{FBA16F53-18D7-45E8-8E85-7FE79566C043}"/>
                  </a:ext>
                </a:extLst>
              </p:cNvPr>
              <p:cNvSpPr txBox="1"/>
              <p:nvPr/>
            </p:nvSpPr>
            <p:spPr>
              <a:xfrm>
                <a:off x="2063141" y="1304624"/>
                <a:ext cx="173477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Classification Tree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Linear Regression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</a:rPr>
                  <a:t>Boosted Trees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Bootstrap Forest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</a:rPr>
                  <a:t>Random Forest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3F3F3F"/>
                    </a:solidFill>
                  </a:rPr>
                  <a:t>SVM</a:t>
                </a:r>
                <a:endParaRPr lang="en-US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61">
                <a:extLst>
                  <a:ext uri="{FF2B5EF4-FFF2-40B4-BE49-F238E27FC236}">
                    <a16:creationId xmlns:a16="http://schemas.microsoft.com/office/drawing/2014/main" id="{A5FA808F-D727-496E-923F-52B574B27788}"/>
                  </a:ext>
                </a:extLst>
              </p:cNvPr>
              <p:cNvSpPr/>
              <p:nvPr/>
            </p:nvSpPr>
            <p:spPr>
              <a:xfrm>
                <a:off x="2063141" y="1124498"/>
                <a:ext cx="1734772" cy="180000"/>
              </a:xfrm>
              <a:prstGeom prst="rect">
                <a:avLst/>
              </a:pr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FB22A3-520E-4774-BBC1-14FCDEF8AEF0}"/>
                </a:ext>
              </a:extLst>
            </p:cNvPr>
            <p:cNvGrpSpPr/>
            <p:nvPr/>
          </p:nvGrpSpPr>
          <p:grpSpPr>
            <a:xfrm>
              <a:off x="4110526" y="2696881"/>
              <a:ext cx="2214074" cy="1476735"/>
              <a:chOff x="3810000" y="2696881"/>
              <a:chExt cx="2214074" cy="1476735"/>
            </a:xfrm>
          </p:grpSpPr>
          <p:sp>
            <p:nvSpPr>
              <p:cNvPr id="22" name="Shape 249">
                <a:extLst>
                  <a:ext uri="{FF2B5EF4-FFF2-40B4-BE49-F238E27FC236}">
                    <a16:creationId xmlns:a16="http://schemas.microsoft.com/office/drawing/2014/main" id="{0060C5AE-CB05-4CE6-9C43-9F80052C2BF3}"/>
                  </a:ext>
                </a:extLst>
              </p:cNvPr>
              <p:cNvSpPr txBox="1"/>
              <p:nvPr/>
            </p:nvSpPr>
            <p:spPr>
              <a:xfrm>
                <a:off x="3810000" y="2696881"/>
                <a:ext cx="22140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rgbClr val="32AEB8"/>
                    </a:solidFill>
                    <a:latin typeface="Arial"/>
                    <a:ea typeface="Arial"/>
                    <a:cs typeface="Arial"/>
                    <a:sym typeface="Arial"/>
                  </a:rPr>
                  <a:t>Model Valuation &amp; Parameter Tuning</a:t>
                </a:r>
                <a:endParaRPr b="1" dirty="0">
                  <a:solidFill>
                    <a:srgbClr val="32AEB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" name="Shape 262">
                <a:extLst>
                  <a:ext uri="{FF2B5EF4-FFF2-40B4-BE49-F238E27FC236}">
                    <a16:creationId xmlns:a16="http://schemas.microsoft.com/office/drawing/2014/main" id="{DEFEBE10-313F-4D9F-81B1-BADFD66C12D7}"/>
                  </a:ext>
                </a:extLst>
              </p:cNvPr>
              <p:cNvGrpSpPr/>
              <p:nvPr/>
            </p:nvGrpSpPr>
            <p:grpSpPr>
              <a:xfrm>
                <a:off x="4041404" y="3157953"/>
                <a:ext cx="1734772" cy="1015663"/>
                <a:chOff x="413423" y="2718514"/>
                <a:chExt cx="1734772" cy="1015663"/>
              </a:xfrm>
            </p:grpSpPr>
            <p:sp>
              <p:nvSpPr>
                <p:cNvPr id="24" name="Shape 263">
                  <a:extLst>
                    <a:ext uri="{FF2B5EF4-FFF2-40B4-BE49-F238E27FC236}">
                      <a16:creationId xmlns:a16="http://schemas.microsoft.com/office/drawing/2014/main" id="{354DF00C-6447-477A-A5DA-9C9E5CBE5A38}"/>
                    </a:ext>
                  </a:extLst>
                </p:cNvPr>
                <p:cNvSpPr txBox="1"/>
                <p:nvPr/>
              </p:nvSpPr>
              <p:spPr>
                <a:xfrm>
                  <a:off x="413423" y="2718514"/>
                  <a:ext cx="1734772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3F3F3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Choosing best model using model parameters and parameter tuning</a:t>
                  </a:r>
                  <a:endParaRPr sz="120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Shape 264">
                  <a:extLst>
                    <a:ext uri="{FF2B5EF4-FFF2-40B4-BE49-F238E27FC236}">
                      <a16:creationId xmlns:a16="http://schemas.microsoft.com/office/drawing/2014/main" id="{047C1F8F-721B-45EC-B9FF-66F9F30E74F4}"/>
                    </a:ext>
                  </a:extLst>
                </p:cNvPr>
                <p:cNvSpPr/>
                <p:nvPr/>
              </p:nvSpPr>
              <p:spPr>
                <a:xfrm>
                  <a:off x="413423" y="3532602"/>
                  <a:ext cx="1734772" cy="180000"/>
                </a:xfrm>
                <a:prstGeom prst="rect">
                  <a:avLst/>
                </a:prstGeom>
                <a:solidFill>
                  <a:srgbClr val="32AEB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569B08-3521-46CB-9EC5-910119509D95}"/>
                </a:ext>
              </a:extLst>
            </p:cNvPr>
            <p:cNvGrpSpPr/>
            <p:nvPr/>
          </p:nvGrpSpPr>
          <p:grpSpPr>
            <a:xfrm>
              <a:off x="6969856" y="1938175"/>
              <a:ext cx="1744793" cy="1220371"/>
              <a:chOff x="6723428" y="1938175"/>
              <a:chExt cx="1744793" cy="1220371"/>
            </a:xfrm>
          </p:grpSpPr>
          <p:sp>
            <p:nvSpPr>
              <p:cNvPr id="18" name="Shape 251">
                <a:extLst>
                  <a:ext uri="{FF2B5EF4-FFF2-40B4-BE49-F238E27FC236}">
                    <a16:creationId xmlns:a16="http://schemas.microsoft.com/office/drawing/2014/main" id="{CBB679BC-769A-4534-972A-80AA8A7A3D65}"/>
                  </a:ext>
                </a:extLst>
              </p:cNvPr>
              <p:cNvSpPr txBox="1"/>
              <p:nvPr/>
            </p:nvSpPr>
            <p:spPr>
              <a:xfrm>
                <a:off x="6723428" y="2696881"/>
                <a:ext cx="17347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rgbClr val="F2A40D"/>
                    </a:solidFill>
                    <a:latin typeface="Arial"/>
                    <a:ea typeface="Arial"/>
                    <a:cs typeface="Arial"/>
                    <a:sym typeface="Arial"/>
                  </a:rPr>
                  <a:t>Insights &amp;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rgbClr val="F2A40D"/>
                    </a:solidFill>
                  </a:rPr>
                  <a:t>Enhancements</a:t>
                </a:r>
                <a:endParaRPr b="1" dirty="0">
                  <a:solidFill>
                    <a:srgbClr val="F2A40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Shape 265">
                <a:extLst>
                  <a:ext uri="{FF2B5EF4-FFF2-40B4-BE49-F238E27FC236}">
                    <a16:creationId xmlns:a16="http://schemas.microsoft.com/office/drawing/2014/main" id="{0A0924B2-620C-48A2-BB73-7FB40FCEAC1D}"/>
                  </a:ext>
                </a:extLst>
              </p:cNvPr>
              <p:cNvGrpSpPr/>
              <p:nvPr/>
            </p:nvGrpSpPr>
            <p:grpSpPr>
              <a:xfrm>
                <a:off x="6723506" y="1938175"/>
                <a:ext cx="1744715" cy="853624"/>
                <a:chOff x="363376" y="1561161"/>
                <a:chExt cx="1744715" cy="853624"/>
              </a:xfrm>
            </p:grpSpPr>
            <p:sp>
              <p:nvSpPr>
                <p:cNvPr id="20" name="Shape 266">
                  <a:extLst>
                    <a:ext uri="{FF2B5EF4-FFF2-40B4-BE49-F238E27FC236}">
                      <a16:creationId xmlns:a16="http://schemas.microsoft.com/office/drawing/2014/main" id="{0D9560EA-AEAF-41D8-9CFD-D7032D988929}"/>
                    </a:ext>
                  </a:extLst>
                </p:cNvPr>
                <p:cNvSpPr txBox="1"/>
                <p:nvPr/>
              </p:nvSpPr>
              <p:spPr>
                <a:xfrm>
                  <a:off x="363376" y="1742760"/>
                  <a:ext cx="1734772" cy="672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3F3F3F"/>
                      </a:solidFill>
                    </a:rPr>
                    <a:t>Key take-aways to improve the business model</a:t>
                  </a:r>
                  <a:endParaRPr sz="1200" dirty="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Shape 267">
                  <a:extLst>
                    <a:ext uri="{FF2B5EF4-FFF2-40B4-BE49-F238E27FC236}">
                      <a16:creationId xmlns:a16="http://schemas.microsoft.com/office/drawing/2014/main" id="{14F2897D-ABAF-4FCA-A083-C37C514AB428}"/>
                    </a:ext>
                  </a:extLst>
                </p:cNvPr>
                <p:cNvSpPr/>
                <p:nvPr/>
              </p:nvSpPr>
              <p:spPr>
                <a:xfrm>
                  <a:off x="373319" y="1561161"/>
                  <a:ext cx="1734772" cy="180000"/>
                </a:xfrm>
                <a:prstGeom prst="rect">
                  <a:avLst/>
                </a:prstGeom>
                <a:solidFill>
                  <a:srgbClr val="F2A40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" name="Shape 912">
            <a:extLst>
              <a:ext uri="{FF2B5EF4-FFF2-40B4-BE49-F238E27FC236}">
                <a16:creationId xmlns:a16="http://schemas.microsoft.com/office/drawing/2014/main" id="{5C9EDDBF-744B-4DF5-BF8E-27AD6DC44FD2}"/>
              </a:ext>
            </a:extLst>
          </p:cNvPr>
          <p:cNvSpPr/>
          <p:nvPr/>
        </p:nvSpPr>
        <p:spPr>
          <a:xfrm flipH="1">
            <a:off x="503117" y="2864893"/>
            <a:ext cx="456646" cy="450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6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s://www.johnsondatabase.com/wp-content/uploads/2017/05/dataclean.gif">
            <a:extLst>
              <a:ext uri="{FF2B5EF4-FFF2-40B4-BE49-F238E27FC236}">
                <a16:creationId xmlns:a16="http://schemas.microsoft.com/office/drawing/2014/main" id="{9BBBBCEA-BACA-4F93-8524-144A708664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80" y="514350"/>
            <a:ext cx="5369920" cy="35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Data Cleaning</a:t>
            </a: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F35DC-6301-40F9-9334-EBED6616C363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5</a:t>
            </a:r>
          </a:p>
        </p:txBody>
      </p:sp>
      <p:pic>
        <p:nvPicPr>
          <p:cNvPr id="9218" name="Picture 2" descr="Image result for DATA CLEANING ICON">
            <a:extLst>
              <a:ext uri="{FF2B5EF4-FFF2-40B4-BE49-F238E27FC236}">
                <a16:creationId xmlns:a16="http://schemas.microsoft.com/office/drawing/2014/main" id="{42569C76-7D17-4667-934D-20770FAF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4577"/>
            <a:ext cx="816605" cy="589134"/>
          </a:xfrm>
          <a:prstGeom prst="rect">
            <a:avLst/>
          </a:prstGeom>
          <a:solidFill>
            <a:srgbClr val="32AEB8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3080A-DEB3-4987-BF7E-D6143D4C2864}"/>
              </a:ext>
            </a:extLst>
          </p:cNvPr>
          <p:cNvSpPr txBox="1"/>
          <p:nvPr/>
        </p:nvSpPr>
        <p:spPr>
          <a:xfrm>
            <a:off x="1905000" y="410593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Consuming: </a:t>
            </a:r>
            <a:r>
              <a:rPr lang="en-US" dirty="0"/>
              <a:t>60% of the time went in data cleansing</a:t>
            </a:r>
          </a:p>
          <a:p>
            <a:r>
              <a:rPr lang="en-US" b="1" dirty="0"/>
              <a:t>Importance:</a:t>
            </a:r>
            <a:r>
              <a:rPr lang="en-US" dirty="0"/>
              <a:t> 125 out of 145 columns are removed from the initial data</a:t>
            </a:r>
          </a:p>
        </p:txBody>
      </p:sp>
    </p:spTree>
    <p:extLst>
      <p:ext uri="{BB962C8B-B14F-4D97-AF65-F5344CB8AC3E}">
        <p14:creationId xmlns:p14="http://schemas.microsoft.com/office/powerpoint/2010/main" val="42784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Data Cleaning</a:t>
            </a:r>
            <a:endParaRPr sz="1600" dirty="0"/>
          </a:p>
        </p:txBody>
      </p:sp>
      <p:sp>
        <p:nvSpPr>
          <p:cNvPr id="31" name="Shape 271">
            <a:extLst>
              <a:ext uri="{FF2B5EF4-FFF2-40B4-BE49-F238E27FC236}">
                <a16:creationId xmlns:a16="http://schemas.microsoft.com/office/drawing/2014/main" id="{C7341B3F-61EE-4F20-9E0B-299E1A6818D5}"/>
              </a:ext>
            </a:extLst>
          </p:cNvPr>
          <p:cNvSpPr txBox="1">
            <a:spLocks/>
          </p:cNvSpPr>
          <p:nvPr/>
        </p:nvSpPr>
        <p:spPr>
          <a:xfrm>
            <a:off x="2162250" y="58194"/>
            <a:ext cx="69960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</a:rPr>
              <a:t>Performed using </a:t>
            </a:r>
            <a:r>
              <a:rPr lang="en-US" sz="1600" b="1" dirty="0">
                <a:solidFill>
                  <a:schemeClr val="dk1"/>
                </a:solidFill>
              </a:rPr>
              <a:t>SAS 9.4</a:t>
            </a:r>
          </a:p>
          <a:p>
            <a:pPr algn="l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  <a:p>
            <a:pPr algn="l">
              <a:buClr>
                <a:schemeClr val="dk1"/>
              </a:buClr>
            </a:pPr>
            <a:r>
              <a:rPr lang="en-US" sz="1600" i="1" u="sng" dirty="0">
                <a:solidFill>
                  <a:schemeClr val="dk1"/>
                </a:solidFill>
              </a:rPr>
              <a:t>Steps followed:</a:t>
            </a:r>
          </a:p>
          <a:p>
            <a:pPr algn="l"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Removed Unnecessary Data Fields(125)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Removed Outliers(3 Std. Deviation)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Removed incorrect format(4)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Values Group(2)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Converted Ordinal Variables to Ordered Numeric Variables(3)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Converted Nominal Variables to Numeric Variables(3)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Replaced Nulls with 0(6)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Derived Variables(1)</a:t>
            </a:r>
          </a:p>
          <a:p>
            <a:pPr marL="285750" indent="-285750" algn="l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Classifier(1)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F35DC-6301-40F9-9334-EBED6616C363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6</a:t>
            </a:r>
          </a:p>
        </p:txBody>
      </p:sp>
      <p:pic>
        <p:nvPicPr>
          <p:cNvPr id="9218" name="Picture 2" descr="Image result for DATA CLEANING ICON">
            <a:extLst>
              <a:ext uri="{FF2B5EF4-FFF2-40B4-BE49-F238E27FC236}">
                <a16:creationId xmlns:a16="http://schemas.microsoft.com/office/drawing/2014/main" id="{42569C76-7D17-4667-934D-20770FAF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4577"/>
            <a:ext cx="816605" cy="589134"/>
          </a:xfrm>
          <a:prstGeom prst="rect">
            <a:avLst/>
          </a:prstGeom>
          <a:solidFill>
            <a:srgbClr val="32AEB8"/>
          </a:solidFill>
        </p:spPr>
      </p:pic>
      <p:pic>
        <p:nvPicPr>
          <p:cNvPr id="9232" name="Picture 16" descr="Tick ok sign">
            <a:extLst>
              <a:ext uri="{FF2B5EF4-FFF2-40B4-BE49-F238E27FC236}">
                <a16:creationId xmlns:a16="http://schemas.microsoft.com/office/drawing/2014/main" id="{57A5F1AB-8806-4230-A9E5-BDD7D8F3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09650"/>
            <a:ext cx="501291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6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Image result for comparison icon png">
            <a:extLst>
              <a:ext uri="{FF2B5EF4-FFF2-40B4-BE49-F238E27FC236}">
                <a16:creationId xmlns:a16="http://schemas.microsoft.com/office/drawing/2014/main" id="{C520662E-DFE6-41E8-9E2A-F68DFF39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73584"/>
            <a:ext cx="636366" cy="6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Model Validation</a:t>
            </a: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24680B-2E57-4298-89C1-454204A413F4}"/>
              </a:ext>
            </a:extLst>
          </p:cNvPr>
          <p:cNvGrpSpPr/>
          <p:nvPr/>
        </p:nvGrpSpPr>
        <p:grpSpPr>
          <a:xfrm>
            <a:off x="1828800" y="361950"/>
            <a:ext cx="6667191" cy="3696329"/>
            <a:chOff x="786278" y="987782"/>
            <a:chExt cx="6667191" cy="3696329"/>
          </a:xfrm>
        </p:grpSpPr>
        <p:sp>
          <p:nvSpPr>
            <p:cNvPr id="34" name="Shape 277">
              <a:extLst>
                <a:ext uri="{FF2B5EF4-FFF2-40B4-BE49-F238E27FC236}">
                  <a16:creationId xmlns:a16="http://schemas.microsoft.com/office/drawing/2014/main" id="{3995AE9D-BFBB-4C3D-8699-AB686FD34C3C}"/>
                </a:ext>
              </a:extLst>
            </p:cNvPr>
            <p:cNvSpPr/>
            <p:nvPr/>
          </p:nvSpPr>
          <p:spPr>
            <a:xfrm>
              <a:off x="4872859" y="2000387"/>
              <a:ext cx="2214499" cy="360000"/>
            </a:xfrm>
            <a:prstGeom prst="rect">
              <a:avLst/>
            </a:prstGeom>
            <a:solidFill>
              <a:srgbClr val="F2A4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278">
              <a:extLst>
                <a:ext uri="{FF2B5EF4-FFF2-40B4-BE49-F238E27FC236}">
                  <a16:creationId xmlns:a16="http://schemas.microsoft.com/office/drawing/2014/main" id="{4FEE28A6-FE6A-494C-A65A-182A6E330D37}"/>
                </a:ext>
              </a:extLst>
            </p:cNvPr>
            <p:cNvSpPr/>
            <p:nvPr/>
          </p:nvSpPr>
          <p:spPr>
            <a:xfrm>
              <a:off x="4872859" y="2738677"/>
              <a:ext cx="2214499" cy="360000"/>
            </a:xfrm>
            <a:prstGeom prst="rect">
              <a:avLst/>
            </a:prstGeom>
            <a:solidFill>
              <a:srgbClr val="F2A4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280">
              <a:extLst>
                <a:ext uri="{FF2B5EF4-FFF2-40B4-BE49-F238E27FC236}">
                  <a16:creationId xmlns:a16="http://schemas.microsoft.com/office/drawing/2014/main" id="{73C41A63-6290-4F55-9D1E-B28C7CC7ECD9}"/>
                </a:ext>
              </a:extLst>
            </p:cNvPr>
            <p:cNvGrpSpPr/>
            <p:nvPr/>
          </p:nvGrpSpPr>
          <p:grpSpPr>
            <a:xfrm>
              <a:off x="4058859" y="987782"/>
              <a:ext cx="1052368" cy="3696329"/>
              <a:chOff x="4058859" y="987782"/>
              <a:chExt cx="1052368" cy="3696329"/>
            </a:xfrm>
          </p:grpSpPr>
          <p:sp>
            <p:nvSpPr>
              <p:cNvPr id="38" name="Shape 281">
                <a:extLst>
                  <a:ext uri="{FF2B5EF4-FFF2-40B4-BE49-F238E27FC236}">
                    <a16:creationId xmlns:a16="http://schemas.microsoft.com/office/drawing/2014/main" id="{FDE7C7C2-7967-46AF-A1ED-FC3CF547684A}"/>
                  </a:ext>
                </a:extLst>
              </p:cNvPr>
              <p:cNvSpPr/>
              <p:nvPr/>
            </p:nvSpPr>
            <p:spPr>
              <a:xfrm rot="36931">
                <a:off x="4276045" y="3801165"/>
                <a:ext cx="592195" cy="86302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9312"/>
                    </a:lnTo>
                    <a:lnTo>
                      <a:pt x="119932" y="19312"/>
                    </a:lnTo>
                    <a:lnTo>
                      <a:pt x="59999" y="120000"/>
                    </a:lnTo>
                    <a:lnTo>
                      <a:pt x="67" y="19312"/>
                    </a:lnTo>
                    <a:lnTo>
                      <a:pt x="0" y="19312"/>
                    </a:lnTo>
                    <a:lnTo>
                      <a:pt x="0" y="19199"/>
                    </a:lnTo>
                    <a:close/>
                  </a:path>
                </a:pathLst>
              </a:custGeom>
              <a:gradFill>
                <a:gsLst>
                  <a:gs pos="0">
                    <a:srgbClr val="F9B57C"/>
                  </a:gs>
                  <a:gs pos="100000">
                    <a:srgbClr val="F9B57C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282">
                <a:extLst>
                  <a:ext uri="{FF2B5EF4-FFF2-40B4-BE49-F238E27FC236}">
                    <a16:creationId xmlns:a16="http://schemas.microsoft.com/office/drawing/2014/main" id="{D7102B98-33CC-4E4E-B456-6BE45C8B09C2}"/>
                  </a:ext>
                </a:extLst>
              </p:cNvPr>
              <p:cNvSpPr/>
              <p:nvPr/>
            </p:nvSpPr>
            <p:spPr>
              <a:xfrm>
                <a:off x="4468857" y="3793500"/>
                <a:ext cx="200342" cy="87282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4012"/>
                    </a:lnTo>
                    <a:lnTo>
                      <a:pt x="63584" y="119999"/>
                    </a:lnTo>
                    <a:lnTo>
                      <a:pt x="89" y="19095"/>
                    </a:lnTo>
                    <a:lnTo>
                      <a:pt x="0" y="19095"/>
                    </a:lnTo>
                    <a:lnTo>
                      <a:pt x="0" y="1898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C9A0"/>
                  </a:gs>
                  <a:gs pos="100000">
                    <a:srgbClr val="FBC9A0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283">
                <a:extLst>
                  <a:ext uri="{FF2B5EF4-FFF2-40B4-BE49-F238E27FC236}">
                    <a16:creationId xmlns:a16="http://schemas.microsoft.com/office/drawing/2014/main" id="{44E2C7B9-95A4-444D-9F37-E17832F79137}"/>
                  </a:ext>
                </a:extLst>
              </p:cNvPr>
              <p:cNvSpPr/>
              <p:nvPr/>
            </p:nvSpPr>
            <p:spPr>
              <a:xfrm>
                <a:off x="4291066" y="1891296"/>
                <a:ext cx="196906" cy="20113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0708" y="0"/>
                    </a:lnTo>
                    <a:lnTo>
                      <a:pt x="120000" y="3787"/>
                    </a:lnTo>
                    <a:lnTo>
                      <a:pt x="120000" y="120000"/>
                    </a:lnTo>
                    <a:lnTo>
                      <a:pt x="117742" y="120000"/>
                    </a:lnTo>
                    <a:cubicBezTo>
                      <a:pt x="111637" y="116604"/>
                      <a:pt x="88069" y="114098"/>
                      <a:pt x="60000" y="114098"/>
                    </a:cubicBezTo>
                    <a:cubicBezTo>
                      <a:pt x="31930" y="114098"/>
                      <a:pt x="8363" y="116604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BCEAED"/>
                  </a:gs>
                  <a:gs pos="100000">
                    <a:srgbClr val="BCEAED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284">
                <a:extLst>
                  <a:ext uri="{FF2B5EF4-FFF2-40B4-BE49-F238E27FC236}">
                    <a16:creationId xmlns:a16="http://schemas.microsoft.com/office/drawing/2014/main" id="{8966FE25-BDFA-48A7-9A53-F55FA1516753}"/>
                  </a:ext>
                </a:extLst>
              </p:cNvPr>
              <p:cNvSpPr/>
              <p:nvPr/>
            </p:nvSpPr>
            <p:spPr>
              <a:xfrm>
                <a:off x="4486591" y="1953886"/>
                <a:ext cx="196906" cy="19509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62125" y="4092"/>
                    </a:lnTo>
                    <a:lnTo>
                      <a:pt x="120000" y="279"/>
                    </a:lnTo>
                    <a:lnTo>
                      <a:pt x="120000" y="120000"/>
                    </a:lnTo>
                    <a:lnTo>
                      <a:pt x="117742" y="120000"/>
                    </a:lnTo>
                    <a:cubicBezTo>
                      <a:pt x="111637" y="116499"/>
                      <a:pt x="88069" y="113915"/>
                      <a:pt x="60000" y="113915"/>
                    </a:cubicBezTo>
                    <a:cubicBezTo>
                      <a:pt x="31930" y="113915"/>
                      <a:pt x="8363" y="116499"/>
                      <a:pt x="2258" y="12000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90DCE2"/>
                  </a:gs>
                  <a:gs pos="100000">
                    <a:srgbClr val="90DCE2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285">
                <a:extLst>
                  <a:ext uri="{FF2B5EF4-FFF2-40B4-BE49-F238E27FC236}">
                    <a16:creationId xmlns:a16="http://schemas.microsoft.com/office/drawing/2014/main" id="{6D6CAA63-10A1-470E-A2FF-7A191A80980D}"/>
                  </a:ext>
                </a:extLst>
              </p:cNvPr>
              <p:cNvSpPr/>
              <p:nvPr/>
            </p:nvSpPr>
            <p:spPr>
              <a:xfrm>
                <a:off x="4683483" y="1895514"/>
                <a:ext cx="196906" cy="201139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77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117742" y="120000"/>
                    </a:lnTo>
                    <a:cubicBezTo>
                      <a:pt x="111637" y="116604"/>
                      <a:pt x="88069" y="114098"/>
                      <a:pt x="60000" y="114098"/>
                    </a:cubicBezTo>
                    <a:cubicBezTo>
                      <a:pt x="31930" y="114098"/>
                      <a:pt x="8363" y="116604"/>
                      <a:pt x="2258" y="120000"/>
                    </a:cubicBezTo>
                    <a:lnTo>
                      <a:pt x="0" y="120000"/>
                    </a:lnTo>
                    <a:lnTo>
                      <a:pt x="0" y="3754"/>
                    </a:lnTo>
                    <a:close/>
                  </a:path>
                </a:pathLst>
              </a:custGeom>
              <a:solidFill>
                <a:srgbClr val="32AE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286">
                <a:extLst>
                  <a:ext uri="{FF2B5EF4-FFF2-40B4-BE49-F238E27FC236}">
                    <a16:creationId xmlns:a16="http://schemas.microsoft.com/office/drawing/2014/main" id="{6A31DCA6-F7BC-4098-A227-C1B7301EB313}"/>
                  </a:ext>
                </a:extLst>
              </p:cNvPr>
              <p:cNvSpPr/>
              <p:nvPr/>
            </p:nvSpPr>
            <p:spPr>
              <a:xfrm rot="10800000">
                <a:off x="4468813" y="4423239"/>
                <a:ext cx="196906" cy="260871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287">
                <a:extLst>
                  <a:ext uri="{FF2B5EF4-FFF2-40B4-BE49-F238E27FC236}">
                    <a16:creationId xmlns:a16="http://schemas.microsoft.com/office/drawing/2014/main" id="{6E5E1FA9-D4AD-4AC2-8F51-8AA5B04C430D}"/>
                  </a:ext>
                </a:extLst>
              </p:cNvPr>
              <p:cNvSpPr/>
              <p:nvPr/>
            </p:nvSpPr>
            <p:spPr>
              <a:xfrm rot="-5400000">
                <a:off x="4098945" y="947696"/>
                <a:ext cx="972197" cy="10523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2114" y="23995"/>
                    </a:moveTo>
                    <a:lnTo>
                      <a:pt x="26681" y="59999"/>
                    </a:lnTo>
                    <a:lnTo>
                      <a:pt x="52114" y="96003"/>
                    </a:lnTo>
                    <a:lnTo>
                      <a:pt x="25433" y="96003"/>
                    </a:lnTo>
                    <a:lnTo>
                      <a:pt x="0" y="59999"/>
                    </a:lnTo>
                    <a:lnTo>
                      <a:pt x="25433" y="23995"/>
                    </a:lnTo>
                    <a:close/>
                    <a:moveTo>
                      <a:pt x="119999" y="60000"/>
                    </a:moveTo>
                    <a:lnTo>
                      <a:pt x="76696" y="120000"/>
                    </a:lnTo>
                    <a:lnTo>
                      <a:pt x="71450" y="112731"/>
                    </a:lnTo>
                    <a:lnTo>
                      <a:pt x="44503" y="112731"/>
                    </a:lnTo>
                    <a:cubicBezTo>
                      <a:pt x="43660" y="114688"/>
                      <a:pt x="41587" y="116065"/>
                      <a:pt x="39167" y="116065"/>
                    </a:cubicBezTo>
                    <a:cubicBezTo>
                      <a:pt x="37038" y="116065"/>
                      <a:pt x="35178" y="115000"/>
                      <a:pt x="34259" y="113372"/>
                    </a:cubicBezTo>
                    <a:lnTo>
                      <a:pt x="12122" y="117398"/>
                    </a:lnTo>
                    <a:lnTo>
                      <a:pt x="12122" y="104063"/>
                    </a:lnTo>
                    <a:lnTo>
                      <a:pt x="34259" y="108089"/>
                    </a:lnTo>
                    <a:cubicBezTo>
                      <a:pt x="35178" y="106461"/>
                      <a:pt x="37038" y="105397"/>
                      <a:pt x="39167" y="105397"/>
                    </a:cubicBezTo>
                    <a:cubicBezTo>
                      <a:pt x="41587" y="105397"/>
                      <a:pt x="43660" y="106773"/>
                      <a:pt x="44503" y="108730"/>
                    </a:cubicBezTo>
                    <a:lnTo>
                      <a:pt x="68563" y="108730"/>
                    </a:lnTo>
                    <a:lnTo>
                      <a:pt x="33393" y="60000"/>
                    </a:lnTo>
                    <a:lnTo>
                      <a:pt x="76696" y="0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288">
              <a:extLst>
                <a:ext uri="{FF2B5EF4-FFF2-40B4-BE49-F238E27FC236}">
                  <a16:creationId xmlns:a16="http://schemas.microsoft.com/office/drawing/2014/main" id="{11A44985-2FE9-4B45-A612-C1A62E32823D}"/>
                </a:ext>
              </a:extLst>
            </p:cNvPr>
            <p:cNvSpPr/>
            <p:nvPr/>
          </p:nvSpPr>
          <p:spPr>
            <a:xfrm>
              <a:off x="1691680" y="2013823"/>
              <a:ext cx="2697839" cy="36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289">
              <a:extLst>
                <a:ext uri="{FF2B5EF4-FFF2-40B4-BE49-F238E27FC236}">
                  <a16:creationId xmlns:a16="http://schemas.microsoft.com/office/drawing/2014/main" id="{40A25BAC-BD94-4981-B106-54D8A555C811}"/>
                </a:ext>
              </a:extLst>
            </p:cNvPr>
            <p:cNvSpPr/>
            <p:nvPr/>
          </p:nvSpPr>
          <p:spPr>
            <a:xfrm>
              <a:off x="1691680" y="2752113"/>
              <a:ext cx="2697839" cy="36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290">
              <a:extLst>
                <a:ext uri="{FF2B5EF4-FFF2-40B4-BE49-F238E27FC236}">
                  <a16:creationId xmlns:a16="http://schemas.microsoft.com/office/drawing/2014/main" id="{4D8D8E65-86A4-4043-9BE3-0FC5B974A1AF}"/>
                </a:ext>
              </a:extLst>
            </p:cNvPr>
            <p:cNvSpPr/>
            <p:nvPr/>
          </p:nvSpPr>
          <p:spPr>
            <a:xfrm>
              <a:off x="1691680" y="3490403"/>
              <a:ext cx="2697839" cy="36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291">
              <a:extLst>
                <a:ext uri="{FF2B5EF4-FFF2-40B4-BE49-F238E27FC236}">
                  <a16:creationId xmlns:a16="http://schemas.microsoft.com/office/drawing/2014/main" id="{744D1807-A4BB-435C-950B-758E67333746}"/>
                </a:ext>
              </a:extLst>
            </p:cNvPr>
            <p:cNvSpPr txBox="1"/>
            <p:nvPr/>
          </p:nvSpPr>
          <p:spPr>
            <a:xfrm>
              <a:off x="5081675" y="2026498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292">
              <a:extLst>
                <a:ext uri="{FF2B5EF4-FFF2-40B4-BE49-F238E27FC236}">
                  <a16:creationId xmlns:a16="http://schemas.microsoft.com/office/drawing/2014/main" id="{6D80D999-F71C-4C6C-B6BD-4E792B17F1B8}"/>
                </a:ext>
              </a:extLst>
            </p:cNvPr>
            <p:cNvSpPr txBox="1"/>
            <p:nvPr/>
          </p:nvSpPr>
          <p:spPr>
            <a:xfrm>
              <a:off x="5081675" y="2743103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Bootstrap Forest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294">
              <a:extLst>
                <a:ext uri="{FF2B5EF4-FFF2-40B4-BE49-F238E27FC236}">
                  <a16:creationId xmlns:a16="http://schemas.microsoft.com/office/drawing/2014/main" id="{5FAE8526-E618-4D71-8B28-B50ECDB1A402}"/>
                </a:ext>
              </a:extLst>
            </p:cNvPr>
            <p:cNvSpPr txBox="1"/>
            <p:nvPr/>
          </p:nvSpPr>
          <p:spPr>
            <a:xfrm>
              <a:off x="1691680" y="2045722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 Tree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295">
              <a:extLst>
                <a:ext uri="{FF2B5EF4-FFF2-40B4-BE49-F238E27FC236}">
                  <a16:creationId xmlns:a16="http://schemas.microsoft.com/office/drawing/2014/main" id="{5C306F0D-01DB-4E93-9E0E-3254A60226DB}"/>
                </a:ext>
              </a:extLst>
            </p:cNvPr>
            <p:cNvSpPr txBox="1"/>
            <p:nvPr/>
          </p:nvSpPr>
          <p:spPr>
            <a:xfrm>
              <a:off x="1691680" y="2762327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Boosted Tree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296">
              <a:extLst>
                <a:ext uri="{FF2B5EF4-FFF2-40B4-BE49-F238E27FC236}">
                  <a16:creationId xmlns:a16="http://schemas.microsoft.com/office/drawing/2014/main" id="{461CB95F-259E-4352-B246-29D51DFBB736}"/>
                </a:ext>
              </a:extLst>
            </p:cNvPr>
            <p:cNvSpPr txBox="1"/>
            <p:nvPr/>
          </p:nvSpPr>
          <p:spPr>
            <a:xfrm>
              <a:off x="1691680" y="3542848"/>
              <a:ext cx="2371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297">
              <a:extLst>
                <a:ext uri="{FF2B5EF4-FFF2-40B4-BE49-F238E27FC236}">
                  <a16:creationId xmlns:a16="http://schemas.microsoft.com/office/drawing/2014/main" id="{0D467605-23AE-487B-960B-79F45D0AEAD1}"/>
                </a:ext>
              </a:extLst>
            </p:cNvPr>
            <p:cNvSpPr txBox="1"/>
            <p:nvPr/>
          </p:nvSpPr>
          <p:spPr>
            <a:xfrm>
              <a:off x="3834278" y="2393629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-US" sz="1200" dirty="0">
                  <a:solidFill>
                    <a:srgbClr val="3F3F3F"/>
                  </a:solidFill>
                </a:rPr>
                <a:t>AUC – 0.69            Lift – 1.8</a:t>
              </a:r>
            </a:p>
            <a:p>
              <a:pPr lvl="0" algn="r"/>
              <a:endParaRPr lang="en-US" sz="1200" dirty="0">
                <a:solidFill>
                  <a:srgbClr val="3F3F3F"/>
                </a:solidFill>
              </a:endParaRPr>
            </a:p>
          </p:txBody>
        </p:sp>
        <p:sp>
          <p:nvSpPr>
            <p:cNvPr id="55" name="Shape 298">
              <a:extLst>
                <a:ext uri="{FF2B5EF4-FFF2-40B4-BE49-F238E27FC236}">
                  <a16:creationId xmlns:a16="http://schemas.microsoft.com/office/drawing/2014/main" id="{4C9B67B7-F642-47E7-9F2B-D4AC7362B1A1}"/>
                </a:ext>
              </a:extLst>
            </p:cNvPr>
            <p:cNvSpPr txBox="1"/>
            <p:nvPr/>
          </p:nvSpPr>
          <p:spPr>
            <a:xfrm>
              <a:off x="3866176" y="3150530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-US" sz="1200" dirty="0">
                  <a:solidFill>
                    <a:srgbClr val="3F3F3F"/>
                  </a:solidFill>
                </a:rPr>
                <a:t>AUC – 0.68            Lift – 1.8</a:t>
              </a:r>
            </a:p>
          </p:txBody>
        </p:sp>
        <p:sp>
          <p:nvSpPr>
            <p:cNvPr id="57" name="Shape 300">
              <a:extLst>
                <a:ext uri="{FF2B5EF4-FFF2-40B4-BE49-F238E27FC236}">
                  <a16:creationId xmlns:a16="http://schemas.microsoft.com/office/drawing/2014/main" id="{7B10DB66-34FD-4920-AE46-CBA189A73334}"/>
                </a:ext>
              </a:extLst>
            </p:cNvPr>
            <p:cNvSpPr txBox="1"/>
            <p:nvPr/>
          </p:nvSpPr>
          <p:spPr>
            <a:xfrm>
              <a:off x="786278" y="2407529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AUC – 0.66            Lift – 1.7</a:t>
              </a:r>
            </a:p>
          </p:txBody>
        </p:sp>
        <p:sp>
          <p:nvSpPr>
            <p:cNvPr id="58" name="Shape 301">
              <a:extLst>
                <a:ext uri="{FF2B5EF4-FFF2-40B4-BE49-F238E27FC236}">
                  <a16:creationId xmlns:a16="http://schemas.microsoft.com/office/drawing/2014/main" id="{932A9185-31FA-462C-B2E3-F06785743183}"/>
                </a:ext>
              </a:extLst>
            </p:cNvPr>
            <p:cNvSpPr txBox="1"/>
            <p:nvPr/>
          </p:nvSpPr>
          <p:spPr>
            <a:xfrm>
              <a:off x="786278" y="3164168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-US" sz="1200" dirty="0">
                  <a:solidFill>
                    <a:srgbClr val="3F3F3F"/>
                  </a:solidFill>
                </a:rPr>
                <a:t>AUC – 0.66            Lift – 1.7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302">
              <a:extLst>
                <a:ext uri="{FF2B5EF4-FFF2-40B4-BE49-F238E27FC236}">
                  <a16:creationId xmlns:a16="http://schemas.microsoft.com/office/drawing/2014/main" id="{FCFFE726-1839-41B7-9DC9-33C82AC43A71}"/>
                </a:ext>
              </a:extLst>
            </p:cNvPr>
            <p:cNvSpPr txBox="1"/>
            <p:nvPr/>
          </p:nvSpPr>
          <p:spPr>
            <a:xfrm>
              <a:off x="786278" y="3920807"/>
              <a:ext cx="32771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-US" sz="1200" dirty="0">
                  <a:solidFill>
                    <a:srgbClr val="3F3F3F"/>
                  </a:solidFill>
                </a:rPr>
                <a:t>AUC – 0.89            Lift – 2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0E04F7-FB27-4147-81D0-FA9E23CE6A8D}"/>
              </a:ext>
            </a:extLst>
          </p:cNvPr>
          <p:cNvSpPr txBox="1"/>
          <p:nvPr/>
        </p:nvSpPr>
        <p:spPr>
          <a:xfrm>
            <a:off x="2438400" y="4171950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</a:t>
            </a:r>
            <a:r>
              <a:rPr lang="en-US" dirty="0"/>
              <a:t>is best fit suitable for the data based on the AUC and Lift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1FDBE9-94D4-4A36-9E7E-63CC0B998BD7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7</a:t>
            </a:r>
          </a:p>
        </p:txBody>
      </p:sp>
      <p:sp>
        <p:nvSpPr>
          <p:cNvPr id="64" name="Shape 278">
            <a:extLst>
              <a:ext uri="{FF2B5EF4-FFF2-40B4-BE49-F238E27FC236}">
                <a16:creationId xmlns:a16="http://schemas.microsoft.com/office/drawing/2014/main" id="{8B26325A-24FF-465F-A232-E6E315FA587C}"/>
              </a:ext>
            </a:extLst>
          </p:cNvPr>
          <p:cNvSpPr/>
          <p:nvPr/>
        </p:nvSpPr>
        <p:spPr>
          <a:xfrm>
            <a:off x="5917635" y="2861386"/>
            <a:ext cx="2214499" cy="360000"/>
          </a:xfrm>
          <a:prstGeom prst="rect">
            <a:avLst/>
          </a:prstGeom>
          <a:solidFill>
            <a:srgbClr val="F2A4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298">
            <a:extLst>
              <a:ext uri="{FF2B5EF4-FFF2-40B4-BE49-F238E27FC236}">
                <a16:creationId xmlns:a16="http://schemas.microsoft.com/office/drawing/2014/main" id="{2B4C3A6C-45A8-457D-A698-741AF69C8AD0}"/>
              </a:ext>
            </a:extLst>
          </p:cNvPr>
          <p:cNvSpPr txBox="1"/>
          <p:nvPr/>
        </p:nvSpPr>
        <p:spPr>
          <a:xfrm>
            <a:off x="4912377" y="3305662"/>
            <a:ext cx="32771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 dirty="0">
                <a:solidFill>
                  <a:srgbClr val="3F3F3F"/>
                </a:solidFill>
              </a:rPr>
              <a:t>AUC – 0.64            Lift – 1.8</a:t>
            </a:r>
          </a:p>
        </p:txBody>
      </p:sp>
      <p:sp>
        <p:nvSpPr>
          <p:cNvPr id="67" name="Shape 292">
            <a:extLst>
              <a:ext uri="{FF2B5EF4-FFF2-40B4-BE49-F238E27FC236}">
                <a16:creationId xmlns:a16="http://schemas.microsoft.com/office/drawing/2014/main" id="{9FF88E78-458B-4C82-A6CB-9E8ED050F616}"/>
              </a:ext>
            </a:extLst>
          </p:cNvPr>
          <p:cNvSpPr txBox="1"/>
          <p:nvPr/>
        </p:nvSpPr>
        <p:spPr>
          <a:xfrm>
            <a:off x="6142973" y="2899791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Linear - SVM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cdn4.iconfinder.com/data/icons/iconflat-5/512/medal-512.png">
            <a:extLst>
              <a:ext uri="{FF2B5EF4-FFF2-40B4-BE49-F238E27FC236}">
                <a16:creationId xmlns:a16="http://schemas.microsoft.com/office/drawing/2014/main" id="{88F7A7B6-7F66-412C-BF62-C08CFDA2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94" y="2856869"/>
            <a:ext cx="463106" cy="46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4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Model Generation</a:t>
            </a:r>
            <a:endParaRPr sz="1600" dirty="0"/>
          </a:p>
        </p:txBody>
      </p:sp>
      <p:sp>
        <p:nvSpPr>
          <p:cNvPr id="31" name="Shape 271">
            <a:extLst>
              <a:ext uri="{FF2B5EF4-FFF2-40B4-BE49-F238E27FC236}">
                <a16:creationId xmlns:a16="http://schemas.microsoft.com/office/drawing/2014/main" id="{C7341B3F-61EE-4F20-9E0B-299E1A6818D5}"/>
              </a:ext>
            </a:extLst>
          </p:cNvPr>
          <p:cNvSpPr txBox="1">
            <a:spLocks/>
          </p:cNvSpPr>
          <p:nvPr/>
        </p:nvSpPr>
        <p:spPr>
          <a:xfrm>
            <a:off x="2133600" y="9303"/>
            <a:ext cx="69960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AA5BD-C0A2-4A12-8887-B2EC2797BA71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1DC53-5F92-48E9-BF4C-ABF7D70DE99C}"/>
              </a:ext>
            </a:extLst>
          </p:cNvPr>
          <p:cNvSpPr txBox="1"/>
          <p:nvPr/>
        </p:nvSpPr>
        <p:spPr>
          <a:xfrm>
            <a:off x="2237740" y="92529"/>
            <a:ext cx="63515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Random Forest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SMOTE</a:t>
            </a:r>
          </a:p>
          <a:p>
            <a:pPr marL="342900" indent="-342900">
              <a:buAutoNum type="arabicPeriod"/>
            </a:pPr>
            <a:r>
              <a:rPr lang="en-US" dirty="0"/>
              <a:t>Choosing the best parameters - find the parameters that can give the best cross-validation score </a:t>
            </a:r>
          </a:p>
          <a:p>
            <a:pPr marL="342900" indent="-342900">
              <a:buAutoNum type="arabicPeriod"/>
            </a:pPr>
            <a:r>
              <a:rPr lang="en-US" dirty="0"/>
              <a:t>Building the model - implement the model with best combination of parameters found above. {'</a:t>
            </a:r>
            <a:r>
              <a:rPr lang="en-US" dirty="0" err="1"/>
              <a:t>max_features</a:t>
            </a:r>
            <a:r>
              <a:rPr lang="en-US" dirty="0"/>
              <a:t>': 'sqrt', '</a:t>
            </a:r>
            <a:r>
              <a:rPr lang="en-US" dirty="0" err="1"/>
              <a:t>max_depth</a:t>
            </a:r>
            <a:r>
              <a:rPr lang="en-US" dirty="0"/>
              <a:t>': 27}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b="1" dirty="0"/>
              <a:t>       Confusion Matrix:</a:t>
            </a:r>
            <a:r>
              <a:rPr lang="en-US" dirty="0"/>
              <a:t>  [[ 7679   889] </a:t>
            </a:r>
          </a:p>
          <a:p>
            <a:r>
              <a:rPr lang="en-US" dirty="0"/>
              <a:t>                                        [  926     7711]]</a:t>
            </a:r>
            <a:endParaRPr lang="en-US" sz="1200" dirty="0"/>
          </a:p>
          <a:p>
            <a:r>
              <a:rPr lang="en-US" dirty="0"/>
              <a:t> </a:t>
            </a:r>
          </a:p>
        </p:txBody>
      </p:sp>
      <p:pic>
        <p:nvPicPr>
          <p:cNvPr id="13" name="Picture 2" descr="Image result for PREDICTIVE MODELS ICON">
            <a:extLst>
              <a:ext uri="{FF2B5EF4-FFF2-40B4-BE49-F238E27FC236}">
                <a16:creationId xmlns:a16="http://schemas.microsoft.com/office/drawing/2014/main" id="{0197F889-320C-43D5-B31A-CCB3C6D1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" y="2800350"/>
            <a:ext cx="560424" cy="5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00A2B-ABD1-402B-8ABC-FB29FE6A68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25" y="2633345"/>
            <a:ext cx="3267075" cy="2334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FE70C0-D7FD-4219-89FC-10187631C5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75" y="2652395"/>
            <a:ext cx="3229610" cy="23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325" y="0"/>
            <a:ext cx="143347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Parameter Tuning</a:t>
            </a:r>
            <a:endParaRPr sz="1600" dirty="0"/>
          </a:p>
        </p:txBody>
      </p:sp>
      <p:sp>
        <p:nvSpPr>
          <p:cNvPr id="31" name="Shape 271">
            <a:extLst>
              <a:ext uri="{FF2B5EF4-FFF2-40B4-BE49-F238E27FC236}">
                <a16:creationId xmlns:a16="http://schemas.microsoft.com/office/drawing/2014/main" id="{C7341B3F-61EE-4F20-9E0B-299E1A6818D5}"/>
              </a:ext>
            </a:extLst>
          </p:cNvPr>
          <p:cNvSpPr txBox="1">
            <a:spLocks/>
          </p:cNvSpPr>
          <p:nvPr/>
        </p:nvSpPr>
        <p:spPr>
          <a:xfrm>
            <a:off x="2133600" y="9303"/>
            <a:ext cx="69960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r>
              <a:rPr lang="en-US" sz="1400" b="1" dirty="0" err="1"/>
              <a:t>Hyperparameter_tuning</a:t>
            </a:r>
            <a:r>
              <a:rPr lang="en-US" sz="1400" b="1" baseline="50000" dirty="0"/>
              <a:t>[1]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training_data</a:t>
            </a:r>
            <a:r>
              <a:rPr lang="en-US" sz="1400" dirty="0"/>
              <a:t>, </a:t>
            </a:r>
            <a:r>
              <a:rPr lang="en-US" sz="1400" dirty="0" err="1"/>
              <a:t>hp_list</a:t>
            </a:r>
            <a:r>
              <a:rPr lang="en-US" sz="1400" dirty="0"/>
              <a:t>):</a:t>
            </a:r>
          </a:p>
          <a:p>
            <a:pPr algn="l">
              <a:buClr>
                <a:schemeClr val="dk1"/>
              </a:buClr>
            </a:pPr>
            <a:r>
              <a:rPr lang="en-US" sz="1400" dirty="0" err="1"/>
              <a:t>hp_perf</a:t>
            </a:r>
            <a:r>
              <a:rPr lang="en-US" sz="1400" dirty="0"/>
              <a:t> = []</a:t>
            </a:r>
          </a:p>
          <a:p>
            <a:pPr algn="l">
              <a:buClr>
                <a:schemeClr val="dk1"/>
              </a:buClr>
            </a:pPr>
            <a:r>
              <a:rPr lang="en-US" sz="1400" dirty="0"/>
              <a:t>foreach </a:t>
            </a:r>
            <a:r>
              <a:rPr lang="en-US" sz="1400" dirty="0" err="1"/>
              <a:t>hp_setting</a:t>
            </a:r>
            <a:r>
              <a:rPr lang="en-US" sz="1400" dirty="0"/>
              <a:t> in </a:t>
            </a:r>
            <a:r>
              <a:rPr lang="en-US" sz="1400" dirty="0" err="1"/>
              <a:t>hp_list</a:t>
            </a:r>
            <a:r>
              <a:rPr lang="en-US" sz="1400" dirty="0"/>
              <a:t>:	</a:t>
            </a:r>
          </a:p>
          <a:p>
            <a:pPr algn="l">
              <a:buClr>
                <a:schemeClr val="dk1"/>
              </a:buClr>
            </a:pPr>
            <a:r>
              <a:rPr lang="en-US" sz="1400" dirty="0"/>
              <a:t>	</a:t>
            </a:r>
            <a:r>
              <a:rPr lang="en-US" sz="1400" dirty="0" err="1"/>
              <a:t>validation_results</a:t>
            </a:r>
            <a:r>
              <a:rPr lang="en-US" sz="1400" dirty="0"/>
              <a:t> = </a:t>
            </a:r>
            <a:r>
              <a:rPr lang="en-US" sz="1400" dirty="0" err="1"/>
              <a:t>cross_val_score</a:t>
            </a:r>
            <a:r>
              <a:rPr lang="en-US" sz="1400" dirty="0"/>
              <a:t> (</a:t>
            </a:r>
            <a:r>
              <a:rPr lang="en-US" sz="1400" dirty="0" err="1"/>
              <a:t>training_data</a:t>
            </a:r>
            <a:r>
              <a:rPr lang="en-US" sz="1400" dirty="0"/>
              <a:t>)	</a:t>
            </a:r>
          </a:p>
          <a:p>
            <a:pPr algn="l">
              <a:buClr>
                <a:schemeClr val="dk1"/>
              </a:buClr>
            </a:pPr>
            <a:r>
              <a:rPr lang="en-US" sz="1200" dirty="0"/>
              <a:t>	</a:t>
            </a:r>
            <a:r>
              <a:rPr lang="en-US" sz="1400" dirty="0" err="1"/>
              <a:t>hp_perf.append</a:t>
            </a:r>
            <a:r>
              <a:rPr lang="en-US" sz="1400" dirty="0"/>
              <a:t> (</a:t>
            </a:r>
            <a:r>
              <a:rPr lang="en-US" sz="1400" dirty="0" err="1"/>
              <a:t>validation_results</a:t>
            </a:r>
            <a:r>
              <a:rPr lang="en-US" sz="1400" dirty="0"/>
              <a:t>)</a:t>
            </a:r>
          </a:p>
          <a:p>
            <a:pPr algn="l">
              <a:buClr>
                <a:schemeClr val="dk1"/>
              </a:buClr>
            </a:pPr>
            <a:r>
              <a:rPr lang="en-US" sz="1400" dirty="0" err="1"/>
              <a:t>best_hp_setting</a:t>
            </a:r>
            <a:r>
              <a:rPr lang="en-US" sz="1400" dirty="0"/>
              <a:t> = </a:t>
            </a:r>
            <a:r>
              <a:rPr lang="en-US" sz="1400" dirty="0" err="1"/>
              <a:t>hp_list</a:t>
            </a:r>
            <a:r>
              <a:rPr lang="en-US" sz="1400" dirty="0"/>
              <a:t> [</a:t>
            </a:r>
            <a:r>
              <a:rPr lang="en-US" sz="1400" dirty="0" err="1"/>
              <a:t>max_index</a:t>
            </a:r>
            <a:r>
              <a:rPr lang="en-US" sz="1400" dirty="0"/>
              <a:t> (</a:t>
            </a:r>
            <a:r>
              <a:rPr lang="en-US" sz="1400" dirty="0" err="1"/>
              <a:t>hp_perf</a:t>
            </a:r>
            <a:r>
              <a:rPr lang="en-US" sz="1400" dirty="0"/>
              <a:t>)]</a:t>
            </a:r>
          </a:p>
          <a:p>
            <a:pPr algn="l">
              <a:buClr>
                <a:schemeClr val="dk1"/>
              </a:buClr>
            </a:pPr>
            <a:r>
              <a:rPr lang="en-US" sz="1400" dirty="0" err="1"/>
              <a:t>best_model</a:t>
            </a:r>
            <a:r>
              <a:rPr lang="en-US" sz="1400" dirty="0"/>
              <a:t> = </a:t>
            </a:r>
            <a:r>
              <a:rPr lang="en-US" sz="1400" dirty="0" err="1"/>
              <a:t>train_model</a:t>
            </a:r>
            <a:r>
              <a:rPr lang="en-US" sz="1400" dirty="0"/>
              <a:t> (</a:t>
            </a:r>
            <a:r>
              <a:rPr lang="en-US" sz="1400" dirty="0" err="1"/>
              <a:t>training_data</a:t>
            </a:r>
            <a:r>
              <a:rPr lang="en-US" sz="1400" dirty="0"/>
              <a:t>, </a:t>
            </a:r>
            <a:r>
              <a:rPr lang="en-US" sz="1400" dirty="0" err="1"/>
              <a:t>best_hp_setting</a:t>
            </a:r>
            <a:r>
              <a:rPr lang="en-US" sz="1400" dirty="0"/>
              <a:t>)</a:t>
            </a:r>
          </a:p>
          <a:p>
            <a:pPr algn="l">
              <a:buClr>
                <a:schemeClr val="dk1"/>
              </a:buClr>
            </a:pPr>
            <a:r>
              <a:rPr lang="en-US" sz="1400" dirty="0"/>
              <a:t>return (</a:t>
            </a:r>
            <a:r>
              <a:rPr lang="en-US" sz="1400" dirty="0" err="1"/>
              <a:t>best_hp_setting</a:t>
            </a:r>
            <a:r>
              <a:rPr lang="en-US" sz="1400" dirty="0"/>
              <a:t>, </a:t>
            </a:r>
            <a:r>
              <a:rPr lang="en-US" sz="1400" dirty="0" err="1"/>
              <a:t>best_model</a:t>
            </a:r>
            <a:r>
              <a:rPr lang="en-US" sz="1400" dirty="0"/>
              <a:t>)</a:t>
            </a:r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endParaRPr lang="en-US" sz="1400" dirty="0"/>
          </a:p>
          <a:p>
            <a:pPr algn="l">
              <a:buClr>
                <a:schemeClr val="dk1"/>
              </a:buClr>
            </a:pPr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https://www.oreilly.com/ideas/evaluating-machine-learning-models/page/5/hyperparameter-tuning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3166E-2E96-4C00-BCD5-565E24DF05EE}"/>
              </a:ext>
            </a:extLst>
          </p:cNvPr>
          <p:cNvSpPr/>
          <p:nvPr/>
        </p:nvSpPr>
        <p:spPr>
          <a:xfrm>
            <a:off x="1447800" y="57150"/>
            <a:ext cx="152400" cy="5010150"/>
          </a:xfrm>
          <a:prstGeom prst="rect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1485FD1-F012-4506-9DBD-D288559EA50F}"/>
              </a:ext>
            </a:extLst>
          </p:cNvPr>
          <p:cNvSpPr/>
          <p:nvPr/>
        </p:nvSpPr>
        <p:spPr>
          <a:xfrm rot="5400000">
            <a:off x="1371600" y="2171700"/>
            <a:ext cx="838200" cy="685800"/>
          </a:xfrm>
          <a:prstGeom prst="triangle">
            <a:avLst/>
          </a:prstGeom>
          <a:solidFill>
            <a:srgbClr val="32AEB8"/>
          </a:solidFill>
          <a:ln>
            <a:solidFill>
              <a:srgbClr val="32A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75D81-DED9-4EFD-83EB-B102D69CEE67}"/>
              </a:ext>
            </a:extLst>
          </p:cNvPr>
          <p:cNvSpPr txBox="1"/>
          <p:nvPr/>
        </p:nvSpPr>
        <p:spPr>
          <a:xfrm>
            <a:off x="0" y="49552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             MS-BAPM		  		     PREDICTIVE MODELING				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3FE-EB20-4FBF-96D8-724F1BC7412E}"/>
              </a:ext>
            </a:extLst>
          </p:cNvPr>
          <p:cNvSpPr/>
          <p:nvPr/>
        </p:nvSpPr>
        <p:spPr>
          <a:xfrm>
            <a:off x="2119275" y="438150"/>
            <a:ext cx="6553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Automate choosing </a:t>
            </a:r>
            <a:r>
              <a:rPr lang="en-US" dirty="0"/>
              <a:t>of the best tuning parameters (Hyper-parameters) for training of that model</a:t>
            </a:r>
          </a:p>
          <a:p>
            <a:endParaRPr lang="en-US" dirty="0"/>
          </a:p>
          <a:p>
            <a:r>
              <a:rPr lang="en-US" dirty="0"/>
              <a:t>Examples: 	For </a:t>
            </a:r>
            <a:r>
              <a:rPr lang="en-US" dirty="0" err="1"/>
              <a:t>knn</a:t>
            </a:r>
            <a:r>
              <a:rPr lang="en-US" dirty="0"/>
              <a:t> - </a:t>
            </a:r>
            <a:r>
              <a:rPr lang="en-US" dirty="0" err="1"/>
              <a:t>n_neighbors</a:t>
            </a:r>
            <a:r>
              <a:rPr lang="en-US" dirty="0"/>
              <a:t> , weights , </a:t>
            </a:r>
            <a:r>
              <a:rPr lang="en-US" dirty="0" err="1"/>
              <a:t>etc</a:t>
            </a:r>
            <a:r>
              <a:rPr lang="en-US" dirty="0"/>
              <a:t>	</a:t>
            </a:r>
          </a:p>
          <a:p>
            <a:r>
              <a:rPr lang="en-US" dirty="0"/>
              <a:t>For decision trees - criterion , splitter , </a:t>
            </a:r>
            <a:r>
              <a:rPr lang="en-US" dirty="0" err="1"/>
              <a:t>max_features</a:t>
            </a:r>
            <a:r>
              <a:rPr lang="en-US" dirty="0"/>
              <a:t> , </a:t>
            </a:r>
            <a:r>
              <a:rPr lang="en-US" dirty="0" err="1"/>
              <a:t>max_depth</a:t>
            </a:r>
            <a:r>
              <a:rPr lang="en-US" dirty="0"/>
              <a:t> , etc.</a:t>
            </a:r>
          </a:p>
          <a:p>
            <a:r>
              <a:rPr lang="en-US" dirty="0"/>
              <a:t>For Random forest classifiers - </a:t>
            </a:r>
            <a:r>
              <a:rPr lang="en-US" dirty="0" err="1"/>
              <a:t>n_estimators</a:t>
            </a:r>
            <a:r>
              <a:rPr lang="en-US" dirty="0"/>
              <a:t> 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 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03923FB1-6446-45B7-95AB-CA6120664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t="18889" r="21200" b="26297"/>
          <a:stretch/>
        </p:blipFill>
        <p:spPr bwMode="auto">
          <a:xfrm>
            <a:off x="447305" y="2876550"/>
            <a:ext cx="619495" cy="6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4897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590</Words>
  <Application>Microsoft Office PowerPoint</Application>
  <PresentationFormat>On-screen Show (16:9)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Contents Slide Master</vt:lpstr>
      <vt:lpstr>Predictive Modeling Project</vt:lpstr>
      <vt:lpstr>PowerPoint Presentation</vt:lpstr>
      <vt:lpstr>Problem Statement</vt:lpstr>
      <vt:lpstr>Project Timeline</vt:lpstr>
      <vt:lpstr>Data Cleaning</vt:lpstr>
      <vt:lpstr>Data Cleaning</vt:lpstr>
      <vt:lpstr>Model Validation</vt:lpstr>
      <vt:lpstr>Model Generation</vt:lpstr>
      <vt:lpstr>Parameter Tuning</vt:lpstr>
      <vt:lpstr>Feature Engineering</vt:lpstr>
      <vt:lpstr>Insights &amp; Enhancements</vt:lpstr>
      <vt:lpstr>Conclusion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</dc:title>
  <dc:creator>Kiran Varre</dc:creator>
  <cp:lastModifiedBy>kiran varre</cp:lastModifiedBy>
  <cp:revision>44</cp:revision>
  <dcterms:modified xsi:type="dcterms:W3CDTF">2018-04-27T22:03:44Z</dcterms:modified>
</cp:coreProperties>
</file>