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0" r:id="rId6"/>
    <p:sldId id="281" r:id="rId7"/>
    <p:sldId id="282" r:id="rId8"/>
    <p:sldId id="283" r:id="rId9"/>
    <p:sldId id="284"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4788C0-FF05-4651-9CBC-E0C382B1EE6D}">
          <p14:sldIdLst>
            <p14:sldId id="278"/>
            <p14:sldId id="280"/>
            <p14:sldId id="281"/>
            <p14:sldId id="282"/>
            <p14:sldId id="283"/>
            <p14:sldId id="284"/>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06541-2BA7-45FB-9A9B-292739412EEE}" v="17" dt="2024-03-15T05:37:5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ADC11D-7C69-4EE5-B3A1-B86940EA3E6B}" type="doc">
      <dgm:prSet loTypeId="urn:microsoft.com/office/officeart/2005/8/layout/process3" loCatId="process" qsTypeId="urn:microsoft.com/office/officeart/2005/8/quickstyle/simple1" qsCatId="simple" csTypeId="urn:microsoft.com/office/officeart/2005/8/colors/accent1_2" csCatId="accent1" phldr="1"/>
      <dgm:spPr/>
    </dgm:pt>
    <dgm:pt modelId="{CB05F69C-853C-4529-8139-1173008E8599}">
      <dgm:prSet phldrT="[Text]"/>
      <dgm:spPr/>
      <dgm:t>
        <a:bodyPr/>
        <a:lstStyle/>
        <a:p>
          <a:r>
            <a:rPr lang="en-IN" dirty="0"/>
            <a:t>YouTube</a:t>
          </a:r>
        </a:p>
        <a:p>
          <a:r>
            <a:rPr lang="en-IN" dirty="0"/>
            <a:t>API</a:t>
          </a:r>
        </a:p>
      </dgm:t>
    </dgm:pt>
    <dgm:pt modelId="{B811C0DD-45A4-400C-9E0B-9E5F85AC8F21}" type="parTrans" cxnId="{29757889-BC46-4E69-9133-1E725F743608}">
      <dgm:prSet/>
      <dgm:spPr/>
      <dgm:t>
        <a:bodyPr/>
        <a:lstStyle/>
        <a:p>
          <a:endParaRPr lang="en-IN"/>
        </a:p>
      </dgm:t>
    </dgm:pt>
    <dgm:pt modelId="{CF04F013-5269-458F-A84B-7E4342B43100}" type="sibTrans" cxnId="{29757889-BC46-4E69-9133-1E725F743608}">
      <dgm:prSet/>
      <dgm:spPr/>
      <dgm:t>
        <a:bodyPr/>
        <a:lstStyle/>
        <a:p>
          <a:endParaRPr lang="en-IN"/>
        </a:p>
      </dgm:t>
    </dgm:pt>
    <dgm:pt modelId="{1C32D59D-54EF-437B-BBFC-0C9056AF1174}">
      <dgm:prSet phldrT="[Text]" custT="1"/>
      <dgm:spPr/>
      <dgm:t>
        <a:bodyPr/>
        <a:lstStyle/>
        <a:p>
          <a:r>
            <a:rPr lang="en-IN" sz="1100" dirty="0">
              <a:latin typeface="Times New Roman" panose="02020603050405020304" pitchFamily="18" charset="0"/>
              <a:cs typeface="Times New Roman" panose="02020603050405020304" pitchFamily="18" charset="0"/>
            </a:rPr>
            <a:t>Channel Details</a:t>
          </a:r>
        </a:p>
        <a:p>
          <a:r>
            <a:rPr lang="en-IN" sz="1100" dirty="0">
              <a:latin typeface="Times New Roman" panose="02020603050405020304" pitchFamily="18" charset="0"/>
              <a:cs typeface="Times New Roman" panose="02020603050405020304" pitchFamily="18" charset="0"/>
            </a:rPr>
            <a:t>Playlist Details</a:t>
          </a:r>
        </a:p>
        <a:p>
          <a:r>
            <a:rPr lang="en-IN" sz="1100" dirty="0">
              <a:latin typeface="Times New Roman" panose="02020603050405020304" pitchFamily="18" charset="0"/>
              <a:cs typeface="Times New Roman" panose="02020603050405020304" pitchFamily="18" charset="0"/>
            </a:rPr>
            <a:t>Videos Details</a:t>
          </a:r>
        </a:p>
        <a:p>
          <a:r>
            <a:rPr lang="en-IN" sz="1100" dirty="0">
              <a:latin typeface="Times New Roman" panose="02020603050405020304" pitchFamily="18" charset="0"/>
              <a:cs typeface="Times New Roman" panose="02020603050405020304" pitchFamily="18" charset="0"/>
            </a:rPr>
            <a:t>Comments Details</a:t>
          </a:r>
        </a:p>
      </dgm:t>
    </dgm:pt>
    <dgm:pt modelId="{4890725B-1D7A-4F6C-BAA6-7AB54251CA61}" type="parTrans" cxnId="{847E123B-EB10-4424-A7FB-AC0CC15D9335}">
      <dgm:prSet/>
      <dgm:spPr/>
      <dgm:t>
        <a:bodyPr/>
        <a:lstStyle/>
        <a:p>
          <a:endParaRPr lang="en-IN"/>
        </a:p>
      </dgm:t>
    </dgm:pt>
    <dgm:pt modelId="{E4AE14EE-6797-4882-B480-EDBEF757F1E4}" type="sibTrans" cxnId="{847E123B-EB10-4424-A7FB-AC0CC15D9335}">
      <dgm:prSet/>
      <dgm:spPr/>
      <dgm:t>
        <a:bodyPr/>
        <a:lstStyle/>
        <a:p>
          <a:endParaRPr lang="en-IN"/>
        </a:p>
      </dgm:t>
    </dgm:pt>
    <dgm:pt modelId="{E8262F06-B8D2-430D-9885-2170170038C8}">
      <dgm:prSet phldrT="[Text]" custT="1"/>
      <dgm:spPr/>
      <dgm:t>
        <a:bodyPr/>
        <a:lstStyle/>
        <a:p>
          <a:r>
            <a:rPr lang="en-IN" sz="2000" dirty="0">
              <a:latin typeface="Times New Roman" panose="02020603050405020304" pitchFamily="18" charset="0"/>
              <a:cs typeface="Times New Roman" panose="02020603050405020304" pitchFamily="18" charset="0"/>
            </a:rPr>
            <a:t>MongoDB</a:t>
          </a:r>
        </a:p>
      </dgm:t>
    </dgm:pt>
    <dgm:pt modelId="{A797137C-76CE-4BE6-9BDE-D179B6F0EBB8}" type="parTrans" cxnId="{0686073A-1537-46CD-B3C8-3BBACDA4AF5E}">
      <dgm:prSet/>
      <dgm:spPr/>
      <dgm:t>
        <a:bodyPr/>
        <a:lstStyle/>
        <a:p>
          <a:endParaRPr lang="en-IN"/>
        </a:p>
      </dgm:t>
    </dgm:pt>
    <dgm:pt modelId="{B5BA911E-1EFA-4173-A859-590CF79515E4}" type="sibTrans" cxnId="{0686073A-1537-46CD-B3C8-3BBACDA4AF5E}">
      <dgm:prSet/>
      <dgm:spPr/>
      <dgm:t>
        <a:bodyPr/>
        <a:lstStyle/>
        <a:p>
          <a:endParaRPr lang="en-IN"/>
        </a:p>
      </dgm:t>
    </dgm:pt>
    <dgm:pt modelId="{7FD82E04-87AD-439E-BAAF-FE3BD961BFFA}">
      <dgm:prSet custT="1"/>
      <dgm:spPr/>
      <dgm:t>
        <a:bodyPr/>
        <a:lstStyle/>
        <a:p>
          <a:pPr algn="just">
            <a:buFontTx/>
            <a:buNone/>
          </a:pPr>
          <a:r>
            <a:rPr lang="en-US" sz="1000" b="0" i="0" dirty="0">
              <a:latin typeface="+mn-lt"/>
              <a:cs typeface="Times New Roman" panose="02020603050405020304" pitchFamily="18" charset="0"/>
            </a:rPr>
            <a:t>The YouTube API is like a toolbox for developers. It gives them access to YouTube's data and features so they can create apps or websites that interact with YouTube. </a:t>
          </a:r>
          <a:endParaRPr lang="en-IN" sz="1000" dirty="0">
            <a:latin typeface="+mn-lt"/>
            <a:cs typeface="Times New Roman" panose="02020603050405020304" pitchFamily="18" charset="0"/>
          </a:endParaRPr>
        </a:p>
      </dgm:t>
    </dgm:pt>
    <dgm:pt modelId="{9D073CA0-BDC7-446C-B52D-01BC4E353EB2}" type="parTrans" cxnId="{C2B70841-24C9-41E3-920E-DCA2E8CF82E7}">
      <dgm:prSet/>
      <dgm:spPr/>
      <dgm:t>
        <a:bodyPr/>
        <a:lstStyle/>
        <a:p>
          <a:endParaRPr lang="en-IN"/>
        </a:p>
      </dgm:t>
    </dgm:pt>
    <dgm:pt modelId="{57EEA849-D9B8-4F5B-9BFE-3C960C1A8C70}" type="sibTrans" cxnId="{C2B70841-24C9-41E3-920E-DCA2E8CF82E7}">
      <dgm:prSet/>
      <dgm:spPr/>
      <dgm:t>
        <a:bodyPr/>
        <a:lstStyle/>
        <a:p>
          <a:endParaRPr lang="en-IN"/>
        </a:p>
      </dgm:t>
    </dgm:pt>
    <dgm:pt modelId="{66697759-CF9C-4C05-AADD-62B7FE6F62F4}">
      <dgm:prSet custT="1"/>
      <dgm:spPr/>
      <dgm:t>
        <a:bodyPr/>
        <a:lstStyle/>
        <a:p>
          <a:pPr algn="just">
            <a:buNone/>
          </a:pPr>
          <a:r>
            <a:rPr lang="en-US" sz="1000" b="0" i="0" dirty="0">
              <a:latin typeface="+mn-lt"/>
            </a:rPr>
            <a:t>With the YouTube API, by using a channel ID and an API key, you can get details about videos, playlists, and comments for a particular channel. This lets you find out about the channel, its playlists, each video, and comments left on those videos. Just include the channel ID and your API key in your requests. It's a handy way to learn a lot about a specific YouTube channel and what's on it.</a:t>
          </a:r>
          <a:endParaRPr lang="en-IN" sz="1000" dirty="0">
            <a:latin typeface="+mn-lt"/>
          </a:endParaRPr>
        </a:p>
      </dgm:t>
    </dgm:pt>
    <dgm:pt modelId="{FC40A059-00BB-4ADF-9CC2-40C3DA326F9D}" type="parTrans" cxnId="{31D43BF0-BC9B-4950-B60F-B19F4E19AA1D}">
      <dgm:prSet/>
      <dgm:spPr/>
      <dgm:t>
        <a:bodyPr/>
        <a:lstStyle/>
        <a:p>
          <a:endParaRPr lang="en-IN"/>
        </a:p>
      </dgm:t>
    </dgm:pt>
    <dgm:pt modelId="{3ADB11E8-26EF-42ED-AB02-FDD2DE172C76}" type="sibTrans" cxnId="{31D43BF0-BC9B-4950-B60F-B19F4E19AA1D}">
      <dgm:prSet/>
      <dgm:spPr/>
      <dgm:t>
        <a:bodyPr/>
        <a:lstStyle/>
        <a:p>
          <a:endParaRPr lang="en-IN"/>
        </a:p>
      </dgm:t>
    </dgm:pt>
    <dgm:pt modelId="{86F76723-4426-451F-9B1D-B527D8BEDE8A}">
      <dgm:prSet phldrT="[Text]" custT="1"/>
      <dgm:spPr/>
      <dgm:t>
        <a:bodyPr/>
        <a:lstStyle/>
        <a:p>
          <a:r>
            <a:rPr lang="en-IN" sz="2000" dirty="0">
              <a:latin typeface="Times New Roman" panose="02020603050405020304" pitchFamily="18" charset="0"/>
              <a:cs typeface="Times New Roman" panose="02020603050405020304" pitchFamily="18" charset="0"/>
            </a:rPr>
            <a:t>SQL</a:t>
          </a:r>
        </a:p>
      </dgm:t>
    </dgm:pt>
    <dgm:pt modelId="{B3F1BF37-C78C-4BFB-ACB5-26B9E3090A24}" type="parTrans" cxnId="{CEAF41D5-6229-4938-9AA7-C79C1A1C5864}">
      <dgm:prSet/>
      <dgm:spPr/>
      <dgm:t>
        <a:bodyPr/>
        <a:lstStyle/>
        <a:p>
          <a:endParaRPr lang="en-IN"/>
        </a:p>
      </dgm:t>
    </dgm:pt>
    <dgm:pt modelId="{42519CD0-7D24-45E6-A6FB-7767333084FC}" type="sibTrans" cxnId="{CEAF41D5-6229-4938-9AA7-C79C1A1C5864}">
      <dgm:prSet/>
      <dgm:spPr/>
      <dgm:t>
        <a:bodyPr/>
        <a:lstStyle/>
        <a:p>
          <a:endParaRPr lang="en-IN"/>
        </a:p>
      </dgm:t>
    </dgm:pt>
    <dgm:pt modelId="{C915A3BD-4346-4286-89EF-40214B21BA42}">
      <dgm:prSet custT="1"/>
      <dgm:spPr/>
      <dgm:t>
        <a:bodyPr/>
        <a:lstStyle/>
        <a:p>
          <a:pPr>
            <a:buNone/>
          </a:pPr>
          <a:r>
            <a:rPr lang="en-US" sz="1000" b="0" i="0" dirty="0">
              <a:latin typeface="+mn-lt"/>
              <a:cs typeface="Times New Roman" panose="02020603050405020304" pitchFamily="18" charset="0"/>
            </a:rPr>
            <a:t>We've utilized MongoDB as a storage solution for the data we collected from specific YouTube channels using the API Key. MongoDB is a type of database known as a NoSQL database, which means it's designed to handle unstructured or semi-structured data, making it particularly well-suited for storing diverse types of data like what we obtain from YouTube.</a:t>
          </a:r>
          <a:endParaRPr lang="en-IN" sz="1000" dirty="0">
            <a:latin typeface="+mn-lt"/>
            <a:cs typeface="Times New Roman" panose="02020603050405020304" pitchFamily="18" charset="0"/>
          </a:endParaRPr>
        </a:p>
      </dgm:t>
    </dgm:pt>
    <dgm:pt modelId="{3EA4F424-BECE-41F8-8ED8-83BC7E9E30A1}" type="parTrans" cxnId="{D36599C8-0E8F-49A4-93FE-B7309B6C44E7}">
      <dgm:prSet/>
      <dgm:spPr/>
      <dgm:t>
        <a:bodyPr/>
        <a:lstStyle/>
        <a:p>
          <a:endParaRPr lang="en-IN"/>
        </a:p>
      </dgm:t>
    </dgm:pt>
    <dgm:pt modelId="{CA35B5D8-0E45-4D25-8877-C4E180E441F3}" type="sibTrans" cxnId="{D36599C8-0E8F-49A4-93FE-B7309B6C44E7}">
      <dgm:prSet/>
      <dgm:spPr/>
      <dgm:t>
        <a:bodyPr/>
        <a:lstStyle/>
        <a:p>
          <a:endParaRPr lang="en-IN"/>
        </a:p>
      </dgm:t>
    </dgm:pt>
    <dgm:pt modelId="{82DAD8DD-D714-4FAA-A4E5-8B5DDD39D14D}">
      <dgm:prSet/>
      <dgm:spPr/>
      <dgm:t>
        <a:bodyPr/>
        <a:lstStyle/>
        <a:p>
          <a:r>
            <a:rPr lang="en-US" b="0" i="0" dirty="0"/>
            <a:t>We gathered data and put it in MongoDB. Now, we're organizing it into tables in a SQL database. Each type of data—videos, comments—gets its table. This makes finding specific info easier.</a:t>
          </a:r>
          <a:endParaRPr lang="en-IN" dirty="0"/>
        </a:p>
      </dgm:t>
    </dgm:pt>
    <dgm:pt modelId="{7348C1EF-6EDD-4D46-B66A-64E577989759}" type="parTrans" cxnId="{842BEE56-90C3-48EC-9E73-A6571281FCEB}">
      <dgm:prSet/>
      <dgm:spPr/>
      <dgm:t>
        <a:bodyPr/>
        <a:lstStyle/>
        <a:p>
          <a:endParaRPr lang="en-IN"/>
        </a:p>
      </dgm:t>
    </dgm:pt>
    <dgm:pt modelId="{ED5AD88C-4613-4260-80D7-C970E359D858}" type="sibTrans" cxnId="{842BEE56-90C3-48EC-9E73-A6571281FCEB}">
      <dgm:prSet/>
      <dgm:spPr/>
      <dgm:t>
        <a:bodyPr/>
        <a:lstStyle/>
        <a:p>
          <a:endParaRPr lang="en-IN"/>
        </a:p>
      </dgm:t>
    </dgm:pt>
    <dgm:pt modelId="{63540797-AD6F-47BB-88B9-8BB4E555890A}">
      <dgm:prSet/>
      <dgm:spPr/>
      <dgm:t>
        <a:bodyPr/>
        <a:lstStyle/>
        <a:p>
          <a:r>
            <a:rPr lang="en-US" b="0" i="0" dirty="0"/>
            <a:t>Once in SQL, we can fetch what we need with simple commands. For example, we can get all videos from a channel or all comments on a video.</a:t>
          </a:r>
        </a:p>
      </dgm:t>
    </dgm:pt>
    <dgm:pt modelId="{AC5EA4B4-9C42-419F-89E1-5AA70979F35C}" type="parTrans" cxnId="{A72E0611-70E1-4CFC-B255-0CDDDA0A96EE}">
      <dgm:prSet/>
      <dgm:spPr/>
      <dgm:t>
        <a:bodyPr/>
        <a:lstStyle/>
        <a:p>
          <a:endParaRPr lang="en-IN"/>
        </a:p>
      </dgm:t>
    </dgm:pt>
    <dgm:pt modelId="{340D2CFD-6FD4-4758-BF64-974B07A97B0F}" type="sibTrans" cxnId="{A72E0611-70E1-4CFC-B255-0CDDDA0A96EE}">
      <dgm:prSet/>
      <dgm:spPr/>
      <dgm:t>
        <a:bodyPr/>
        <a:lstStyle/>
        <a:p>
          <a:endParaRPr lang="en-IN"/>
        </a:p>
      </dgm:t>
    </dgm:pt>
    <dgm:pt modelId="{F188B17B-D64A-4F34-8927-7F84C50B709A}">
      <dgm:prSet/>
      <dgm:spPr/>
      <dgm:t>
        <a:bodyPr/>
        <a:lstStyle/>
        <a:p>
          <a:r>
            <a:rPr lang="en-US" b="0" i="0" dirty="0"/>
            <a:t>This setup helps us manage data better, making it easier to work with and fetch information quickly.</a:t>
          </a:r>
        </a:p>
      </dgm:t>
    </dgm:pt>
    <dgm:pt modelId="{E0E57A92-F120-4A2C-B832-98C6963FCC57}" type="parTrans" cxnId="{040CF914-E6E5-47FE-9A12-300EF898984F}">
      <dgm:prSet/>
      <dgm:spPr/>
      <dgm:t>
        <a:bodyPr/>
        <a:lstStyle/>
        <a:p>
          <a:endParaRPr lang="en-IN"/>
        </a:p>
      </dgm:t>
    </dgm:pt>
    <dgm:pt modelId="{AB0EEF48-91A6-4D04-A0C6-9F9433FFF513}" type="sibTrans" cxnId="{040CF914-E6E5-47FE-9A12-300EF898984F}">
      <dgm:prSet/>
      <dgm:spPr/>
      <dgm:t>
        <a:bodyPr/>
        <a:lstStyle/>
        <a:p>
          <a:endParaRPr lang="en-IN"/>
        </a:p>
      </dgm:t>
    </dgm:pt>
    <dgm:pt modelId="{48ED21EE-F031-4B2D-81B6-CDA84B8669A6}" type="pres">
      <dgm:prSet presAssocID="{1EADC11D-7C69-4EE5-B3A1-B86940EA3E6B}" presName="linearFlow" presStyleCnt="0">
        <dgm:presLayoutVars>
          <dgm:dir/>
          <dgm:animLvl val="lvl"/>
          <dgm:resizeHandles val="exact"/>
        </dgm:presLayoutVars>
      </dgm:prSet>
      <dgm:spPr/>
    </dgm:pt>
    <dgm:pt modelId="{4611B983-B9B3-4E93-85AB-28519D285567}" type="pres">
      <dgm:prSet presAssocID="{CB05F69C-853C-4529-8139-1173008E8599}" presName="composite" presStyleCnt="0"/>
      <dgm:spPr/>
    </dgm:pt>
    <dgm:pt modelId="{D6B354C7-330C-4013-B02D-8AB6FA8B084E}" type="pres">
      <dgm:prSet presAssocID="{CB05F69C-853C-4529-8139-1173008E8599}" presName="parTx" presStyleLbl="node1" presStyleIdx="0" presStyleCnt="4">
        <dgm:presLayoutVars>
          <dgm:chMax val="0"/>
          <dgm:chPref val="0"/>
          <dgm:bulletEnabled val="1"/>
        </dgm:presLayoutVars>
      </dgm:prSet>
      <dgm:spPr/>
    </dgm:pt>
    <dgm:pt modelId="{CB45D058-FB23-49E6-A38F-CD34630C5B89}" type="pres">
      <dgm:prSet presAssocID="{CB05F69C-853C-4529-8139-1173008E8599}" presName="parSh" presStyleLbl="node1" presStyleIdx="0" presStyleCnt="4"/>
      <dgm:spPr/>
    </dgm:pt>
    <dgm:pt modelId="{090BB266-C0E7-42D6-B46B-255D2982EA35}" type="pres">
      <dgm:prSet presAssocID="{CB05F69C-853C-4529-8139-1173008E8599}" presName="desTx" presStyleLbl="fgAcc1" presStyleIdx="0" presStyleCnt="4">
        <dgm:presLayoutVars>
          <dgm:bulletEnabled val="1"/>
        </dgm:presLayoutVars>
      </dgm:prSet>
      <dgm:spPr/>
    </dgm:pt>
    <dgm:pt modelId="{082C05CD-11C8-4B1F-BCE7-BB4D021EE1EC}" type="pres">
      <dgm:prSet presAssocID="{CF04F013-5269-458F-A84B-7E4342B43100}" presName="sibTrans" presStyleLbl="sibTrans2D1" presStyleIdx="0" presStyleCnt="3"/>
      <dgm:spPr/>
    </dgm:pt>
    <dgm:pt modelId="{7B641C66-A1D5-4204-86C5-6D41CB95C09D}" type="pres">
      <dgm:prSet presAssocID="{CF04F013-5269-458F-A84B-7E4342B43100}" presName="connTx" presStyleLbl="sibTrans2D1" presStyleIdx="0" presStyleCnt="3"/>
      <dgm:spPr/>
    </dgm:pt>
    <dgm:pt modelId="{722F6E94-8D1F-43E9-9290-01815F05DDC6}" type="pres">
      <dgm:prSet presAssocID="{1C32D59D-54EF-437B-BBFC-0C9056AF1174}" presName="composite" presStyleCnt="0"/>
      <dgm:spPr/>
    </dgm:pt>
    <dgm:pt modelId="{87A59474-AB94-4991-8EDE-4E53D4EBC463}" type="pres">
      <dgm:prSet presAssocID="{1C32D59D-54EF-437B-BBFC-0C9056AF1174}" presName="parTx" presStyleLbl="node1" presStyleIdx="0" presStyleCnt="4">
        <dgm:presLayoutVars>
          <dgm:chMax val="0"/>
          <dgm:chPref val="0"/>
          <dgm:bulletEnabled val="1"/>
        </dgm:presLayoutVars>
      </dgm:prSet>
      <dgm:spPr/>
    </dgm:pt>
    <dgm:pt modelId="{CBC8AA8F-1318-453A-B5C5-11CE26E27032}" type="pres">
      <dgm:prSet presAssocID="{1C32D59D-54EF-437B-BBFC-0C9056AF1174}" presName="parSh" presStyleLbl="node1" presStyleIdx="1" presStyleCnt="4" custScaleY="167879"/>
      <dgm:spPr/>
    </dgm:pt>
    <dgm:pt modelId="{2B55B53D-C9D0-4768-B624-5E27E703FDF6}" type="pres">
      <dgm:prSet presAssocID="{1C32D59D-54EF-437B-BBFC-0C9056AF1174}" presName="desTx" presStyleLbl="fgAcc1" presStyleIdx="1" presStyleCnt="4" custLinFactNeighborX="5430" custLinFactNeighborY="8064">
        <dgm:presLayoutVars>
          <dgm:bulletEnabled val="1"/>
        </dgm:presLayoutVars>
      </dgm:prSet>
      <dgm:spPr/>
    </dgm:pt>
    <dgm:pt modelId="{B7AAD9AB-4C22-49C4-BF36-CAAEBAB5ABF5}" type="pres">
      <dgm:prSet presAssocID="{E4AE14EE-6797-4882-B480-EDBEF757F1E4}" presName="sibTrans" presStyleLbl="sibTrans2D1" presStyleIdx="1" presStyleCnt="3"/>
      <dgm:spPr/>
    </dgm:pt>
    <dgm:pt modelId="{F1547BCF-B94E-4745-B239-95DB09BF9230}" type="pres">
      <dgm:prSet presAssocID="{E4AE14EE-6797-4882-B480-EDBEF757F1E4}" presName="connTx" presStyleLbl="sibTrans2D1" presStyleIdx="1" presStyleCnt="3"/>
      <dgm:spPr/>
    </dgm:pt>
    <dgm:pt modelId="{8BE053F8-0C5A-42FA-84AD-9FCDAAAAB70E}" type="pres">
      <dgm:prSet presAssocID="{E8262F06-B8D2-430D-9885-2170170038C8}" presName="composite" presStyleCnt="0"/>
      <dgm:spPr/>
    </dgm:pt>
    <dgm:pt modelId="{A316B80F-D03C-479C-80B9-6A13E5530099}" type="pres">
      <dgm:prSet presAssocID="{E8262F06-B8D2-430D-9885-2170170038C8}" presName="parTx" presStyleLbl="node1" presStyleIdx="1" presStyleCnt="4">
        <dgm:presLayoutVars>
          <dgm:chMax val="0"/>
          <dgm:chPref val="0"/>
          <dgm:bulletEnabled val="1"/>
        </dgm:presLayoutVars>
      </dgm:prSet>
      <dgm:spPr/>
    </dgm:pt>
    <dgm:pt modelId="{99D6DF3E-CB86-4B3F-83F1-FD604C397F18}" type="pres">
      <dgm:prSet presAssocID="{E8262F06-B8D2-430D-9885-2170170038C8}" presName="parSh" presStyleLbl="node1" presStyleIdx="2" presStyleCnt="4"/>
      <dgm:spPr/>
    </dgm:pt>
    <dgm:pt modelId="{78A96AAE-83D3-47C7-8661-9531DB7B4C42}" type="pres">
      <dgm:prSet presAssocID="{E8262F06-B8D2-430D-9885-2170170038C8}" presName="desTx" presStyleLbl="fgAcc1" presStyleIdx="2" presStyleCnt="4">
        <dgm:presLayoutVars>
          <dgm:bulletEnabled val="1"/>
        </dgm:presLayoutVars>
      </dgm:prSet>
      <dgm:spPr/>
    </dgm:pt>
    <dgm:pt modelId="{CD5498F3-47E0-4284-B1AF-2432233355C6}" type="pres">
      <dgm:prSet presAssocID="{B5BA911E-1EFA-4173-A859-590CF79515E4}" presName="sibTrans" presStyleLbl="sibTrans2D1" presStyleIdx="2" presStyleCnt="3"/>
      <dgm:spPr/>
    </dgm:pt>
    <dgm:pt modelId="{62A67794-63F3-4E0C-BDFB-E2FA3469B632}" type="pres">
      <dgm:prSet presAssocID="{B5BA911E-1EFA-4173-A859-590CF79515E4}" presName="connTx" presStyleLbl="sibTrans2D1" presStyleIdx="2" presStyleCnt="3"/>
      <dgm:spPr/>
    </dgm:pt>
    <dgm:pt modelId="{E4393565-A512-4B0A-8FC4-81D22EDB2A2B}" type="pres">
      <dgm:prSet presAssocID="{86F76723-4426-451F-9B1D-B527D8BEDE8A}" presName="composite" presStyleCnt="0"/>
      <dgm:spPr/>
    </dgm:pt>
    <dgm:pt modelId="{40B0073E-08E8-415D-B666-90C23E5D062D}" type="pres">
      <dgm:prSet presAssocID="{86F76723-4426-451F-9B1D-B527D8BEDE8A}" presName="parTx" presStyleLbl="node1" presStyleIdx="2" presStyleCnt="4">
        <dgm:presLayoutVars>
          <dgm:chMax val="0"/>
          <dgm:chPref val="0"/>
          <dgm:bulletEnabled val="1"/>
        </dgm:presLayoutVars>
      </dgm:prSet>
      <dgm:spPr/>
    </dgm:pt>
    <dgm:pt modelId="{70164536-1C1C-482E-BD1B-9464CA626B63}" type="pres">
      <dgm:prSet presAssocID="{86F76723-4426-451F-9B1D-B527D8BEDE8A}" presName="parSh" presStyleLbl="node1" presStyleIdx="3" presStyleCnt="4"/>
      <dgm:spPr/>
    </dgm:pt>
    <dgm:pt modelId="{E51A571D-6796-4F03-822F-664626161829}" type="pres">
      <dgm:prSet presAssocID="{86F76723-4426-451F-9B1D-B527D8BEDE8A}" presName="desTx" presStyleLbl="fgAcc1" presStyleIdx="3" presStyleCnt="4">
        <dgm:presLayoutVars>
          <dgm:bulletEnabled val="1"/>
        </dgm:presLayoutVars>
      </dgm:prSet>
      <dgm:spPr/>
    </dgm:pt>
  </dgm:ptLst>
  <dgm:cxnLst>
    <dgm:cxn modelId="{33BC7807-BC59-4949-A6F4-68FF71B1EA69}" type="presOf" srcId="{C915A3BD-4346-4286-89EF-40214B21BA42}" destId="{78A96AAE-83D3-47C7-8661-9531DB7B4C42}" srcOrd="0" destOrd="0" presId="urn:microsoft.com/office/officeart/2005/8/layout/process3"/>
    <dgm:cxn modelId="{A72E0611-70E1-4CFC-B255-0CDDDA0A96EE}" srcId="{86F76723-4426-451F-9B1D-B527D8BEDE8A}" destId="{63540797-AD6F-47BB-88B9-8BB4E555890A}" srcOrd="1" destOrd="0" parTransId="{AC5EA4B4-9C42-419F-89E1-5AA70979F35C}" sibTransId="{340D2CFD-6FD4-4758-BF64-974B07A97B0F}"/>
    <dgm:cxn modelId="{5F096C14-4958-4AC3-913F-F9F11315DA7A}" type="presOf" srcId="{1EADC11D-7C69-4EE5-B3A1-B86940EA3E6B}" destId="{48ED21EE-F031-4B2D-81B6-CDA84B8669A6}" srcOrd="0" destOrd="0" presId="urn:microsoft.com/office/officeart/2005/8/layout/process3"/>
    <dgm:cxn modelId="{827DF614-F2E4-4CE3-A179-789EE6D9D650}" type="presOf" srcId="{E4AE14EE-6797-4882-B480-EDBEF757F1E4}" destId="{F1547BCF-B94E-4745-B239-95DB09BF9230}" srcOrd="1" destOrd="0" presId="urn:microsoft.com/office/officeart/2005/8/layout/process3"/>
    <dgm:cxn modelId="{040CF914-E6E5-47FE-9A12-300EF898984F}" srcId="{86F76723-4426-451F-9B1D-B527D8BEDE8A}" destId="{F188B17B-D64A-4F34-8927-7F84C50B709A}" srcOrd="2" destOrd="0" parTransId="{E0E57A92-F120-4A2C-B832-98C6963FCC57}" sibTransId="{AB0EEF48-91A6-4D04-A0C6-9F9433FFF513}"/>
    <dgm:cxn modelId="{46401634-34F2-477E-9468-68779164B00D}" type="presOf" srcId="{86F76723-4426-451F-9B1D-B527D8BEDE8A}" destId="{40B0073E-08E8-415D-B666-90C23E5D062D}" srcOrd="0" destOrd="0" presId="urn:microsoft.com/office/officeart/2005/8/layout/process3"/>
    <dgm:cxn modelId="{0686073A-1537-46CD-B3C8-3BBACDA4AF5E}" srcId="{1EADC11D-7C69-4EE5-B3A1-B86940EA3E6B}" destId="{E8262F06-B8D2-430D-9885-2170170038C8}" srcOrd="2" destOrd="0" parTransId="{A797137C-76CE-4BE6-9BDE-D179B6F0EBB8}" sibTransId="{B5BA911E-1EFA-4173-A859-590CF79515E4}"/>
    <dgm:cxn modelId="{847E123B-EB10-4424-A7FB-AC0CC15D9335}" srcId="{1EADC11D-7C69-4EE5-B3A1-B86940EA3E6B}" destId="{1C32D59D-54EF-437B-BBFC-0C9056AF1174}" srcOrd="1" destOrd="0" parTransId="{4890725B-1D7A-4F6C-BAA6-7AB54251CA61}" sibTransId="{E4AE14EE-6797-4882-B480-EDBEF757F1E4}"/>
    <dgm:cxn modelId="{F861813E-E452-4E52-8E29-CA419126555C}" type="presOf" srcId="{1C32D59D-54EF-437B-BBFC-0C9056AF1174}" destId="{87A59474-AB94-4991-8EDE-4E53D4EBC463}" srcOrd="0" destOrd="0" presId="urn:microsoft.com/office/officeart/2005/8/layout/process3"/>
    <dgm:cxn modelId="{C2B70841-24C9-41E3-920E-DCA2E8CF82E7}" srcId="{CB05F69C-853C-4529-8139-1173008E8599}" destId="{7FD82E04-87AD-439E-BAAF-FE3BD961BFFA}" srcOrd="0" destOrd="0" parTransId="{9D073CA0-BDC7-446C-B52D-01BC4E353EB2}" sibTransId="{57EEA849-D9B8-4F5B-9BFE-3C960C1A8C70}"/>
    <dgm:cxn modelId="{C6A59B44-A566-40BA-8930-5C98CA42AFB8}" type="presOf" srcId="{82DAD8DD-D714-4FAA-A4E5-8B5DDD39D14D}" destId="{E51A571D-6796-4F03-822F-664626161829}" srcOrd="0" destOrd="0" presId="urn:microsoft.com/office/officeart/2005/8/layout/process3"/>
    <dgm:cxn modelId="{1B792D68-9D07-474C-A7A5-814F6F50C8D6}" type="presOf" srcId="{86F76723-4426-451F-9B1D-B527D8BEDE8A}" destId="{70164536-1C1C-482E-BD1B-9464CA626B63}" srcOrd="1" destOrd="0" presId="urn:microsoft.com/office/officeart/2005/8/layout/process3"/>
    <dgm:cxn modelId="{900BE348-3D97-4EFD-AFD9-6BCA9ADD7CB4}" type="presOf" srcId="{B5BA911E-1EFA-4173-A859-590CF79515E4}" destId="{CD5498F3-47E0-4284-B1AF-2432233355C6}" srcOrd="0" destOrd="0" presId="urn:microsoft.com/office/officeart/2005/8/layout/process3"/>
    <dgm:cxn modelId="{5F65F169-5BB9-4F68-9DF5-76CC05EEF55A}" type="presOf" srcId="{E8262F06-B8D2-430D-9885-2170170038C8}" destId="{A316B80F-D03C-479C-80B9-6A13E5530099}" srcOrd="0" destOrd="0" presId="urn:microsoft.com/office/officeart/2005/8/layout/process3"/>
    <dgm:cxn modelId="{47C5A76A-3C21-4CAC-932D-303CAF67D439}" type="presOf" srcId="{63540797-AD6F-47BB-88B9-8BB4E555890A}" destId="{E51A571D-6796-4F03-822F-664626161829}" srcOrd="0" destOrd="1" presId="urn:microsoft.com/office/officeart/2005/8/layout/process3"/>
    <dgm:cxn modelId="{842BEE56-90C3-48EC-9E73-A6571281FCEB}" srcId="{86F76723-4426-451F-9B1D-B527D8BEDE8A}" destId="{82DAD8DD-D714-4FAA-A4E5-8B5DDD39D14D}" srcOrd="0" destOrd="0" parTransId="{7348C1EF-6EDD-4D46-B66A-64E577989759}" sibTransId="{ED5AD88C-4613-4260-80D7-C970E359D858}"/>
    <dgm:cxn modelId="{B7BAFF56-B78F-47B1-8615-7FAF312808D8}" type="presOf" srcId="{CB05F69C-853C-4529-8139-1173008E8599}" destId="{CB45D058-FB23-49E6-A38F-CD34630C5B89}" srcOrd="1" destOrd="0" presId="urn:microsoft.com/office/officeart/2005/8/layout/process3"/>
    <dgm:cxn modelId="{591A8B87-DF39-4E26-A34D-39F4FC3E7F2C}" type="presOf" srcId="{1C32D59D-54EF-437B-BBFC-0C9056AF1174}" destId="{CBC8AA8F-1318-453A-B5C5-11CE26E27032}" srcOrd="1" destOrd="0" presId="urn:microsoft.com/office/officeart/2005/8/layout/process3"/>
    <dgm:cxn modelId="{29757889-BC46-4E69-9133-1E725F743608}" srcId="{1EADC11D-7C69-4EE5-B3A1-B86940EA3E6B}" destId="{CB05F69C-853C-4529-8139-1173008E8599}" srcOrd="0" destOrd="0" parTransId="{B811C0DD-45A4-400C-9E0B-9E5F85AC8F21}" sibTransId="{CF04F013-5269-458F-A84B-7E4342B43100}"/>
    <dgm:cxn modelId="{DF9D4F8D-2CC5-4B54-BDF8-A16A9F2EA1B5}" type="presOf" srcId="{CB05F69C-853C-4529-8139-1173008E8599}" destId="{D6B354C7-330C-4013-B02D-8AB6FA8B084E}" srcOrd="0" destOrd="0" presId="urn:microsoft.com/office/officeart/2005/8/layout/process3"/>
    <dgm:cxn modelId="{E7421292-36B8-4C26-8ACF-D7351D837292}" type="presOf" srcId="{CF04F013-5269-458F-A84B-7E4342B43100}" destId="{082C05CD-11C8-4B1F-BCE7-BB4D021EE1EC}" srcOrd="0" destOrd="0" presId="urn:microsoft.com/office/officeart/2005/8/layout/process3"/>
    <dgm:cxn modelId="{F2DECD9B-CCC8-4112-BC37-B07D80C432F9}" type="presOf" srcId="{F188B17B-D64A-4F34-8927-7F84C50B709A}" destId="{E51A571D-6796-4F03-822F-664626161829}" srcOrd="0" destOrd="2" presId="urn:microsoft.com/office/officeart/2005/8/layout/process3"/>
    <dgm:cxn modelId="{F834EAA2-A3F2-4223-B7FF-20BABAB89E13}" type="presOf" srcId="{7FD82E04-87AD-439E-BAAF-FE3BD961BFFA}" destId="{090BB266-C0E7-42D6-B46B-255D2982EA35}" srcOrd="0" destOrd="0" presId="urn:microsoft.com/office/officeart/2005/8/layout/process3"/>
    <dgm:cxn modelId="{DD7CD1A5-36BE-42C1-BF9D-786E66BE13C2}" type="presOf" srcId="{E4AE14EE-6797-4882-B480-EDBEF757F1E4}" destId="{B7AAD9AB-4C22-49C4-BF36-CAAEBAB5ABF5}" srcOrd="0" destOrd="0" presId="urn:microsoft.com/office/officeart/2005/8/layout/process3"/>
    <dgm:cxn modelId="{C41659B6-A5A7-427E-AD42-AD3D641EC24E}" type="presOf" srcId="{66697759-CF9C-4C05-AADD-62B7FE6F62F4}" destId="{2B55B53D-C9D0-4768-B624-5E27E703FDF6}" srcOrd="0" destOrd="0" presId="urn:microsoft.com/office/officeart/2005/8/layout/process3"/>
    <dgm:cxn modelId="{D36599C8-0E8F-49A4-93FE-B7309B6C44E7}" srcId="{E8262F06-B8D2-430D-9885-2170170038C8}" destId="{C915A3BD-4346-4286-89EF-40214B21BA42}" srcOrd="0" destOrd="0" parTransId="{3EA4F424-BECE-41F8-8ED8-83BC7E9E30A1}" sibTransId="{CA35B5D8-0E45-4D25-8877-C4E180E441F3}"/>
    <dgm:cxn modelId="{CEAF41D5-6229-4938-9AA7-C79C1A1C5864}" srcId="{1EADC11D-7C69-4EE5-B3A1-B86940EA3E6B}" destId="{86F76723-4426-451F-9B1D-B527D8BEDE8A}" srcOrd="3" destOrd="0" parTransId="{B3F1BF37-C78C-4BFB-ACB5-26B9E3090A24}" sibTransId="{42519CD0-7D24-45E6-A6FB-7767333084FC}"/>
    <dgm:cxn modelId="{BE7B51DA-842E-469F-8E5B-2704E0BDB677}" type="presOf" srcId="{B5BA911E-1EFA-4173-A859-590CF79515E4}" destId="{62A67794-63F3-4E0C-BDFB-E2FA3469B632}" srcOrd="1" destOrd="0" presId="urn:microsoft.com/office/officeart/2005/8/layout/process3"/>
    <dgm:cxn modelId="{665CDADA-CB38-4683-A6D8-B167AA3CFA7B}" type="presOf" srcId="{E8262F06-B8D2-430D-9885-2170170038C8}" destId="{99D6DF3E-CB86-4B3F-83F1-FD604C397F18}" srcOrd="1" destOrd="0" presId="urn:microsoft.com/office/officeart/2005/8/layout/process3"/>
    <dgm:cxn modelId="{31D43BF0-BC9B-4950-B60F-B19F4E19AA1D}" srcId="{1C32D59D-54EF-437B-BBFC-0C9056AF1174}" destId="{66697759-CF9C-4C05-AADD-62B7FE6F62F4}" srcOrd="0" destOrd="0" parTransId="{FC40A059-00BB-4ADF-9CC2-40C3DA326F9D}" sibTransId="{3ADB11E8-26EF-42ED-AB02-FDD2DE172C76}"/>
    <dgm:cxn modelId="{B3BB18F7-758E-408F-B81A-0E465F01CED4}" type="presOf" srcId="{CF04F013-5269-458F-A84B-7E4342B43100}" destId="{7B641C66-A1D5-4204-86C5-6D41CB95C09D}" srcOrd="1" destOrd="0" presId="urn:microsoft.com/office/officeart/2005/8/layout/process3"/>
    <dgm:cxn modelId="{E8F799EF-E5CB-476C-9BAF-B005B3EAB526}" type="presParOf" srcId="{48ED21EE-F031-4B2D-81B6-CDA84B8669A6}" destId="{4611B983-B9B3-4E93-85AB-28519D285567}" srcOrd="0" destOrd="0" presId="urn:microsoft.com/office/officeart/2005/8/layout/process3"/>
    <dgm:cxn modelId="{BA55FE47-66A3-4B62-AD1E-0E52C1C234FA}" type="presParOf" srcId="{4611B983-B9B3-4E93-85AB-28519D285567}" destId="{D6B354C7-330C-4013-B02D-8AB6FA8B084E}" srcOrd="0" destOrd="0" presId="urn:microsoft.com/office/officeart/2005/8/layout/process3"/>
    <dgm:cxn modelId="{1AF1D9BC-5716-4DE0-A773-9DAE244C4CF6}" type="presParOf" srcId="{4611B983-B9B3-4E93-85AB-28519D285567}" destId="{CB45D058-FB23-49E6-A38F-CD34630C5B89}" srcOrd="1" destOrd="0" presId="urn:microsoft.com/office/officeart/2005/8/layout/process3"/>
    <dgm:cxn modelId="{5B31FA87-8AF9-404C-AF83-83E6F7C11E94}" type="presParOf" srcId="{4611B983-B9B3-4E93-85AB-28519D285567}" destId="{090BB266-C0E7-42D6-B46B-255D2982EA35}" srcOrd="2" destOrd="0" presId="urn:microsoft.com/office/officeart/2005/8/layout/process3"/>
    <dgm:cxn modelId="{8CC88C12-4DA5-4D22-9E44-4223F3AD5D45}" type="presParOf" srcId="{48ED21EE-F031-4B2D-81B6-CDA84B8669A6}" destId="{082C05CD-11C8-4B1F-BCE7-BB4D021EE1EC}" srcOrd="1" destOrd="0" presId="urn:microsoft.com/office/officeart/2005/8/layout/process3"/>
    <dgm:cxn modelId="{1806FF4C-0B2E-4630-9289-EF4CBB932A3D}" type="presParOf" srcId="{082C05CD-11C8-4B1F-BCE7-BB4D021EE1EC}" destId="{7B641C66-A1D5-4204-86C5-6D41CB95C09D}" srcOrd="0" destOrd="0" presId="urn:microsoft.com/office/officeart/2005/8/layout/process3"/>
    <dgm:cxn modelId="{FAB4C033-E655-4523-BD20-9B827F8D3F6C}" type="presParOf" srcId="{48ED21EE-F031-4B2D-81B6-CDA84B8669A6}" destId="{722F6E94-8D1F-43E9-9290-01815F05DDC6}" srcOrd="2" destOrd="0" presId="urn:microsoft.com/office/officeart/2005/8/layout/process3"/>
    <dgm:cxn modelId="{7967CFDB-9403-41CF-B387-EF79A3175429}" type="presParOf" srcId="{722F6E94-8D1F-43E9-9290-01815F05DDC6}" destId="{87A59474-AB94-4991-8EDE-4E53D4EBC463}" srcOrd="0" destOrd="0" presId="urn:microsoft.com/office/officeart/2005/8/layout/process3"/>
    <dgm:cxn modelId="{9F670958-9420-48ED-8933-B193A5E07230}" type="presParOf" srcId="{722F6E94-8D1F-43E9-9290-01815F05DDC6}" destId="{CBC8AA8F-1318-453A-B5C5-11CE26E27032}" srcOrd="1" destOrd="0" presId="urn:microsoft.com/office/officeart/2005/8/layout/process3"/>
    <dgm:cxn modelId="{1811D6D9-3881-4AEE-A893-C9D5FA1BD715}" type="presParOf" srcId="{722F6E94-8D1F-43E9-9290-01815F05DDC6}" destId="{2B55B53D-C9D0-4768-B624-5E27E703FDF6}" srcOrd="2" destOrd="0" presId="urn:microsoft.com/office/officeart/2005/8/layout/process3"/>
    <dgm:cxn modelId="{47EE9DD0-EB6C-4FF6-9222-EB701776477B}" type="presParOf" srcId="{48ED21EE-F031-4B2D-81B6-CDA84B8669A6}" destId="{B7AAD9AB-4C22-49C4-BF36-CAAEBAB5ABF5}" srcOrd="3" destOrd="0" presId="urn:microsoft.com/office/officeart/2005/8/layout/process3"/>
    <dgm:cxn modelId="{6B7EAF7E-26EE-410E-B700-1B16B9A79934}" type="presParOf" srcId="{B7AAD9AB-4C22-49C4-BF36-CAAEBAB5ABF5}" destId="{F1547BCF-B94E-4745-B239-95DB09BF9230}" srcOrd="0" destOrd="0" presId="urn:microsoft.com/office/officeart/2005/8/layout/process3"/>
    <dgm:cxn modelId="{FDA605DF-EDA1-472B-8BF2-2D7557E17B68}" type="presParOf" srcId="{48ED21EE-F031-4B2D-81B6-CDA84B8669A6}" destId="{8BE053F8-0C5A-42FA-84AD-9FCDAAAAB70E}" srcOrd="4" destOrd="0" presId="urn:microsoft.com/office/officeart/2005/8/layout/process3"/>
    <dgm:cxn modelId="{D1971710-C527-44F4-B3B5-B49227ED4860}" type="presParOf" srcId="{8BE053F8-0C5A-42FA-84AD-9FCDAAAAB70E}" destId="{A316B80F-D03C-479C-80B9-6A13E5530099}" srcOrd="0" destOrd="0" presId="urn:microsoft.com/office/officeart/2005/8/layout/process3"/>
    <dgm:cxn modelId="{33F0FC7C-4C3E-4F6E-A011-F7C418B2B703}" type="presParOf" srcId="{8BE053F8-0C5A-42FA-84AD-9FCDAAAAB70E}" destId="{99D6DF3E-CB86-4B3F-83F1-FD604C397F18}" srcOrd="1" destOrd="0" presId="urn:microsoft.com/office/officeart/2005/8/layout/process3"/>
    <dgm:cxn modelId="{869373E3-C715-42DF-877B-3C659D2AF935}" type="presParOf" srcId="{8BE053F8-0C5A-42FA-84AD-9FCDAAAAB70E}" destId="{78A96AAE-83D3-47C7-8661-9531DB7B4C42}" srcOrd="2" destOrd="0" presId="urn:microsoft.com/office/officeart/2005/8/layout/process3"/>
    <dgm:cxn modelId="{7665327F-8717-4647-964E-B6C7064258AF}" type="presParOf" srcId="{48ED21EE-F031-4B2D-81B6-CDA84B8669A6}" destId="{CD5498F3-47E0-4284-B1AF-2432233355C6}" srcOrd="5" destOrd="0" presId="urn:microsoft.com/office/officeart/2005/8/layout/process3"/>
    <dgm:cxn modelId="{6F887048-4F3C-4B18-878F-52FE837ABCEE}" type="presParOf" srcId="{CD5498F3-47E0-4284-B1AF-2432233355C6}" destId="{62A67794-63F3-4E0C-BDFB-E2FA3469B632}" srcOrd="0" destOrd="0" presId="urn:microsoft.com/office/officeart/2005/8/layout/process3"/>
    <dgm:cxn modelId="{ADB0E66F-DA92-41B6-859F-7244BB0E50CC}" type="presParOf" srcId="{48ED21EE-F031-4B2D-81B6-CDA84B8669A6}" destId="{E4393565-A512-4B0A-8FC4-81D22EDB2A2B}" srcOrd="6" destOrd="0" presId="urn:microsoft.com/office/officeart/2005/8/layout/process3"/>
    <dgm:cxn modelId="{19412C6A-AF41-426D-BD8D-C248E81C61B8}" type="presParOf" srcId="{E4393565-A512-4B0A-8FC4-81D22EDB2A2B}" destId="{40B0073E-08E8-415D-B666-90C23E5D062D}" srcOrd="0" destOrd="0" presId="urn:microsoft.com/office/officeart/2005/8/layout/process3"/>
    <dgm:cxn modelId="{DC066C5D-4908-4330-886A-A35C584B5D55}" type="presParOf" srcId="{E4393565-A512-4B0A-8FC4-81D22EDB2A2B}" destId="{70164536-1C1C-482E-BD1B-9464CA626B63}" srcOrd="1" destOrd="0" presId="urn:microsoft.com/office/officeart/2005/8/layout/process3"/>
    <dgm:cxn modelId="{BDD07465-D093-458C-BD25-E02EC79310B4}" type="presParOf" srcId="{E4393565-A512-4B0A-8FC4-81D22EDB2A2B}" destId="{E51A571D-6796-4F03-822F-664626161829}"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5D058-FB23-49E6-A38F-CD34630C5B89}">
      <dsp:nvSpPr>
        <dsp:cNvPr id="0" name=""/>
        <dsp:cNvSpPr/>
      </dsp:nvSpPr>
      <dsp:spPr>
        <a:xfrm>
          <a:off x="1367" y="431682"/>
          <a:ext cx="1718290" cy="7235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IN" sz="1000" kern="1200" dirty="0"/>
            <a:t>YouTube</a:t>
          </a:r>
        </a:p>
        <a:p>
          <a:pPr marL="0" lvl="0" indent="0" algn="l" defTabSz="444500">
            <a:lnSpc>
              <a:spcPct val="90000"/>
            </a:lnSpc>
            <a:spcBef>
              <a:spcPct val="0"/>
            </a:spcBef>
            <a:spcAft>
              <a:spcPct val="35000"/>
            </a:spcAft>
            <a:buNone/>
          </a:pPr>
          <a:r>
            <a:rPr lang="en-IN" sz="1000" kern="1200" dirty="0"/>
            <a:t>API</a:t>
          </a:r>
        </a:p>
      </dsp:txBody>
      <dsp:txXfrm>
        <a:off x="1367" y="431682"/>
        <a:ext cx="1718290" cy="482344"/>
      </dsp:txXfrm>
    </dsp:sp>
    <dsp:sp modelId="{090BB266-C0E7-42D6-B46B-255D2982EA35}">
      <dsp:nvSpPr>
        <dsp:cNvPr id="0" name=""/>
        <dsp:cNvSpPr/>
      </dsp:nvSpPr>
      <dsp:spPr>
        <a:xfrm>
          <a:off x="353306" y="914027"/>
          <a:ext cx="1718290" cy="266139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just" defTabSz="444500">
            <a:lnSpc>
              <a:spcPct val="90000"/>
            </a:lnSpc>
            <a:spcBef>
              <a:spcPct val="0"/>
            </a:spcBef>
            <a:spcAft>
              <a:spcPct val="15000"/>
            </a:spcAft>
            <a:buFontTx/>
            <a:buNone/>
          </a:pPr>
          <a:r>
            <a:rPr lang="en-US" sz="1000" b="0" i="0" kern="1200" dirty="0">
              <a:latin typeface="+mn-lt"/>
              <a:cs typeface="Times New Roman" panose="02020603050405020304" pitchFamily="18" charset="0"/>
            </a:rPr>
            <a:t>The YouTube API is like a toolbox for developers. It gives them access to YouTube's data and features so they can create apps or websites that interact with YouTube. </a:t>
          </a:r>
          <a:endParaRPr lang="en-IN" sz="1000" kern="1200" dirty="0">
            <a:latin typeface="+mn-lt"/>
            <a:cs typeface="Times New Roman" panose="02020603050405020304" pitchFamily="18" charset="0"/>
          </a:endParaRPr>
        </a:p>
      </dsp:txBody>
      <dsp:txXfrm>
        <a:off x="403633" y="964354"/>
        <a:ext cx="1617636" cy="2560744"/>
      </dsp:txXfrm>
    </dsp:sp>
    <dsp:sp modelId="{082C05CD-11C8-4B1F-BCE7-BB4D021EE1EC}">
      <dsp:nvSpPr>
        <dsp:cNvPr id="0" name=""/>
        <dsp:cNvSpPr/>
      </dsp:nvSpPr>
      <dsp:spPr>
        <a:xfrm rot="50968">
          <a:off x="1980114" y="479647"/>
          <a:ext cx="552292" cy="427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980121" y="564257"/>
        <a:ext cx="423951" cy="256682"/>
      </dsp:txXfrm>
    </dsp:sp>
    <dsp:sp modelId="{CBC8AA8F-1318-453A-B5C5-11CE26E27032}">
      <dsp:nvSpPr>
        <dsp:cNvPr id="0" name=""/>
        <dsp:cNvSpPr/>
      </dsp:nvSpPr>
      <dsp:spPr>
        <a:xfrm>
          <a:off x="2761604" y="308903"/>
          <a:ext cx="1718290" cy="12146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Channel Details</a:t>
          </a:r>
        </a:p>
        <a:p>
          <a:pPr marL="0" lvl="0" indent="0" algn="l"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Playlist Details</a:t>
          </a:r>
        </a:p>
        <a:p>
          <a:pPr marL="0" lvl="0" indent="0" algn="l"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Videos Details</a:t>
          </a:r>
        </a:p>
        <a:p>
          <a:pPr marL="0" lvl="0" indent="0" algn="l"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Comments Details</a:t>
          </a:r>
        </a:p>
      </dsp:txBody>
      <dsp:txXfrm>
        <a:off x="2761604" y="308903"/>
        <a:ext cx="1718290" cy="809755"/>
      </dsp:txXfrm>
    </dsp:sp>
    <dsp:sp modelId="{2B55B53D-C9D0-4768-B624-5E27E703FDF6}">
      <dsp:nvSpPr>
        <dsp:cNvPr id="0" name=""/>
        <dsp:cNvSpPr/>
      </dsp:nvSpPr>
      <dsp:spPr>
        <a:xfrm>
          <a:off x="3206846" y="1251422"/>
          <a:ext cx="1718290" cy="266139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just" defTabSz="444500">
            <a:lnSpc>
              <a:spcPct val="90000"/>
            </a:lnSpc>
            <a:spcBef>
              <a:spcPct val="0"/>
            </a:spcBef>
            <a:spcAft>
              <a:spcPct val="15000"/>
            </a:spcAft>
            <a:buNone/>
          </a:pPr>
          <a:r>
            <a:rPr lang="en-US" sz="1000" b="0" i="0" kern="1200" dirty="0">
              <a:latin typeface="+mn-lt"/>
            </a:rPr>
            <a:t>With the YouTube API, by using a channel ID and an API key, you can get details about videos, playlists, and comments for a particular channel. This lets you find out about the channel, its playlists, each video, and comments left on those videos. Just include the channel ID and your API key in your requests. It's a handy way to learn a lot about a specific YouTube channel and what's on it.</a:t>
          </a:r>
          <a:endParaRPr lang="en-IN" sz="1000" kern="1200" dirty="0">
            <a:latin typeface="+mn-lt"/>
          </a:endParaRPr>
        </a:p>
      </dsp:txBody>
      <dsp:txXfrm>
        <a:off x="3257173" y="1301749"/>
        <a:ext cx="1617636" cy="2560744"/>
      </dsp:txXfrm>
    </dsp:sp>
    <dsp:sp modelId="{B7AAD9AB-4C22-49C4-BF36-CAAEBAB5ABF5}">
      <dsp:nvSpPr>
        <dsp:cNvPr id="0" name=""/>
        <dsp:cNvSpPr/>
      </dsp:nvSpPr>
      <dsp:spPr>
        <a:xfrm rot="21549032">
          <a:off x="4740351" y="479184"/>
          <a:ext cx="552292" cy="427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740358" y="565696"/>
        <a:ext cx="423951" cy="256682"/>
      </dsp:txXfrm>
    </dsp:sp>
    <dsp:sp modelId="{99D6DF3E-CB86-4B3F-83F1-FD604C397F18}">
      <dsp:nvSpPr>
        <dsp:cNvPr id="0" name=""/>
        <dsp:cNvSpPr/>
      </dsp:nvSpPr>
      <dsp:spPr>
        <a:xfrm>
          <a:off x="5521841" y="431682"/>
          <a:ext cx="1718290" cy="7235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MongoDB</a:t>
          </a:r>
        </a:p>
      </dsp:txBody>
      <dsp:txXfrm>
        <a:off x="5521841" y="431682"/>
        <a:ext cx="1718290" cy="482344"/>
      </dsp:txXfrm>
    </dsp:sp>
    <dsp:sp modelId="{78A96AAE-83D3-47C7-8661-9531DB7B4C42}">
      <dsp:nvSpPr>
        <dsp:cNvPr id="0" name=""/>
        <dsp:cNvSpPr/>
      </dsp:nvSpPr>
      <dsp:spPr>
        <a:xfrm>
          <a:off x="5873780" y="914027"/>
          <a:ext cx="1718290" cy="266139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None/>
          </a:pPr>
          <a:r>
            <a:rPr lang="en-US" sz="1000" b="0" i="0" kern="1200" dirty="0">
              <a:latin typeface="+mn-lt"/>
              <a:cs typeface="Times New Roman" panose="02020603050405020304" pitchFamily="18" charset="0"/>
            </a:rPr>
            <a:t>We've utilized MongoDB as a storage solution for the data we collected from specific YouTube channels using the API Key. MongoDB is a type of database known as a NoSQL database, which means it's designed to handle unstructured or semi-structured data, making it particularly well-suited for storing diverse types of data like what we obtain from YouTube.</a:t>
          </a:r>
          <a:endParaRPr lang="en-IN" sz="1000" kern="1200" dirty="0">
            <a:latin typeface="+mn-lt"/>
            <a:cs typeface="Times New Roman" panose="02020603050405020304" pitchFamily="18" charset="0"/>
          </a:endParaRPr>
        </a:p>
      </dsp:txBody>
      <dsp:txXfrm>
        <a:off x="5924107" y="964354"/>
        <a:ext cx="1617636" cy="2560744"/>
      </dsp:txXfrm>
    </dsp:sp>
    <dsp:sp modelId="{CD5498F3-47E0-4284-B1AF-2432233355C6}">
      <dsp:nvSpPr>
        <dsp:cNvPr id="0" name=""/>
        <dsp:cNvSpPr/>
      </dsp:nvSpPr>
      <dsp:spPr>
        <a:xfrm>
          <a:off x="7500618" y="458952"/>
          <a:ext cx="552231" cy="427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7500618" y="544513"/>
        <a:ext cx="423890" cy="256682"/>
      </dsp:txXfrm>
    </dsp:sp>
    <dsp:sp modelId="{70164536-1C1C-482E-BD1B-9464CA626B63}">
      <dsp:nvSpPr>
        <dsp:cNvPr id="0" name=""/>
        <dsp:cNvSpPr/>
      </dsp:nvSpPr>
      <dsp:spPr>
        <a:xfrm>
          <a:off x="8282078" y="431682"/>
          <a:ext cx="1718290" cy="7235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SQL</a:t>
          </a:r>
        </a:p>
      </dsp:txBody>
      <dsp:txXfrm>
        <a:off x="8282078" y="431682"/>
        <a:ext cx="1718290" cy="482344"/>
      </dsp:txXfrm>
    </dsp:sp>
    <dsp:sp modelId="{E51A571D-6796-4F03-822F-664626161829}">
      <dsp:nvSpPr>
        <dsp:cNvPr id="0" name=""/>
        <dsp:cNvSpPr/>
      </dsp:nvSpPr>
      <dsp:spPr>
        <a:xfrm>
          <a:off x="8634017" y="914027"/>
          <a:ext cx="1718290" cy="266139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a:t>We gathered data and put it in MongoDB. Now, we're organizing it into tables in a SQL database. Each type of data—videos, comments—gets its table. This makes finding specific info easier.</a:t>
          </a:r>
          <a:endParaRPr lang="en-IN" sz="1000" kern="1200" dirty="0"/>
        </a:p>
        <a:p>
          <a:pPr marL="57150" lvl="1" indent="-57150" algn="l" defTabSz="444500">
            <a:lnSpc>
              <a:spcPct val="90000"/>
            </a:lnSpc>
            <a:spcBef>
              <a:spcPct val="0"/>
            </a:spcBef>
            <a:spcAft>
              <a:spcPct val="15000"/>
            </a:spcAft>
            <a:buChar char="•"/>
          </a:pPr>
          <a:r>
            <a:rPr lang="en-US" sz="1000" b="0" i="0" kern="1200" dirty="0"/>
            <a:t>Once in SQL, we can fetch what we need with simple commands. For example, we can get all videos from a channel or all comments on a video.</a:t>
          </a:r>
        </a:p>
        <a:p>
          <a:pPr marL="57150" lvl="1" indent="-57150" algn="l" defTabSz="444500">
            <a:lnSpc>
              <a:spcPct val="90000"/>
            </a:lnSpc>
            <a:spcBef>
              <a:spcPct val="0"/>
            </a:spcBef>
            <a:spcAft>
              <a:spcPct val="15000"/>
            </a:spcAft>
            <a:buChar char="•"/>
          </a:pPr>
          <a:r>
            <a:rPr lang="en-US" sz="1000" b="0" i="0" kern="1200" dirty="0"/>
            <a:t>This setup helps us manage data better, making it easier to work with and fetch information quickly.</a:t>
          </a:r>
        </a:p>
      </dsp:txBody>
      <dsp:txXfrm>
        <a:off x="8684344" y="964354"/>
        <a:ext cx="1617636" cy="25607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72887" y="1599585"/>
            <a:ext cx="3485073" cy="1657505"/>
          </a:xfrm>
        </p:spPr>
        <p:txBody>
          <a:bodyPr>
            <a:noAutofit/>
          </a:bodyPr>
          <a:lstStyle/>
          <a:p>
            <a:pPr algn="l"/>
            <a:r>
              <a:rPr lang="en-US" sz="4000" dirty="0"/>
              <a:t>YouTube Data Harvesting &amp; Warehousing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3436191"/>
            <a:ext cx="3485072" cy="829399"/>
          </a:xfrm>
        </p:spPr>
        <p:txBody>
          <a:bodyPr>
            <a:normAutofit/>
          </a:bodyPr>
          <a:lstStyle/>
          <a:p>
            <a:pPr algn="l"/>
            <a:r>
              <a:rPr lang="en-IN" sz="1800" dirty="0">
                <a:effectLst/>
                <a:latin typeface="Aptos Display" panose="020B0004020202020204" pitchFamily="34" charset="0"/>
                <a:ea typeface="Calibri" panose="020F0502020204030204" pitchFamily="34" charset="0"/>
                <a:cs typeface="Arial" panose="020B0604020202020204" pitchFamily="34" charset="0"/>
              </a:rPr>
              <a:t>Efficient Data Management and Analysis</a:t>
            </a:r>
            <a:endParaRPr lang="en-US" sz="2300" dirty="0">
              <a:latin typeface="Aptos Display" panose="020B0004020202020204" pitchFamily="34" charset="0"/>
            </a:endParaRPr>
          </a:p>
        </p:txBody>
      </p:sp>
      <p:pic>
        <p:nvPicPr>
          <p:cNvPr id="12" name="Picture 11">
            <a:extLst>
              <a:ext uri="{FF2B5EF4-FFF2-40B4-BE49-F238E27FC236}">
                <a16:creationId xmlns:a16="http://schemas.microsoft.com/office/drawing/2014/main" id="{0F8A4E70-C3F4-E20D-8D03-C5DCC91E2B8B}"/>
              </a:ext>
            </a:extLst>
          </p:cNvPr>
          <p:cNvPicPr>
            <a:picLocks noChangeAspect="1"/>
          </p:cNvPicPr>
          <p:nvPr/>
        </p:nvPicPr>
        <p:blipFill>
          <a:blip r:embed="rId5"/>
          <a:stretch>
            <a:fillRect/>
          </a:stretch>
        </p:blipFill>
        <p:spPr>
          <a:xfrm>
            <a:off x="335901" y="-144375"/>
            <a:ext cx="3881536" cy="2183364"/>
          </a:xfrm>
          <a:prstGeom prst="rect">
            <a:avLst/>
          </a:prstGeom>
        </p:spPr>
      </p:pic>
      <p:sp>
        <p:nvSpPr>
          <p:cNvPr id="16" name="TextBox 15">
            <a:extLst>
              <a:ext uri="{FF2B5EF4-FFF2-40B4-BE49-F238E27FC236}">
                <a16:creationId xmlns:a16="http://schemas.microsoft.com/office/drawing/2014/main" id="{C09FBA93-F90F-3C02-330A-A21BDBED26DB}"/>
              </a:ext>
            </a:extLst>
          </p:cNvPr>
          <p:cNvSpPr txBox="1"/>
          <p:nvPr/>
        </p:nvSpPr>
        <p:spPr>
          <a:xfrm>
            <a:off x="8733453" y="4488024"/>
            <a:ext cx="2248678"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By</a:t>
            </a:r>
          </a:p>
          <a:p>
            <a:r>
              <a:rPr lang="en-IN" sz="2000" b="1" dirty="0">
                <a:latin typeface="Times New Roman" panose="02020603050405020304" pitchFamily="18" charset="0"/>
                <a:cs typeface="Times New Roman" panose="02020603050405020304" pitchFamily="18" charset="0"/>
              </a:rPr>
              <a:t>M G Rajananthini</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C1C3-3BCD-FD4C-5A44-735B3611F7F7}"/>
              </a:ext>
            </a:extLst>
          </p:cNvPr>
          <p:cNvSpPr>
            <a:spLocks noGrp="1"/>
          </p:cNvSpPr>
          <p:nvPr>
            <p:ph type="title"/>
          </p:nvPr>
        </p:nvSpPr>
        <p:spPr/>
        <p:txBody>
          <a:bodyPr/>
          <a:lstStyle/>
          <a:p>
            <a:pPr algn="l"/>
            <a:r>
              <a:rPr lang="en-IN" b="1" u="sng" dirty="0"/>
              <a:t>Introduction</a:t>
            </a:r>
          </a:p>
        </p:txBody>
      </p:sp>
      <p:sp>
        <p:nvSpPr>
          <p:cNvPr id="3" name="Content Placeholder 2">
            <a:extLst>
              <a:ext uri="{FF2B5EF4-FFF2-40B4-BE49-F238E27FC236}">
                <a16:creationId xmlns:a16="http://schemas.microsoft.com/office/drawing/2014/main" id="{634B3336-4CCD-B958-4620-46C1391E370E}"/>
              </a:ext>
            </a:extLst>
          </p:cNvPr>
          <p:cNvSpPr>
            <a:spLocks noGrp="1"/>
          </p:cNvSpPr>
          <p:nvPr>
            <p:ph idx="1"/>
          </p:nvPr>
        </p:nvSpPr>
        <p:spPr/>
        <p: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Welcome to the YouTube Data Harvesting and Warehousing Project presentation. Today, we'll explore how we efficiently manage and analyze YouTube data to derive valuable insights.</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Project Goals &amp; Objectives: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problem statement is to create a Streamlit application that allows users to access and analyze data from multiple YouTube channels.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Importance of YouTube Data Analysis:</a:t>
            </a:r>
          </a:p>
          <a:p>
            <a:pPr lvl="1">
              <a:lnSpc>
                <a:spcPct val="107000"/>
              </a:lnSpc>
              <a:spcAft>
                <a:spcPts val="800"/>
              </a:spcAft>
              <a:buFont typeface="Wingdings 2" panose="050201020105070707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Marketing: Understand audience behavior and preferences to optimize marketing strategies.</a:t>
            </a:r>
          </a:p>
          <a:p>
            <a:pPr lvl="1">
              <a:lnSpc>
                <a:spcPct val="107000"/>
              </a:lnSpc>
              <a:spcAft>
                <a:spcPts val="800"/>
              </a:spcAft>
              <a:buFont typeface="Wingdings 2" panose="050201020105070707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Research: Extract valuable insights for academic studies, market research, and trend analysis.</a:t>
            </a:r>
          </a:p>
          <a:p>
            <a:pPr lvl="1">
              <a:lnSpc>
                <a:spcPct val="107000"/>
              </a:lnSpc>
              <a:spcAft>
                <a:spcPts val="800"/>
              </a:spcAft>
              <a:buFont typeface="Wingdings 2" panose="050201020105070707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Content Creation: Tailor content strategies based on audience engagement metrics, leading to more impactful and relevant creations.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7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3EC8-E140-9EFA-AB03-9FD098CD742F}"/>
              </a:ext>
            </a:extLst>
          </p:cNvPr>
          <p:cNvSpPr>
            <a:spLocks noGrp="1"/>
          </p:cNvSpPr>
          <p:nvPr>
            <p:ph type="title"/>
          </p:nvPr>
        </p:nvSpPr>
        <p:spPr>
          <a:xfrm>
            <a:off x="924443" y="375557"/>
            <a:ext cx="10353762" cy="1257300"/>
          </a:xfrm>
        </p:spPr>
        <p:txBody>
          <a:bodyPr/>
          <a:lstStyle/>
          <a:p>
            <a:pPr algn="l"/>
            <a:r>
              <a:rPr lang="en-IN" b="1" u="sng" dirty="0"/>
              <a:t>Project Overview</a:t>
            </a:r>
          </a:p>
        </p:txBody>
      </p:sp>
      <p:sp>
        <p:nvSpPr>
          <p:cNvPr id="3" name="Content Placeholder 2">
            <a:extLst>
              <a:ext uri="{FF2B5EF4-FFF2-40B4-BE49-F238E27FC236}">
                <a16:creationId xmlns:a16="http://schemas.microsoft.com/office/drawing/2014/main" id="{86FBEE2D-1B4D-9D91-6883-4213215442A4}"/>
              </a:ext>
            </a:extLst>
          </p:cNvPr>
          <p:cNvSpPr>
            <a:spLocks noGrp="1"/>
          </p:cNvSpPr>
          <p:nvPr>
            <p:ph idx="1"/>
          </p:nvPr>
        </p:nvSpPr>
        <p:spPr>
          <a:xfrm>
            <a:off x="913795" y="1632857"/>
            <a:ext cx="10353762" cy="4394719"/>
          </a:xfrm>
        </p:spPr>
        <p:txBody>
          <a:bodyPr>
            <a:noAutofit/>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Our project involves a systematic process of collecting, storing, and analyzing YouTube data to derive valuable insights. Let’s break into the details of our workflow.</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Workflow Steps:</a:t>
            </a:r>
          </a:p>
          <a:p>
            <a:pPr lvl="1">
              <a:lnSpc>
                <a:spcPct val="107000"/>
              </a:lnSpc>
              <a:spcAft>
                <a:spcPts val="800"/>
              </a:spcAft>
              <a:buFont typeface="Wingdings" panose="05000000000000000000" pitchFamily="2" charset="2"/>
              <a:buChar char="ü"/>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Collection:- </a:t>
            </a:r>
            <a:r>
              <a:rPr lang="en-US" sz="1800" b="0" i="0" dirty="0">
                <a:solidFill>
                  <a:srgbClr val="ECECEC"/>
                </a:solidFill>
                <a:effectLst/>
                <a:latin typeface="Times New Roman" panose="02020603050405020304" pitchFamily="18" charset="0"/>
                <a:cs typeface="Times New Roman" panose="02020603050405020304" pitchFamily="18" charset="0"/>
              </a:rPr>
              <a:t>We gather data from YouTube using its API, capturing information on videos, channels, and user interactions.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Font typeface="Wingdings" panose="05000000000000000000" pitchFamily="2" charset="2"/>
              <a:buChar char="ü"/>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Storage Solution:- </a:t>
            </a:r>
            <a:r>
              <a:rPr lang="en-US" sz="1800" b="0" i="0" dirty="0">
                <a:solidFill>
                  <a:srgbClr val="ECECEC"/>
                </a:solidFill>
                <a:effectLst/>
                <a:latin typeface="Times New Roman" panose="02020603050405020304" pitchFamily="18" charset="0"/>
                <a:cs typeface="Times New Roman" panose="02020603050405020304" pitchFamily="18" charset="0"/>
              </a:rPr>
              <a:t>YouTube data is efficiently stored in MongoDB, providing flexibility and scalability to accommodate our needs.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Font typeface="Wingdings" panose="05000000000000000000" pitchFamily="2" charset="2"/>
              <a:buChar char="ü"/>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Structuring:- </a:t>
            </a:r>
            <a:r>
              <a:rPr lang="en-US" sz="1800" b="0" i="0" dirty="0">
                <a:solidFill>
                  <a:srgbClr val="ECECEC"/>
                </a:solidFill>
                <a:effectLst/>
                <a:latin typeface="Times New Roman" panose="02020603050405020304" pitchFamily="18" charset="0"/>
                <a:cs typeface="Times New Roman" panose="02020603050405020304" pitchFamily="18" charset="0"/>
              </a:rPr>
              <a:t>PostgreSQL organizes the data for analysis, enabling easy querying and extraction of insights.</a:t>
            </a:r>
          </a:p>
          <a:p>
            <a:pPr marL="36900" indent="0">
              <a:lnSpc>
                <a:spcPct val="107000"/>
              </a:lnSpc>
              <a:spcAft>
                <a:spcPts val="800"/>
              </a:spcAft>
              <a:buNone/>
            </a:pPr>
            <a:r>
              <a:rPr lang="en-US" sz="1800" b="0" i="0" dirty="0">
                <a:solidFill>
                  <a:srgbClr val="ECECEC"/>
                </a:solidFill>
                <a:effectLst/>
                <a:latin typeface="Times New Roman" panose="02020603050405020304" pitchFamily="18" charset="0"/>
                <a:cs typeface="Times New Roman" panose="02020603050405020304" pitchFamily="18" charset="0"/>
              </a:rPr>
              <a:t>	This workflow ensures a seamless process from data collection to analysis, empowering us to make informed decisions and drive success.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9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D699-CE56-EFC9-A82C-C50FE0BA3DDA}"/>
              </a:ext>
            </a:extLst>
          </p:cNvPr>
          <p:cNvSpPr>
            <a:spLocks noGrp="1"/>
          </p:cNvSpPr>
          <p:nvPr>
            <p:ph type="title"/>
          </p:nvPr>
        </p:nvSpPr>
        <p:spPr/>
        <p:txBody>
          <a:bodyPr/>
          <a:lstStyle/>
          <a:p>
            <a:pPr algn="l"/>
            <a:r>
              <a:rPr lang="en-IN" b="1" u="sng" dirty="0"/>
              <a:t>Workflow of the Project</a:t>
            </a:r>
          </a:p>
        </p:txBody>
      </p:sp>
      <p:graphicFrame>
        <p:nvGraphicFramePr>
          <p:cNvPr id="5" name="Content Placeholder 4">
            <a:extLst>
              <a:ext uri="{FF2B5EF4-FFF2-40B4-BE49-F238E27FC236}">
                <a16:creationId xmlns:a16="http://schemas.microsoft.com/office/drawing/2014/main" id="{B21C5B89-029A-D390-B6CD-DD1619A81081}"/>
              </a:ext>
            </a:extLst>
          </p:cNvPr>
          <p:cNvGraphicFramePr>
            <a:graphicFrameLocks noGrp="1"/>
          </p:cNvGraphicFramePr>
          <p:nvPr>
            <p:ph idx="1"/>
            <p:extLst>
              <p:ext uri="{D42A27DB-BD31-4B8C-83A1-F6EECF244321}">
                <p14:modId xmlns:p14="http://schemas.microsoft.com/office/powerpoint/2010/main" val="2740519824"/>
              </p:ext>
            </p:extLst>
          </p:nvPr>
        </p:nvGraphicFramePr>
        <p:xfrm>
          <a:off x="914400" y="2076449"/>
          <a:ext cx="10353675" cy="4007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80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2F84-4C3A-11E2-8476-323B9747F705}"/>
              </a:ext>
            </a:extLst>
          </p:cNvPr>
          <p:cNvSpPr>
            <a:spLocks noGrp="1"/>
          </p:cNvSpPr>
          <p:nvPr>
            <p:ph type="title"/>
          </p:nvPr>
        </p:nvSpPr>
        <p:spPr>
          <a:xfrm>
            <a:off x="924443" y="401216"/>
            <a:ext cx="10353762" cy="1257300"/>
          </a:xfrm>
        </p:spPr>
        <p:txBody>
          <a:bodyPr/>
          <a:lstStyle/>
          <a:p>
            <a:pPr algn="l"/>
            <a:r>
              <a:rPr lang="en-IN" b="1" u="sng" dirty="0"/>
              <a:t>Requirements</a:t>
            </a:r>
          </a:p>
        </p:txBody>
      </p:sp>
      <p:sp>
        <p:nvSpPr>
          <p:cNvPr id="3" name="Content Placeholder 2">
            <a:extLst>
              <a:ext uri="{FF2B5EF4-FFF2-40B4-BE49-F238E27FC236}">
                <a16:creationId xmlns:a16="http://schemas.microsoft.com/office/drawing/2014/main" id="{A0040D02-E7EF-6CFC-B099-7C4D437C3403}"/>
              </a:ext>
            </a:extLst>
          </p:cNvPr>
          <p:cNvSpPr>
            <a:spLocks noGrp="1"/>
          </p:cNvSpPr>
          <p:nvPr>
            <p:ph idx="1"/>
          </p:nvPr>
        </p:nvSpPr>
        <p:spPr>
          <a:xfrm>
            <a:off x="913795" y="1642188"/>
            <a:ext cx="10353762" cy="4814596"/>
          </a:xfrm>
        </p:spPr>
        <p:txBody>
          <a:bodyPr>
            <a:noAutofit/>
          </a:bodyPr>
          <a:lstStyle/>
          <a:p>
            <a:pPr marL="36900" indent="0" algn="l">
              <a:buNone/>
            </a:pPr>
            <a:r>
              <a:rPr lang="en-US" sz="1800" b="0" i="0" dirty="0">
                <a:solidFill>
                  <a:srgbClr val="ECECEC"/>
                </a:solidFill>
                <a:effectLst/>
                <a:latin typeface="Times New Roman" panose="02020603050405020304" pitchFamily="18" charset="0"/>
                <a:cs typeface="Times New Roman" panose="02020603050405020304" pitchFamily="18" charset="0"/>
              </a:rPr>
              <a:t>To begin this project, we need a few key components:</a:t>
            </a:r>
          </a:p>
          <a:p>
            <a:pPr algn="l">
              <a:buFont typeface="+mj-lt"/>
              <a:buAutoNum type="arabicPeriod"/>
            </a:pPr>
            <a:r>
              <a:rPr lang="en-US" sz="1800" b="1" i="0" u="sng" dirty="0">
                <a:solidFill>
                  <a:srgbClr val="ECECEC"/>
                </a:solidFill>
                <a:effectLst/>
                <a:latin typeface="Times New Roman" panose="02020603050405020304" pitchFamily="18" charset="0"/>
                <a:cs typeface="Times New Roman" panose="02020603050405020304" pitchFamily="18" charset="0"/>
              </a:rPr>
              <a:t>Python 3.x:</a:t>
            </a:r>
            <a:r>
              <a:rPr lang="en-US" sz="1800" b="0" i="0" dirty="0">
                <a:solidFill>
                  <a:srgbClr val="ECECEC"/>
                </a:solidFill>
                <a:effectLst/>
                <a:latin typeface="Times New Roman" panose="02020603050405020304" pitchFamily="18" charset="0"/>
                <a:cs typeface="Times New Roman" panose="02020603050405020304" pitchFamily="18" charset="0"/>
              </a:rPr>
              <a:t> Python is used for scripting tasks in the project. We recommend using Python 3.x for compatibility with the latest libraries and features.</a:t>
            </a:r>
          </a:p>
          <a:p>
            <a:pPr algn="l">
              <a:buFont typeface="+mj-lt"/>
              <a:buAutoNum type="arabicPeriod"/>
            </a:pPr>
            <a:r>
              <a:rPr lang="en-US" sz="1800" b="1" i="0" u="sng" dirty="0">
                <a:solidFill>
                  <a:srgbClr val="ECECEC"/>
                </a:solidFill>
                <a:effectLst/>
                <a:latin typeface="Times New Roman" panose="02020603050405020304" pitchFamily="18" charset="0"/>
                <a:cs typeface="Times New Roman" panose="02020603050405020304" pitchFamily="18" charset="0"/>
              </a:rPr>
              <a:t>MongoDB:</a:t>
            </a:r>
            <a:r>
              <a:rPr lang="en-US" sz="1800" b="0" i="0" dirty="0">
                <a:solidFill>
                  <a:srgbClr val="ECECEC"/>
                </a:solidFill>
                <a:effectLst/>
                <a:latin typeface="Times New Roman" panose="02020603050405020304" pitchFamily="18" charset="0"/>
                <a:cs typeface="Times New Roman" panose="02020603050405020304" pitchFamily="18" charset="0"/>
              </a:rPr>
              <a:t> MongoDB serves as our primary data storage solution. It's a NoSQL database that offers flexibility and scalability, making it ideal for storing unstructured data collected from YouTube.</a:t>
            </a:r>
          </a:p>
          <a:p>
            <a:pPr algn="l">
              <a:buFont typeface="+mj-lt"/>
              <a:buAutoNum type="arabicPeriod"/>
            </a:pPr>
            <a:r>
              <a:rPr lang="en-US" sz="1800" b="1" i="0" u="sng" dirty="0">
                <a:solidFill>
                  <a:srgbClr val="ECECEC"/>
                </a:solidFill>
                <a:effectLst/>
                <a:latin typeface="Times New Roman" panose="02020603050405020304" pitchFamily="18" charset="0"/>
                <a:cs typeface="Times New Roman" panose="02020603050405020304" pitchFamily="18" charset="0"/>
              </a:rPr>
              <a:t>PostgreSQL: </a:t>
            </a:r>
            <a:r>
              <a:rPr lang="en-US" sz="1800" b="0" i="0" dirty="0">
                <a:solidFill>
                  <a:srgbClr val="ECECEC"/>
                </a:solidFill>
                <a:effectLst/>
                <a:latin typeface="Times New Roman" panose="02020603050405020304" pitchFamily="18" charset="0"/>
                <a:cs typeface="Times New Roman" panose="02020603050405020304" pitchFamily="18" charset="0"/>
              </a:rPr>
              <a:t>PostgreSQL is utilized for structuring and organizing the data collected from YouTube. Its relational database model allows for efficient querying and analysis of structured data.</a:t>
            </a:r>
          </a:p>
          <a:p>
            <a:pPr algn="l">
              <a:buFont typeface="+mj-lt"/>
              <a:buAutoNum type="arabicPeriod"/>
            </a:pPr>
            <a:r>
              <a:rPr lang="en-US" sz="1800" b="1" i="0" u="sng" dirty="0">
                <a:solidFill>
                  <a:srgbClr val="ECECEC"/>
                </a:solidFill>
                <a:effectLst/>
                <a:latin typeface="Times New Roman" panose="02020603050405020304" pitchFamily="18" charset="0"/>
                <a:cs typeface="Times New Roman" panose="02020603050405020304" pitchFamily="18" charset="0"/>
              </a:rPr>
              <a:t>Google Cloud Platform (GCP) Account with YouTube Data API enabled: </a:t>
            </a:r>
            <a:r>
              <a:rPr lang="en-US" sz="1800" b="0" i="0" dirty="0">
                <a:solidFill>
                  <a:srgbClr val="ECECEC"/>
                </a:solidFill>
                <a:effectLst/>
                <a:latin typeface="Times New Roman" panose="02020603050405020304" pitchFamily="18" charset="0"/>
                <a:cs typeface="Times New Roman" panose="02020603050405020304" pitchFamily="18" charset="0"/>
              </a:rPr>
              <a:t>Access to the YouTube Data API is essential for retrieving data from YouTube channels. To access the API, you'll need a GCP account with the YouTube Data API enabled.</a:t>
            </a:r>
          </a:p>
          <a:p>
            <a:pPr marL="36900" indent="0" algn="l">
              <a:buNone/>
            </a:pPr>
            <a:r>
              <a:rPr lang="en-US" sz="1800" b="0" i="0" dirty="0">
                <a:solidFill>
                  <a:srgbClr val="ECECEC"/>
                </a:solidFill>
                <a:effectLst/>
                <a:latin typeface="Times New Roman" panose="02020603050405020304" pitchFamily="18" charset="0"/>
                <a:cs typeface="Times New Roman" panose="02020603050405020304" pitchFamily="18" charset="0"/>
              </a:rPr>
              <a:t>By having these components in place, we can effectively collect, store, and analyze YouTube data for our project. Make sure to configure each component according to the project's requirements and compatibility needs.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77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B080-B156-8123-9DFD-521EC8080222}"/>
              </a:ext>
            </a:extLst>
          </p:cNvPr>
          <p:cNvSpPr>
            <a:spLocks noGrp="1"/>
          </p:cNvSpPr>
          <p:nvPr>
            <p:ph type="title"/>
          </p:nvPr>
        </p:nvSpPr>
        <p:spPr/>
        <p:txBody>
          <a:bodyPr/>
          <a:lstStyle/>
          <a:p>
            <a:pPr algn="l"/>
            <a:r>
              <a:rPr lang="en-IN" b="1" u="sng" dirty="0">
                <a:latin typeface="+mn-lt"/>
                <a:cs typeface="Times New Roman" panose="02020603050405020304" pitchFamily="18" charset="0"/>
              </a:rPr>
              <a:t>Step by Step Process</a:t>
            </a:r>
          </a:p>
        </p:txBody>
      </p:sp>
      <p:sp>
        <p:nvSpPr>
          <p:cNvPr id="3" name="Content Placeholder 2">
            <a:extLst>
              <a:ext uri="{FF2B5EF4-FFF2-40B4-BE49-F238E27FC236}">
                <a16:creationId xmlns:a16="http://schemas.microsoft.com/office/drawing/2014/main" id="{9C6B0C53-65EA-7791-EABE-3DB6A3B627AE}"/>
              </a:ext>
            </a:extLst>
          </p:cNvPr>
          <p:cNvSpPr>
            <a:spLocks noGrp="1"/>
          </p:cNvSpPr>
          <p:nvPr>
            <p:ph idx="1"/>
          </p:nvPr>
        </p:nvSpPr>
        <p:spPr>
          <a:xfrm>
            <a:off x="913795" y="1866900"/>
            <a:ext cx="10353762" cy="4473640"/>
          </a:xfrm>
        </p:spPr>
        <p:txBody>
          <a:bodyPr>
            <a:noAutofit/>
          </a:bodyPr>
          <a:lstStyle/>
          <a:p>
            <a:pPr algn="l">
              <a:buFont typeface="+mj-lt"/>
              <a:buAutoNum type="arabicPeriod"/>
            </a:pPr>
            <a:r>
              <a:rPr lang="en-US" sz="1800" b="1" i="0" dirty="0">
                <a:solidFill>
                  <a:srgbClr val="ECECEC"/>
                </a:solidFill>
                <a:effectLst/>
                <a:latin typeface="Times New Roman" panose="02020603050405020304" pitchFamily="18" charset="0"/>
                <a:cs typeface="Times New Roman" panose="02020603050405020304" pitchFamily="18" charset="0"/>
              </a:rPr>
              <a:t>Installation</a:t>
            </a:r>
            <a:r>
              <a:rPr lang="en-US" sz="1800" b="0" i="0" dirty="0">
                <a:solidFill>
                  <a:srgbClr val="ECECEC"/>
                </a:solidFill>
                <a:effectLst/>
                <a:latin typeface="Times New Roman" panose="02020603050405020304" pitchFamily="18" charset="0"/>
                <a:cs typeface="Times New Roman" panose="02020603050405020304" pitchFamily="18" charset="0"/>
              </a:rPr>
              <a:t>: Install required Python packages using pip: </a:t>
            </a:r>
            <a:r>
              <a:rPr lang="en-US" sz="1800" b="0" i="0" dirty="0" err="1">
                <a:solidFill>
                  <a:srgbClr val="ECECEC"/>
                </a:solidFill>
                <a:effectLst/>
                <a:latin typeface="Times New Roman" panose="02020603050405020304" pitchFamily="18" charset="0"/>
                <a:cs typeface="Times New Roman" panose="02020603050405020304" pitchFamily="18" charset="0"/>
              </a:rPr>
              <a:t>streamlit</a:t>
            </a:r>
            <a:r>
              <a:rPr lang="en-US" sz="1800" b="0" i="0" dirty="0">
                <a:solidFill>
                  <a:srgbClr val="ECECEC"/>
                </a:solidFill>
                <a:effectLst/>
                <a:latin typeface="Times New Roman" panose="02020603050405020304" pitchFamily="18" charset="0"/>
                <a:cs typeface="Times New Roman" panose="02020603050405020304" pitchFamily="18" charset="0"/>
              </a:rPr>
              <a:t>, </a:t>
            </a:r>
            <a:r>
              <a:rPr lang="en-US" sz="1800" b="0" i="0" dirty="0" err="1">
                <a:solidFill>
                  <a:srgbClr val="ECECEC"/>
                </a:solidFill>
                <a:effectLst/>
                <a:latin typeface="Times New Roman" panose="02020603050405020304" pitchFamily="18" charset="0"/>
                <a:cs typeface="Times New Roman" panose="02020603050405020304" pitchFamily="18" charset="0"/>
              </a:rPr>
              <a:t>pymongo</a:t>
            </a:r>
            <a:r>
              <a:rPr lang="en-US" sz="1800" b="0" i="0" dirty="0">
                <a:solidFill>
                  <a:srgbClr val="ECECEC"/>
                </a:solidFill>
                <a:effectLst/>
                <a:latin typeface="Times New Roman" panose="02020603050405020304" pitchFamily="18" charset="0"/>
                <a:cs typeface="Times New Roman" panose="02020603050405020304" pitchFamily="18" charset="0"/>
              </a:rPr>
              <a:t>, psycopg2, pandas, and python-</a:t>
            </a:r>
            <a:r>
              <a:rPr lang="en-US" sz="1800" b="0" i="0" dirty="0" err="1">
                <a:solidFill>
                  <a:srgbClr val="ECECEC"/>
                </a:solidFill>
                <a:effectLst/>
                <a:latin typeface="Times New Roman" panose="02020603050405020304" pitchFamily="18" charset="0"/>
                <a:cs typeface="Times New Roman" panose="02020603050405020304" pitchFamily="18" charset="0"/>
              </a:rPr>
              <a:t>dotenv</a:t>
            </a:r>
            <a:r>
              <a:rPr lang="en-US" sz="1800" b="0" i="0" dirty="0">
                <a:solidFill>
                  <a:srgbClr val="ECECEC"/>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800" b="1" i="0" dirty="0">
                <a:solidFill>
                  <a:srgbClr val="ECECEC"/>
                </a:solidFill>
                <a:effectLst/>
                <a:latin typeface="Times New Roman" panose="02020603050405020304" pitchFamily="18" charset="0"/>
                <a:cs typeface="Times New Roman" panose="02020603050405020304" pitchFamily="18" charset="0"/>
              </a:rPr>
              <a:t>Declaration of API Key</a:t>
            </a:r>
            <a:r>
              <a:rPr lang="en-US" sz="1800" b="0" i="0" dirty="0">
                <a:solidFill>
                  <a:srgbClr val="ECECEC"/>
                </a:solidFill>
                <a:effectLst/>
                <a:latin typeface="Times New Roman" panose="02020603050405020304" pitchFamily="18" charset="0"/>
                <a:cs typeface="Times New Roman" panose="02020603050405020304" pitchFamily="18" charset="0"/>
              </a:rPr>
              <a:t>: Obtain API key from Google Cloud Platform and declare it in the code for authentication.</a:t>
            </a:r>
          </a:p>
          <a:p>
            <a:pPr algn="l">
              <a:buFont typeface="+mj-lt"/>
              <a:buAutoNum type="arabicPeriod"/>
            </a:pPr>
            <a:r>
              <a:rPr lang="en-US" sz="1800" b="1" i="0" dirty="0">
                <a:solidFill>
                  <a:srgbClr val="ECECEC"/>
                </a:solidFill>
                <a:effectLst/>
                <a:latin typeface="Times New Roman" panose="02020603050405020304" pitchFamily="18" charset="0"/>
                <a:cs typeface="Times New Roman" panose="02020603050405020304" pitchFamily="18" charset="0"/>
              </a:rPr>
              <a:t>Collecting Data from YouTube</a:t>
            </a:r>
            <a:r>
              <a:rPr lang="en-US" sz="1800" b="0" i="0" dirty="0">
                <a:solidFill>
                  <a:srgbClr val="ECECEC"/>
                </a:solidFill>
                <a:effectLst/>
                <a:latin typeface="Times New Roman" panose="02020603050405020304" pitchFamily="18" charset="0"/>
                <a:cs typeface="Times New Roman" panose="02020603050405020304" pitchFamily="18" charset="0"/>
              </a:rPr>
              <a:t>: Write functions to retrieve channel, video, comment, and playlist data using the YouTube API.</a:t>
            </a:r>
          </a:p>
          <a:p>
            <a:pPr algn="l">
              <a:buFont typeface="+mj-lt"/>
              <a:buAutoNum type="arabicPeriod"/>
            </a:pPr>
            <a:r>
              <a:rPr lang="en-US" sz="1800" b="1" i="0" dirty="0">
                <a:solidFill>
                  <a:srgbClr val="ECECEC"/>
                </a:solidFill>
                <a:effectLst/>
                <a:latin typeface="Times New Roman" panose="02020603050405020304" pitchFamily="18" charset="0"/>
                <a:cs typeface="Times New Roman" panose="02020603050405020304" pitchFamily="18" charset="0"/>
              </a:rPr>
              <a:t>Storing Data in MongoDB</a:t>
            </a:r>
            <a:r>
              <a:rPr lang="en-US" sz="1800" b="0" i="0" dirty="0">
                <a:solidFill>
                  <a:srgbClr val="ECECEC"/>
                </a:solidFill>
                <a:effectLst/>
                <a:latin typeface="Times New Roman" panose="02020603050405020304" pitchFamily="18" charset="0"/>
                <a:cs typeface="Times New Roman" panose="02020603050405020304" pitchFamily="18" charset="0"/>
              </a:rPr>
              <a:t>: Store collected data in MongoDB for efficient storage and retrieval.</a:t>
            </a:r>
          </a:p>
          <a:p>
            <a:pPr algn="l">
              <a:buFont typeface="+mj-lt"/>
              <a:buAutoNum type="arabicPeriod"/>
            </a:pPr>
            <a:r>
              <a:rPr lang="en-US" sz="1800" b="1" i="0" dirty="0">
                <a:solidFill>
                  <a:srgbClr val="ECECEC"/>
                </a:solidFill>
                <a:effectLst/>
                <a:latin typeface="Times New Roman" panose="02020603050405020304" pitchFamily="18" charset="0"/>
                <a:cs typeface="Times New Roman" panose="02020603050405020304" pitchFamily="18" charset="0"/>
              </a:rPr>
              <a:t>Creating SQL Tables</a:t>
            </a:r>
            <a:r>
              <a:rPr lang="en-US" sz="1800" b="0" i="0" dirty="0">
                <a:solidFill>
                  <a:srgbClr val="ECECEC"/>
                </a:solidFill>
                <a:effectLst/>
                <a:latin typeface="Times New Roman" panose="02020603050405020304" pitchFamily="18" charset="0"/>
                <a:cs typeface="Times New Roman" panose="02020603050405020304" pitchFamily="18" charset="0"/>
              </a:rPr>
              <a:t>: Design and create SQL tables in PostgreSQL to organize and structure the data.</a:t>
            </a:r>
          </a:p>
          <a:p>
            <a:pPr algn="l">
              <a:buFont typeface="+mj-lt"/>
              <a:buAutoNum type="arabicPeriod"/>
            </a:pPr>
            <a:r>
              <a:rPr lang="en-US" sz="1800" b="1" i="0" dirty="0">
                <a:solidFill>
                  <a:srgbClr val="ECECEC"/>
                </a:solidFill>
                <a:effectLst/>
                <a:latin typeface="Times New Roman" panose="02020603050405020304" pitchFamily="18" charset="0"/>
                <a:cs typeface="Times New Roman" panose="02020603050405020304" pitchFamily="18" charset="0"/>
              </a:rPr>
              <a:t>Displaying the Tables</a:t>
            </a:r>
            <a:r>
              <a:rPr lang="en-US" sz="1800" b="0" i="0" dirty="0">
                <a:solidFill>
                  <a:srgbClr val="ECECEC"/>
                </a:solidFill>
                <a:effectLst/>
                <a:latin typeface="Times New Roman" panose="02020603050405020304" pitchFamily="18" charset="0"/>
                <a:cs typeface="Times New Roman" panose="02020603050405020304" pitchFamily="18" charset="0"/>
              </a:rPr>
              <a:t>: Use Streamlit to create an interactive web interface for visualizing and exploring the SQL tables.</a:t>
            </a:r>
          </a:p>
          <a:p>
            <a:pPr algn="l">
              <a:buFont typeface="+mj-lt"/>
              <a:buAutoNum type="arabicPeriod"/>
            </a:pPr>
            <a:r>
              <a:rPr lang="en-US" sz="1800" b="1" i="0" dirty="0">
                <a:solidFill>
                  <a:srgbClr val="ECECEC"/>
                </a:solidFill>
                <a:effectLst/>
                <a:latin typeface="Times New Roman" panose="02020603050405020304" pitchFamily="18" charset="0"/>
                <a:cs typeface="Times New Roman" panose="02020603050405020304" pitchFamily="18" charset="0"/>
              </a:rPr>
              <a:t>Streamlit Code</a:t>
            </a:r>
            <a:r>
              <a:rPr lang="en-US" sz="1800" b="0" i="0" dirty="0">
                <a:solidFill>
                  <a:srgbClr val="ECECEC"/>
                </a:solidFill>
                <a:effectLst/>
                <a:latin typeface="Times New Roman" panose="02020603050405020304" pitchFamily="18" charset="0"/>
                <a:cs typeface="Times New Roman" panose="02020603050405020304" pitchFamily="18" charset="0"/>
              </a:rPr>
              <a:t>: Develop a user-friendly Streamlit application for data input, storage, migration to SQL, and visualization.</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27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2801D-8019-732C-A96B-9DBA02C66F8D}"/>
              </a:ext>
            </a:extLst>
          </p:cNvPr>
          <p:cNvPicPr>
            <a:picLocks noChangeAspect="1"/>
          </p:cNvPicPr>
          <p:nvPr/>
        </p:nvPicPr>
        <p:blipFill>
          <a:blip r:embed="rId2"/>
          <a:stretch>
            <a:fillRect/>
          </a:stretch>
        </p:blipFill>
        <p:spPr>
          <a:xfrm>
            <a:off x="774440" y="863074"/>
            <a:ext cx="10209729" cy="5756991"/>
          </a:xfrm>
          <a:prstGeom prst="rect">
            <a:avLst/>
          </a:prstGeom>
        </p:spPr>
      </p:pic>
      <p:sp>
        <p:nvSpPr>
          <p:cNvPr id="4" name="TextBox 3">
            <a:extLst>
              <a:ext uri="{FF2B5EF4-FFF2-40B4-BE49-F238E27FC236}">
                <a16:creationId xmlns:a16="http://schemas.microsoft.com/office/drawing/2014/main" id="{F9A8C898-95A1-B539-CE8D-C56EC455BEB3}"/>
              </a:ext>
            </a:extLst>
          </p:cNvPr>
          <p:cNvSpPr txBox="1"/>
          <p:nvPr/>
        </p:nvSpPr>
        <p:spPr>
          <a:xfrm>
            <a:off x="699796" y="224869"/>
            <a:ext cx="10422294" cy="369332"/>
          </a:xfrm>
          <a:prstGeom prst="rect">
            <a:avLst/>
          </a:prstGeom>
          <a:noFill/>
        </p:spPr>
        <p:txBody>
          <a:bodyPr wrap="square" rtlCol="0">
            <a:spAutoFit/>
          </a:bodyPr>
          <a:lstStyle/>
          <a:p>
            <a:r>
              <a:rPr lang="en-IN" b="1" u="sng" dirty="0"/>
              <a:t>The Final Result of Our Project</a:t>
            </a:r>
          </a:p>
        </p:txBody>
      </p:sp>
    </p:spTree>
    <p:extLst>
      <p:ext uri="{BB962C8B-B14F-4D97-AF65-F5344CB8AC3E}">
        <p14:creationId xmlns:p14="http://schemas.microsoft.com/office/powerpoint/2010/main" val="415746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EA22-C3A4-F16F-92F3-12CBB38CCB41}"/>
              </a:ext>
            </a:extLst>
          </p:cNvPr>
          <p:cNvSpPr>
            <a:spLocks noGrp="1"/>
          </p:cNvSpPr>
          <p:nvPr>
            <p:ph type="title"/>
          </p:nvPr>
        </p:nvSpPr>
        <p:spPr/>
        <p:txBody>
          <a:bodyPr/>
          <a:lstStyle/>
          <a:p>
            <a:pPr algn="l"/>
            <a:r>
              <a:rPr lang="en-IN" u="sng" dirty="0"/>
              <a:t>Conclusion</a:t>
            </a:r>
          </a:p>
        </p:txBody>
      </p:sp>
      <p:sp>
        <p:nvSpPr>
          <p:cNvPr id="3" name="Content Placeholder 2">
            <a:extLst>
              <a:ext uri="{FF2B5EF4-FFF2-40B4-BE49-F238E27FC236}">
                <a16:creationId xmlns:a16="http://schemas.microsoft.com/office/drawing/2014/main" id="{64367281-2EE3-2665-5B5C-94569CD55E0C}"/>
              </a:ext>
            </a:extLst>
          </p:cNvPr>
          <p:cNvSpPr>
            <a:spLocks noGrp="1"/>
          </p:cNvSpPr>
          <p:nvPr>
            <p:ph idx="1"/>
          </p:nvPr>
        </p:nvSpPr>
        <p:spPr/>
        <p:txBody>
          <a:bodyPr>
            <a:normAutofit fontScale="92500" lnSpcReduction="20000"/>
          </a:bodyPr>
          <a:lstStyle/>
          <a:p>
            <a:pPr marL="36900" indent="0" algn="l">
              <a:buNone/>
            </a:pPr>
            <a:r>
              <a:rPr lang="en-US" b="0" i="0" dirty="0">
                <a:solidFill>
                  <a:srgbClr val="ECECEC"/>
                </a:solidFill>
                <a:effectLst/>
                <a:latin typeface="Söhne"/>
              </a:rPr>
              <a:t>Our YouTube Data Harvesting and Warehousing Project makes managing, finding, and studying YouTube data easier. Throughout this presentation, we've talked about the main steps we took to collect, store, and show YouTube data.</a:t>
            </a:r>
          </a:p>
          <a:p>
            <a:pPr algn="l">
              <a:buFont typeface="Wingdings" panose="05000000000000000000" pitchFamily="2" charset="2"/>
              <a:buChar char="Ø"/>
            </a:pPr>
            <a:r>
              <a:rPr lang="en-US" b="0" i="0" dirty="0">
                <a:solidFill>
                  <a:srgbClr val="ECECEC"/>
                </a:solidFill>
                <a:effectLst/>
                <a:latin typeface="Söhne"/>
              </a:rPr>
              <a:t>In short:</a:t>
            </a:r>
          </a:p>
          <a:p>
            <a:pPr lvl="1">
              <a:buFont typeface="Wingdings" panose="05000000000000000000" pitchFamily="2" charset="2"/>
              <a:buChar char="ü"/>
            </a:pPr>
            <a:r>
              <a:rPr lang="en-US" b="0" i="0" dirty="0">
                <a:solidFill>
                  <a:srgbClr val="ECECEC"/>
                </a:solidFill>
                <a:effectLst/>
                <a:latin typeface="Söhne"/>
              </a:rPr>
              <a:t>We've explained how we installed the tools we needed, stored data in databases, and created an easy-to-use interface.</a:t>
            </a:r>
          </a:p>
          <a:p>
            <a:pPr lvl="1">
              <a:buFont typeface="Wingdings" panose="05000000000000000000" pitchFamily="2" charset="2"/>
              <a:buChar char="ü"/>
            </a:pPr>
            <a:r>
              <a:rPr lang="en-US" b="0" i="0" dirty="0">
                <a:solidFill>
                  <a:srgbClr val="ECECEC"/>
                </a:solidFill>
                <a:effectLst/>
                <a:latin typeface="Söhne"/>
              </a:rPr>
              <a:t>Using MongoDB and PostgreSQL helps us keep our data organized and accessible.</a:t>
            </a:r>
          </a:p>
          <a:p>
            <a:pPr lvl="1">
              <a:buFont typeface="Wingdings" panose="05000000000000000000" pitchFamily="2" charset="2"/>
              <a:buChar char="ü"/>
            </a:pPr>
            <a:r>
              <a:rPr lang="en-US" b="0" i="0" dirty="0">
                <a:solidFill>
                  <a:srgbClr val="ECECEC"/>
                </a:solidFill>
                <a:effectLst/>
                <a:latin typeface="Söhne"/>
              </a:rPr>
              <a:t>With Streamlit, anyone can explore and understand the data we've collected.</a:t>
            </a:r>
          </a:p>
          <a:p>
            <a:pPr marL="36900" indent="0" algn="l">
              <a:buNone/>
            </a:pPr>
            <a:r>
              <a:rPr lang="en-US" b="0" i="0" dirty="0">
                <a:solidFill>
                  <a:srgbClr val="ECECEC"/>
                </a:solidFill>
                <a:effectLst/>
                <a:latin typeface="Söhne"/>
              </a:rPr>
              <a:t>Thanks for being part of our presentation! We're excited to keep improving our project and finding new ways to use YouTube data effectively.</a:t>
            </a:r>
          </a:p>
          <a:p>
            <a:endParaRPr lang="en-IN" dirty="0"/>
          </a:p>
        </p:txBody>
      </p:sp>
    </p:spTree>
    <p:extLst>
      <p:ext uri="{BB962C8B-B14F-4D97-AF65-F5344CB8AC3E}">
        <p14:creationId xmlns:p14="http://schemas.microsoft.com/office/powerpoint/2010/main" val="3781327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{A923199F-15CB-4DE5-8010-7C397E27B05B}tf55705232_win32</Template>
  <TotalTime>2020</TotalTime>
  <Words>979</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 Display</vt:lpstr>
      <vt:lpstr>Calibri</vt:lpstr>
      <vt:lpstr>Goudy Old Style</vt:lpstr>
      <vt:lpstr>Söhne</vt:lpstr>
      <vt:lpstr>Times New Roman</vt:lpstr>
      <vt:lpstr>Wingdings</vt:lpstr>
      <vt:lpstr>Wingdings 2</vt:lpstr>
      <vt:lpstr>SlateVTI</vt:lpstr>
      <vt:lpstr>YouTube Data Harvesting &amp; Warehousing</vt:lpstr>
      <vt:lpstr>Introduction</vt:lpstr>
      <vt:lpstr>Project Overview</vt:lpstr>
      <vt:lpstr>Workflow of the Project</vt:lpstr>
      <vt:lpstr>Requirements</vt:lpstr>
      <vt:lpstr>Step by Step Process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 Harvesting &amp; Warehousing</dc:title>
  <dc:creator>Rajananthini M G</dc:creator>
  <cp:lastModifiedBy>Rajananthini M G</cp:lastModifiedBy>
  <cp:revision>2</cp:revision>
  <dcterms:created xsi:type="dcterms:W3CDTF">2024-03-13T08:10:38Z</dcterms:created>
  <dcterms:modified xsi:type="dcterms:W3CDTF">2024-03-15T06:22:27Z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