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4"/>
  </p:notesMasterIdLst>
  <p:sldIdLst>
    <p:sldId id="256" r:id="rId2"/>
    <p:sldId id="257" r:id="rId3"/>
    <p:sldId id="266" r:id="rId4"/>
    <p:sldId id="265" r:id="rId5"/>
    <p:sldId id="264" r:id="rId6"/>
    <p:sldId id="263" r:id="rId7"/>
    <p:sldId id="262" r:id="rId8"/>
    <p:sldId id="268"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60" r:id="rId28"/>
    <p:sldId id="291" r:id="rId29"/>
    <p:sldId id="292" r:id="rId30"/>
    <p:sldId id="293" r:id="rId31"/>
    <p:sldId id="294" r:id="rId32"/>
    <p:sldId id="295" r:id="rId33"/>
    <p:sldId id="296" r:id="rId34"/>
    <p:sldId id="297" r:id="rId35"/>
    <p:sldId id="298" r:id="rId36"/>
    <p:sldId id="290" r:id="rId37"/>
    <p:sldId id="289" r:id="rId38"/>
    <p:sldId id="288" r:id="rId39"/>
    <p:sldId id="299" r:id="rId40"/>
    <p:sldId id="303" r:id="rId41"/>
    <p:sldId id="302" r:id="rId42"/>
    <p:sldId id="301" r:id="rId43"/>
    <p:sldId id="304" r:id="rId44"/>
    <p:sldId id="305" r:id="rId45"/>
    <p:sldId id="308" r:id="rId46"/>
    <p:sldId id="307" r:id="rId47"/>
    <p:sldId id="306" r:id="rId48"/>
    <p:sldId id="312" r:id="rId49"/>
    <p:sldId id="313" r:id="rId50"/>
    <p:sldId id="310" r:id="rId51"/>
    <p:sldId id="309" r:id="rId52"/>
    <p:sldId id="259" r:id="rId53"/>
  </p:sldIdLst>
  <p:sldSz cx="12192000" cy="6858000"/>
  <p:notesSz cx="6858000" cy="9144000"/>
  <p:embeddedFontLst>
    <p:embeddedFont>
      <p:font typeface="Lato Black" panose="020F0502020204030203" pitchFamily="34" charset="0"/>
      <p:bold r:id="rId55"/>
      <p:boldItalic r:id="rId56"/>
    </p:embeddedFont>
    <p:embeddedFont>
      <p:font typeface="Libre Baskerville" panose="02000000000000000000" pitchFamily="2" charset="0"/>
      <p:regular r:id="rId57"/>
      <p:bold r:id="rId58"/>
      <p:italic r:id="rId59"/>
    </p:embeddedFont>
    <p:embeddedFont>
      <p:font typeface="Open Sans" panose="020B0606030504020204" pitchFamily="34" charset="0"/>
      <p:regular r:id="rId60"/>
      <p:bold r:id="rId61"/>
      <p:italic r:id="rId62"/>
      <p:boldItalic r:id="rId63"/>
    </p:embeddedFont>
    <p:embeddedFont>
      <p:font typeface="Roboto" panose="02000000000000000000" pitchFamily="2"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8"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1F26"/>
    <a:srgbClr val="FC0404"/>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86473" autoAdjust="0"/>
  </p:normalViewPr>
  <p:slideViewPr>
    <p:cSldViewPr snapToGrid="0">
      <p:cViewPr varScale="1">
        <p:scale>
          <a:sx n="74" d="100"/>
          <a:sy n="74" d="100"/>
        </p:scale>
        <p:origin x="1042" y="58"/>
      </p:cViewPr>
      <p:guideLst/>
    </p:cSldViewPr>
  </p:slideViewPr>
  <p:outlineViewPr>
    <p:cViewPr>
      <p:scale>
        <a:sx n="33" d="100"/>
        <a:sy n="33" d="100"/>
      </p:scale>
      <p:origin x="0" y="0"/>
    </p:cViewPr>
  </p:outlin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9.fntdata"/><Relationship Id="rId68" Type="http://customschemas.google.com/relationships/presentationmetadata" Target="meta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66" Type="http://schemas.openxmlformats.org/officeDocument/2006/relationships/font" Target="fonts/font12.fntdata"/><Relationship Id="rId5" Type="http://schemas.openxmlformats.org/officeDocument/2006/relationships/slide" Target="slides/slide4.xml"/><Relationship Id="rId61" Type="http://schemas.openxmlformats.org/officeDocument/2006/relationships/font" Target="fonts/font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67"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8.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8</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78897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gadella-rajaneesh/"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https://github.com/Rajaneesh0809/"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xml"/><Relationship Id="rId4" Type="http://schemas.openxmlformats.org/officeDocument/2006/relationships/image" Target="../media/image55.png"/></Relationships>
</file>

<file path=ppt/slides/_rels/slide4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hyperlink" Target="https://www.linkedin.com/in/gadella-rajaneesh/" TargetMode="External"/><Relationship Id="rId1" Type="http://schemas.openxmlformats.org/officeDocument/2006/relationships/slideLayout" Target="../slideLayouts/slideLayout4.xml"/><Relationship Id="rId4" Type="http://schemas.openxmlformats.org/officeDocument/2006/relationships/image" Target="../media/image60.svg"/></Relationships>
</file>

<file path=ppt/slides/_rels/slide5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593295"/>
            <a:ext cx="7246189" cy="144650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400" b="1" i="1" u="none" strike="noStrike" cap="none">
                <a:solidFill>
                  <a:srgbClr val="E01F26"/>
                </a:solidFill>
                <a:effectLst>
                  <a:outerShdw blurRad="38100" dist="38100" dir="2700000" algn="tl">
                    <a:srgbClr val="000000">
                      <a:alpha val="43137"/>
                    </a:srgbClr>
                  </a:outerShdw>
                </a:effectLst>
                <a:latin typeface="Calibri"/>
                <a:ea typeface="Calibri"/>
                <a:cs typeface="Calibri"/>
                <a:sym typeface="Calibri"/>
              </a:rPr>
              <a:t>Exploratory Data Analysis </a:t>
            </a:r>
            <a:br>
              <a:rPr lang="en-IN" sz="4400" b="1" i="1" u="none" strike="noStrike" cap="none">
                <a:solidFill>
                  <a:srgbClr val="E01F26"/>
                </a:solidFill>
                <a:effectLst>
                  <a:outerShdw blurRad="38100" dist="38100" dir="2700000" algn="tl">
                    <a:srgbClr val="000000">
                      <a:alpha val="43137"/>
                    </a:srgbClr>
                  </a:outerShdw>
                </a:effectLst>
                <a:latin typeface="Calibri"/>
                <a:ea typeface="Calibri"/>
                <a:cs typeface="Calibri"/>
                <a:sym typeface="Calibri"/>
              </a:rPr>
            </a:br>
            <a:r>
              <a:rPr lang="en-IN" sz="4400" b="1" i="1" u="none" strike="noStrike" cap="none">
                <a:solidFill>
                  <a:srgbClr val="E01F26"/>
                </a:solidFill>
                <a:effectLst>
                  <a:outerShdw blurRad="38100" dist="38100" dir="2700000" algn="tl">
                    <a:srgbClr val="000000">
                      <a:alpha val="43137"/>
                    </a:srgbClr>
                  </a:outerShdw>
                </a:effectLst>
                <a:latin typeface="Calibri"/>
                <a:ea typeface="Calibri"/>
                <a:cs typeface="Calibri"/>
                <a:sym typeface="Calibri"/>
              </a:rPr>
              <a:t>of AMCAT Data</a:t>
            </a:r>
          </a:p>
        </p:txBody>
      </p:sp>
      <p:sp>
        <p:nvSpPr>
          <p:cNvPr id="2" name="TextBox 1">
            <a:extLst>
              <a:ext uri="{FF2B5EF4-FFF2-40B4-BE49-F238E27FC236}">
                <a16:creationId xmlns:a16="http://schemas.microsoft.com/office/drawing/2014/main" id="{5FC33B57-8E6F-7B0E-EF35-4749D1E4BBAC}"/>
              </a:ext>
            </a:extLst>
          </p:cNvPr>
          <p:cNvSpPr txBox="1"/>
          <p:nvPr/>
        </p:nvSpPr>
        <p:spPr>
          <a:xfrm>
            <a:off x="3771897" y="5340927"/>
            <a:ext cx="4648202" cy="707886"/>
          </a:xfrm>
          <a:prstGeom prst="rect">
            <a:avLst/>
          </a:prstGeom>
          <a:noFill/>
        </p:spPr>
        <p:txBody>
          <a:bodyPr wrap="square" rtlCol="0">
            <a:spAutoFit/>
          </a:bodyPr>
          <a:lstStyle/>
          <a:p>
            <a:r>
              <a:rPr lang="en-IN" sz="4000">
                <a:solidFill>
                  <a:schemeClr val="tx1"/>
                </a:solidFill>
                <a:latin typeface="Times New Roman" panose="02020603050405020304" pitchFamily="18" charset="0"/>
                <a:ea typeface="Calibri"/>
                <a:cs typeface="Times New Roman" panose="02020603050405020304" pitchFamily="18" charset="0"/>
                <a:sym typeface="Calibri"/>
              </a:rPr>
              <a:t>by Gadella Rajaneesh</a:t>
            </a:r>
            <a:endParaRPr lang="en-IN" sz="40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16306D-25BB-4ADB-A20B-647179AF5E31}"/>
              </a:ext>
            </a:extLst>
          </p:cNvPr>
          <p:cNvSpPr>
            <a:spLocks noGrp="1"/>
          </p:cNvSpPr>
          <p:nvPr>
            <p:ph type="body" idx="1"/>
          </p:nvPr>
        </p:nvSpPr>
        <p:spPr>
          <a:xfrm>
            <a:off x="838200" y="304800"/>
            <a:ext cx="6012976" cy="6217920"/>
          </a:xfrm>
        </p:spPr>
        <p:txBody>
          <a:bodyPr>
            <a:normAutofit fontScale="85000" lnSpcReduction="10000"/>
          </a:bodyPr>
          <a:lstStyle/>
          <a:p>
            <a:pPr marL="114300" indent="0">
              <a:buNone/>
            </a:pPr>
            <a:r>
              <a:rPr lang="en-IN" sz="3800" b="1" i="1" u="sng">
                <a:latin typeface="Calibri" panose="020F0502020204030204" pitchFamily="34" charset="0"/>
                <a:ea typeface="Calibri" panose="020F0502020204030204" pitchFamily="34" charset="0"/>
                <a:cs typeface="Calibri" panose="020F0502020204030204" pitchFamily="34" charset="0"/>
              </a:rPr>
              <a:t>CollegeGPA</a:t>
            </a:r>
          </a:p>
          <a:p>
            <a:r>
              <a:rPr lang="en-US" sz="2800"/>
              <a:t>Examining the histogram, it is observed that most students had GPAs between 63% and 78%, with the highest frequency occurring around the 70% mark. This suggests that the majority of students achieved GPAs within a relatively narrow range. Additionally, the average GPA is calculated to be 74%.</a:t>
            </a:r>
          </a:p>
          <a:p>
            <a:r>
              <a:rPr lang="en-US" sz="2800"/>
              <a:t>Both low and high extreme values are apparent in the dataset, as indicated by the box plot. This variability in GPAs suggests differences in academic performance among students, with some achieving exceptionally high or low GPAs compared to the rest of the dataset.</a:t>
            </a:r>
          </a:p>
          <a:p>
            <a:pPr algn="l">
              <a:buFont typeface="Arial" panose="020B0604020202020204" pitchFamily="34" charset="0"/>
              <a:buChar char="•"/>
            </a:pPr>
            <a:r>
              <a:rPr lang="en-US" i="0">
                <a:solidFill>
                  <a:srgbClr val="212121"/>
                </a:solidFill>
                <a:effectLst/>
                <a:latin typeface="Roboto" panose="02000000000000000000" pitchFamily="2" charset="0"/>
              </a:rPr>
              <a:t>Around 75% of students scored 80% or lower on their GPA.</a:t>
            </a:r>
          </a:p>
        </p:txBody>
      </p:sp>
      <p:pic>
        <p:nvPicPr>
          <p:cNvPr id="7" name="Picture 6">
            <a:extLst>
              <a:ext uri="{FF2B5EF4-FFF2-40B4-BE49-F238E27FC236}">
                <a16:creationId xmlns:a16="http://schemas.microsoft.com/office/drawing/2014/main" id="{1CBEB8EB-5B16-B78A-2CF4-C2F4B651B746}"/>
              </a:ext>
            </a:extLst>
          </p:cNvPr>
          <p:cNvPicPr>
            <a:picLocks noChangeAspect="1"/>
          </p:cNvPicPr>
          <p:nvPr/>
        </p:nvPicPr>
        <p:blipFill>
          <a:blip r:embed="rId2"/>
          <a:srcRect l="3673" r="3673"/>
          <a:stretch/>
        </p:blipFill>
        <p:spPr>
          <a:xfrm>
            <a:off x="7595616" y="3413760"/>
            <a:ext cx="4323736" cy="2977262"/>
          </a:xfrm>
          <a:prstGeom prst="rect">
            <a:avLst/>
          </a:prstGeom>
        </p:spPr>
      </p:pic>
      <p:pic>
        <p:nvPicPr>
          <p:cNvPr id="8" name="Picture 7">
            <a:extLst>
              <a:ext uri="{FF2B5EF4-FFF2-40B4-BE49-F238E27FC236}">
                <a16:creationId xmlns:a16="http://schemas.microsoft.com/office/drawing/2014/main" id="{DB9BE788-1A65-C9D9-941D-83BD57C77EDF}"/>
              </a:ext>
            </a:extLst>
          </p:cNvPr>
          <p:cNvPicPr>
            <a:picLocks noChangeAspect="1"/>
          </p:cNvPicPr>
          <p:nvPr/>
        </p:nvPicPr>
        <p:blipFill>
          <a:blip r:embed="rId3"/>
          <a:srcRect l="5089"/>
          <a:stretch/>
        </p:blipFill>
        <p:spPr>
          <a:xfrm>
            <a:off x="7274256" y="184501"/>
            <a:ext cx="4917743" cy="2763416"/>
          </a:xfrm>
          <a:prstGeom prst="rect">
            <a:avLst/>
          </a:prstGeom>
        </p:spPr>
      </p:pic>
    </p:spTree>
    <p:extLst>
      <p:ext uri="{BB962C8B-B14F-4D97-AF65-F5344CB8AC3E}">
        <p14:creationId xmlns:p14="http://schemas.microsoft.com/office/powerpoint/2010/main" val="2805601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16306D-25BB-4ADB-A20B-647179AF5E31}"/>
              </a:ext>
            </a:extLst>
          </p:cNvPr>
          <p:cNvSpPr>
            <a:spLocks noGrp="1"/>
          </p:cNvSpPr>
          <p:nvPr>
            <p:ph type="body" idx="1"/>
          </p:nvPr>
        </p:nvSpPr>
        <p:spPr>
          <a:xfrm>
            <a:off x="838200" y="304800"/>
            <a:ext cx="6749648" cy="6217920"/>
          </a:xfrm>
        </p:spPr>
        <p:txBody>
          <a:bodyPr>
            <a:normAutofit fontScale="92500" lnSpcReduction="10000"/>
          </a:bodyPr>
          <a:lstStyle/>
          <a:p>
            <a:pPr marL="114300" indent="0">
              <a:buNone/>
            </a:pPr>
            <a:r>
              <a:rPr lang="en-IN" sz="3800" b="1" i="1" u="sng">
                <a:latin typeface="Calibri" panose="020F0502020204030204" pitchFamily="34" charset="0"/>
                <a:ea typeface="Calibri" panose="020F0502020204030204" pitchFamily="34" charset="0"/>
                <a:cs typeface="Calibri" panose="020F0502020204030204" pitchFamily="34" charset="0"/>
              </a:rPr>
              <a:t>English</a:t>
            </a:r>
          </a:p>
          <a:p>
            <a:pPr algn="l"/>
            <a:r>
              <a:rPr lang="en-IN" b="0" i="0">
                <a:solidFill>
                  <a:srgbClr val="212121"/>
                </a:solidFill>
                <a:effectLst/>
                <a:latin typeface="Courier New" panose="02070309020205020404" pitchFamily="49" charset="0"/>
              </a:rPr>
              <a:t>min: 180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max: 875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mean: 501.79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median: 500.0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25%: 425.0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50%: 500.0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75%: 570.0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skew: 0.2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kurtosis: -0.25</a:t>
            </a:r>
            <a:r>
              <a:rPr lang="en-US" b="0" i="0">
                <a:solidFill>
                  <a:srgbClr val="212121"/>
                </a:solidFill>
                <a:effectLst/>
                <a:latin typeface="Roboto" panose="02000000000000000000" pitchFamily="2" charset="0"/>
              </a:rPr>
              <a:t>.</a:t>
            </a:r>
          </a:p>
          <a:p>
            <a:pPr marL="114300" indent="0" algn="l">
              <a:buNone/>
            </a:pPr>
            <a:endParaRPr lang="en-US" b="0" i="0">
              <a:solidFill>
                <a:srgbClr val="212121"/>
              </a:solidFill>
              <a:effectLst/>
              <a:latin typeface="Roboto" panose="02000000000000000000" pitchFamily="2" charset="0"/>
            </a:endParaRPr>
          </a:p>
          <a:p>
            <a:pPr algn="l"/>
            <a:r>
              <a:rPr lang="en-US" b="1" i="0">
                <a:solidFill>
                  <a:srgbClr val="212121"/>
                </a:solidFill>
                <a:effectLst/>
                <a:latin typeface="Roboto" panose="02000000000000000000" pitchFamily="2" charset="0"/>
              </a:rPr>
              <a:t>Average Performance:</a:t>
            </a:r>
            <a:endParaRPr lang="en-US">
              <a:solidFill>
                <a:srgbClr val="212121"/>
              </a:solidFill>
              <a:latin typeface="Roboto" panose="02000000000000000000" pitchFamily="2" charset="0"/>
            </a:endParaRPr>
          </a:p>
          <a:p>
            <a:pPr lvl="1"/>
            <a:r>
              <a:rPr lang="en-US" b="0" i="0">
                <a:solidFill>
                  <a:srgbClr val="212121"/>
                </a:solidFill>
                <a:effectLst/>
                <a:latin typeface="Roboto" panose="02000000000000000000" pitchFamily="2" charset="0"/>
              </a:rPr>
              <a:t>The average score was 502.</a:t>
            </a:r>
          </a:p>
          <a:p>
            <a:pPr algn="l"/>
            <a:r>
              <a:rPr lang="en-US" b="1" i="0">
                <a:solidFill>
                  <a:srgbClr val="212121"/>
                </a:solidFill>
                <a:effectLst/>
                <a:latin typeface="Roboto" panose="02000000000000000000" pitchFamily="2" charset="0"/>
              </a:rPr>
              <a:t>Outliers Present:</a:t>
            </a:r>
            <a:endParaRPr lang="en-US">
              <a:solidFill>
                <a:srgbClr val="212121"/>
              </a:solidFill>
              <a:latin typeface="Roboto" panose="02000000000000000000" pitchFamily="2" charset="0"/>
            </a:endParaRPr>
          </a:p>
          <a:p>
            <a:pPr lvl="1"/>
            <a:r>
              <a:rPr lang="en-US" b="0" i="0">
                <a:solidFill>
                  <a:srgbClr val="212121"/>
                </a:solidFill>
                <a:effectLst/>
                <a:latin typeface="Roboto" panose="02000000000000000000" pitchFamily="2" charset="0"/>
              </a:rPr>
              <a:t>Both very low and very high scores were present, as shown by the box plot.</a:t>
            </a:r>
          </a:p>
        </p:txBody>
      </p:sp>
      <p:pic>
        <p:nvPicPr>
          <p:cNvPr id="4" name="Picture 3">
            <a:extLst>
              <a:ext uri="{FF2B5EF4-FFF2-40B4-BE49-F238E27FC236}">
                <a16:creationId xmlns:a16="http://schemas.microsoft.com/office/drawing/2014/main" id="{0FC70923-6FEE-FE1B-923D-9888F4DD73E8}"/>
              </a:ext>
            </a:extLst>
          </p:cNvPr>
          <p:cNvPicPr>
            <a:picLocks noChangeAspect="1"/>
          </p:cNvPicPr>
          <p:nvPr/>
        </p:nvPicPr>
        <p:blipFill>
          <a:blip r:embed="rId2"/>
          <a:stretch>
            <a:fillRect/>
          </a:stretch>
        </p:blipFill>
        <p:spPr>
          <a:xfrm>
            <a:off x="7519584" y="867537"/>
            <a:ext cx="4392000" cy="2332164"/>
          </a:xfrm>
          <a:prstGeom prst="rect">
            <a:avLst/>
          </a:prstGeom>
        </p:spPr>
      </p:pic>
      <p:pic>
        <p:nvPicPr>
          <p:cNvPr id="8" name="Picture 7">
            <a:extLst>
              <a:ext uri="{FF2B5EF4-FFF2-40B4-BE49-F238E27FC236}">
                <a16:creationId xmlns:a16="http://schemas.microsoft.com/office/drawing/2014/main" id="{62BDCF4C-7995-F0F5-17F7-DA8C0AD78B73}"/>
              </a:ext>
            </a:extLst>
          </p:cNvPr>
          <p:cNvPicPr>
            <a:picLocks noChangeAspect="1"/>
          </p:cNvPicPr>
          <p:nvPr/>
        </p:nvPicPr>
        <p:blipFill>
          <a:blip r:embed="rId3"/>
          <a:stretch>
            <a:fillRect/>
          </a:stretch>
        </p:blipFill>
        <p:spPr>
          <a:xfrm>
            <a:off x="7368073" y="3374059"/>
            <a:ext cx="4695021" cy="2974302"/>
          </a:xfrm>
          <a:prstGeom prst="rect">
            <a:avLst/>
          </a:prstGeom>
        </p:spPr>
      </p:pic>
    </p:spTree>
    <p:extLst>
      <p:ext uri="{BB962C8B-B14F-4D97-AF65-F5344CB8AC3E}">
        <p14:creationId xmlns:p14="http://schemas.microsoft.com/office/powerpoint/2010/main" val="2982656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16306D-25BB-4ADB-A20B-647179AF5E31}"/>
              </a:ext>
            </a:extLst>
          </p:cNvPr>
          <p:cNvSpPr>
            <a:spLocks noGrp="1"/>
          </p:cNvSpPr>
          <p:nvPr>
            <p:ph type="body" idx="1"/>
          </p:nvPr>
        </p:nvSpPr>
        <p:spPr>
          <a:xfrm>
            <a:off x="838201" y="304800"/>
            <a:ext cx="5767316" cy="6217920"/>
          </a:xfrm>
        </p:spPr>
        <p:txBody>
          <a:bodyPr>
            <a:normAutofit fontScale="92500" lnSpcReduction="10000"/>
          </a:bodyPr>
          <a:lstStyle/>
          <a:p>
            <a:pPr marL="114300" indent="0">
              <a:buNone/>
            </a:pPr>
            <a:r>
              <a:rPr lang="en-IN" sz="3800" b="1" i="1" u="sng">
                <a:latin typeface="Calibri" panose="020F0502020204030204" pitchFamily="34" charset="0"/>
                <a:ea typeface="Calibri" panose="020F0502020204030204" pitchFamily="34" charset="0"/>
                <a:cs typeface="Calibri" panose="020F0502020204030204" pitchFamily="34" charset="0"/>
              </a:rPr>
              <a:t>Logical</a:t>
            </a:r>
          </a:p>
          <a:p>
            <a:pPr algn="l"/>
            <a:r>
              <a:rPr lang="en-IN" b="0" i="0">
                <a:solidFill>
                  <a:srgbClr val="212121"/>
                </a:solidFill>
                <a:effectLst/>
                <a:latin typeface="Courier New" panose="02070309020205020404" pitchFamily="49" charset="0"/>
              </a:rPr>
              <a:t>min: 195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max: 795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mean: 501.61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median: 505.0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25%: 445.0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50%: 505.0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75%: 565.0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skew: -0.22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kurtosis: -0.23</a:t>
            </a:r>
          </a:p>
          <a:p>
            <a:pPr algn="l"/>
            <a:r>
              <a:rPr lang="en-US" b="1" i="0">
                <a:solidFill>
                  <a:srgbClr val="212121"/>
                </a:solidFill>
                <a:effectLst/>
                <a:latin typeface="Roboto" panose="02000000000000000000" pitchFamily="2" charset="0"/>
              </a:rPr>
              <a:t>Average Performance:</a:t>
            </a:r>
            <a:endParaRPr lang="en-US" b="0" i="0">
              <a:solidFill>
                <a:srgbClr val="212121"/>
              </a:solidFill>
              <a:effectLst/>
              <a:latin typeface="Roboto" panose="02000000000000000000" pitchFamily="2" charset="0"/>
            </a:endParaRPr>
          </a:p>
          <a:p>
            <a:pPr lvl="1">
              <a:buFont typeface="Arial" panose="020B0604020202020204" pitchFamily="34" charset="0"/>
              <a:buChar char="•"/>
            </a:pPr>
            <a:r>
              <a:rPr lang="en-US" b="0" i="0">
                <a:solidFill>
                  <a:srgbClr val="212121"/>
                </a:solidFill>
                <a:effectLst/>
                <a:latin typeface="Roboto" panose="02000000000000000000" pitchFamily="2" charset="0"/>
              </a:rPr>
              <a:t>The average score was 502.</a:t>
            </a:r>
          </a:p>
          <a:p>
            <a:pPr algn="l"/>
            <a:r>
              <a:rPr lang="en-US" b="1" i="0">
                <a:solidFill>
                  <a:srgbClr val="212121"/>
                </a:solidFill>
                <a:effectLst/>
                <a:latin typeface="Roboto" panose="02000000000000000000" pitchFamily="2" charset="0"/>
              </a:rPr>
              <a:t>Few High Scores, More Low Scores:</a:t>
            </a:r>
            <a:endParaRPr lang="en-US" b="0" i="0">
              <a:solidFill>
                <a:srgbClr val="212121"/>
              </a:solidFill>
              <a:effectLst/>
              <a:latin typeface="Roboto" panose="02000000000000000000" pitchFamily="2" charset="0"/>
            </a:endParaRPr>
          </a:p>
          <a:p>
            <a:pPr lvl="1">
              <a:buFont typeface="Arial" panose="020B0604020202020204" pitchFamily="34" charset="0"/>
              <a:buChar char="•"/>
            </a:pPr>
            <a:r>
              <a:rPr lang="en-US" b="0" i="0">
                <a:solidFill>
                  <a:srgbClr val="212121"/>
                </a:solidFill>
                <a:effectLst/>
                <a:latin typeface="Roboto" panose="02000000000000000000" pitchFamily="2" charset="0"/>
              </a:rPr>
              <a:t>The box plot shows mainly lower outliers, with only one high outlier.</a:t>
            </a:r>
          </a:p>
        </p:txBody>
      </p:sp>
      <p:pic>
        <p:nvPicPr>
          <p:cNvPr id="4" name="Picture 3">
            <a:extLst>
              <a:ext uri="{FF2B5EF4-FFF2-40B4-BE49-F238E27FC236}">
                <a16:creationId xmlns:a16="http://schemas.microsoft.com/office/drawing/2014/main" id="{20E0F1CA-088F-543D-A73F-DBC6783408A3}"/>
              </a:ext>
            </a:extLst>
          </p:cNvPr>
          <p:cNvPicPr>
            <a:picLocks noChangeAspect="1"/>
          </p:cNvPicPr>
          <p:nvPr/>
        </p:nvPicPr>
        <p:blipFill>
          <a:blip r:embed="rId2"/>
          <a:stretch>
            <a:fillRect/>
          </a:stretch>
        </p:blipFill>
        <p:spPr>
          <a:xfrm>
            <a:off x="6509982" y="113701"/>
            <a:ext cx="5628948" cy="3261001"/>
          </a:xfrm>
          <a:prstGeom prst="rect">
            <a:avLst/>
          </a:prstGeom>
        </p:spPr>
      </p:pic>
      <p:pic>
        <p:nvPicPr>
          <p:cNvPr id="8" name="Picture 7">
            <a:extLst>
              <a:ext uri="{FF2B5EF4-FFF2-40B4-BE49-F238E27FC236}">
                <a16:creationId xmlns:a16="http://schemas.microsoft.com/office/drawing/2014/main" id="{A25D6C64-4995-2394-497A-9ABBE7771EB2}"/>
              </a:ext>
            </a:extLst>
          </p:cNvPr>
          <p:cNvPicPr>
            <a:picLocks noChangeAspect="1"/>
          </p:cNvPicPr>
          <p:nvPr/>
        </p:nvPicPr>
        <p:blipFill>
          <a:blip r:embed="rId3"/>
          <a:stretch>
            <a:fillRect/>
          </a:stretch>
        </p:blipFill>
        <p:spPr>
          <a:xfrm>
            <a:off x="6846626" y="3369233"/>
            <a:ext cx="4955659" cy="2895090"/>
          </a:xfrm>
          <a:prstGeom prst="rect">
            <a:avLst/>
          </a:prstGeom>
        </p:spPr>
      </p:pic>
    </p:spTree>
    <p:extLst>
      <p:ext uri="{BB962C8B-B14F-4D97-AF65-F5344CB8AC3E}">
        <p14:creationId xmlns:p14="http://schemas.microsoft.com/office/powerpoint/2010/main" val="1995609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16306D-25BB-4ADB-A20B-647179AF5E31}"/>
              </a:ext>
            </a:extLst>
          </p:cNvPr>
          <p:cNvSpPr>
            <a:spLocks noGrp="1"/>
          </p:cNvSpPr>
          <p:nvPr>
            <p:ph type="body" idx="1"/>
          </p:nvPr>
        </p:nvSpPr>
        <p:spPr>
          <a:xfrm>
            <a:off x="838200" y="304800"/>
            <a:ext cx="6749648" cy="6217920"/>
          </a:xfrm>
        </p:spPr>
        <p:txBody>
          <a:bodyPr>
            <a:normAutofit fontScale="92500" lnSpcReduction="10000"/>
          </a:bodyPr>
          <a:lstStyle/>
          <a:p>
            <a:pPr marL="114300" indent="0">
              <a:buNone/>
            </a:pPr>
            <a:r>
              <a:rPr lang="en-IN" sz="3800" b="1" i="1" u="sng">
                <a:latin typeface="Calibri" panose="020F0502020204030204" pitchFamily="34" charset="0"/>
                <a:ea typeface="Calibri" panose="020F0502020204030204" pitchFamily="34" charset="0"/>
                <a:cs typeface="Calibri" panose="020F0502020204030204" pitchFamily="34" charset="0"/>
              </a:rPr>
              <a:t>Quant</a:t>
            </a:r>
          </a:p>
          <a:p>
            <a:pPr algn="l"/>
            <a:r>
              <a:rPr lang="en-IN" b="0" i="0">
                <a:solidFill>
                  <a:srgbClr val="212121"/>
                </a:solidFill>
                <a:effectLst/>
                <a:latin typeface="Courier New" panose="02070309020205020404" pitchFamily="49" charset="0"/>
              </a:rPr>
              <a:t>min: 120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max: 900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mean: 513.31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median: 515.0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25%: 430.0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50%: 515.0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75%: 595.0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skew: -0.02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kurtosis: -0.09</a:t>
            </a:r>
          </a:p>
          <a:p>
            <a:pPr algn="l"/>
            <a:endParaRPr lang="en-IN">
              <a:solidFill>
                <a:srgbClr val="212121"/>
              </a:solidFill>
              <a:latin typeface="Courier New" panose="02070309020205020404" pitchFamily="49" charset="0"/>
            </a:endParaRPr>
          </a:p>
          <a:p>
            <a:pPr algn="l"/>
            <a:r>
              <a:rPr lang="en-US" b="1" i="0">
                <a:solidFill>
                  <a:srgbClr val="212121"/>
                </a:solidFill>
                <a:effectLst/>
                <a:latin typeface="Roboto" panose="02000000000000000000" pitchFamily="2" charset="0"/>
              </a:rPr>
              <a:t>Average Performance:</a:t>
            </a:r>
            <a:endParaRPr lang="en-US" b="0" i="0">
              <a:solidFill>
                <a:srgbClr val="212121"/>
              </a:solidFill>
              <a:effectLst/>
              <a:latin typeface="Roboto" panose="02000000000000000000" pitchFamily="2" charset="0"/>
            </a:endParaRPr>
          </a:p>
          <a:p>
            <a:pPr lvl="1">
              <a:buFont typeface="Arial" panose="020B0604020202020204" pitchFamily="34" charset="0"/>
              <a:buChar char="•"/>
            </a:pPr>
            <a:r>
              <a:rPr lang="en-US" b="0" i="0">
                <a:solidFill>
                  <a:srgbClr val="212121"/>
                </a:solidFill>
                <a:effectLst/>
                <a:latin typeface="Roboto" panose="02000000000000000000" pitchFamily="2" charset="0"/>
              </a:rPr>
              <a:t>The average score was 513.</a:t>
            </a:r>
          </a:p>
          <a:p>
            <a:pPr algn="l"/>
            <a:r>
              <a:rPr lang="en-US" b="1" i="0">
                <a:solidFill>
                  <a:srgbClr val="212121"/>
                </a:solidFill>
                <a:effectLst/>
                <a:latin typeface="Roboto" panose="02000000000000000000" pitchFamily="2" charset="0"/>
              </a:rPr>
              <a:t>Outliers Present:</a:t>
            </a:r>
            <a:endParaRPr lang="en-US" b="0" i="0">
              <a:solidFill>
                <a:srgbClr val="212121"/>
              </a:solidFill>
              <a:effectLst/>
              <a:latin typeface="Roboto" panose="02000000000000000000" pitchFamily="2" charset="0"/>
            </a:endParaRPr>
          </a:p>
          <a:p>
            <a:pPr lvl="1">
              <a:buFont typeface="Arial" panose="020B0604020202020204" pitchFamily="34" charset="0"/>
              <a:buChar char="•"/>
            </a:pPr>
            <a:r>
              <a:rPr lang="en-US" b="0" i="0">
                <a:solidFill>
                  <a:srgbClr val="212121"/>
                </a:solidFill>
                <a:effectLst/>
                <a:latin typeface="Roboto" panose="02000000000000000000" pitchFamily="2" charset="0"/>
              </a:rPr>
              <a:t>Both very low and very high scores were present, as shown by the box plot.</a:t>
            </a:r>
          </a:p>
        </p:txBody>
      </p:sp>
      <p:pic>
        <p:nvPicPr>
          <p:cNvPr id="7" name="Picture 6">
            <a:extLst>
              <a:ext uri="{FF2B5EF4-FFF2-40B4-BE49-F238E27FC236}">
                <a16:creationId xmlns:a16="http://schemas.microsoft.com/office/drawing/2014/main" id="{1CBEB8EB-5B16-B78A-2CF4-C2F4B651B746}"/>
              </a:ext>
            </a:extLst>
          </p:cNvPr>
          <p:cNvPicPr>
            <a:picLocks noChangeAspect="1"/>
          </p:cNvPicPr>
          <p:nvPr/>
        </p:nvPicPr>
        <p:blipFill>
          <a:blip r:embed="rId2"/>
          <a:srcRect l="5079" r="5079"/>
          <a:stretch/>
        </p:blipFill>
        <p:spPr>
          <a:xfrm>
            <a:off x="7417164" y="3459480"/>
            <a:ext cx="4323736" cy="2977262"/>
          </a:xfrm>
          <a:prstGeom prst="rect">
            <a:avLst/>
          </a:prstGeom>
        </p:spPr>
      </p:pic>
      <p:pic>
        <p:nvPicPr>
          <p:cNvPr id="4" name="Picture 3">
            <a:extLst>
              <a:ext uri="{FF2B5EF4-FFF2-40B4-BE49-F238E27FC236}">
                <a16:creationId xmlns:a16="http://schemas.microsoft.com/office/drawing/2014/main" id="{D413E9F9-CE9F-6124-B8F3-676BB2042983}"/>
              </a:ext>
            </a:extLst>
          </p:cNvPr>
          <p:cNvPicPr>
            <a:picLocks noChangeAspect="1"/>
          </p:cNvPicPr>
          <p:nvPr/>
        </p:nvPicPr>
        <p:blipFill>
          <a:blip r:embed="rId3"/>
          <a:stretch>
            <a:fillRect/>
          </a:stretch>
        </p:blipFill>
        <p:spPr>
          <a:xfrm>
            <a:off x="6966065" y="335280"/>
            <a:ext cx="5225935" cy="3093720"/>
          </a:xfrm>
          <a:prstGeom prst="rect">
            <a:avLst/>
          </a:prstGeom>
        </p:spPr>
      </p:pic>
    </p:spTree>
    <p:extLst>
      <p:ext uri="{BB962C8B-B14F-4D97-AF65-F5344CB8AC3E}">
        <p14:creationId xmlns:p14="http://schemas.microsoft.com/office/powerpoint/2010/main" val="3561284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16306D-25BB-4ADB-A20B-647179AF5E31}"/>
              </a:ext>
            </a:extLst>
          </p:cNvPr>
          <p:cNvSpPr>
            <a:spLocks noGrp="1"/>
          </p:cNvSpPr>
          <p:nvPr>
            <p:ph type="body" idx="1"/>
          </p:nvPr>
        </p:nvSpPr>
        <p:spPr>
          <a:xfrm>
            <a:off x="838200" y="304800"/>
            <a:ext cx="5096069" cy="6217920"/>
          </a:xfrm>
        </p:spPr>
        <p:txBody>
          <a:bodyPr>
            <a:normAutofit fontScale="62500" lnSpcReduction="20000"/>
          </a:bodyPr>
          <a:lstStyle/>
          <a:p>
            <a:pPr marL="114300" indent="0">
              <a:buNone/>
            </a:pPr>
            <a:r>
              <a:rPr lang="en-IN" sz="5000" b="1" i="1" u="sng">
                <a:latin typeface="Calibri" panose="020F0502020204030204" pitchFamily="34" charset="0"/>
                <a:ea typeface="Calibri" panose="020F0502020204030204" pitchFamily="34" charset="0"/>
                <a:cs typeface="Calibri" panose="020F0502020204030204" pitchFamily="34" charset="0"/>
              </a:rPr>
              <a:t>Domain</a:t>
            </a:r>
          </a:p>
          <a:p>
            <a:pPr marL="114300" indent="0">
              <a:buNone/>
            </a:pPr>
            <a:endParaRPr lang="en-IN" sz="3800" b="1" i="1" u="sng">
              <a:latin typeface="Calibri" panose="020F0502020204030204" pitchFamily="34" charset="0"/>
              <a:ea typeface="Calibri" panose="020F0502020204030204" pitchFamily="34" charset="0"/>
              <a:cs typeface="Calibri" panose="020F0502020204030204" pitchFamily="34" charset="0"/>
            </a:endParaRPr>
          </a:p>
          <a:p>
            <a:pPr marL="571500" indent="-571500" eaLnBrk="0" fontAlgn="base" hangingPunct="0">
              <a:lnSpc>
                <a:spcPct val="120000"/>
              </a:lnSpc>
              <a:spcBef>
                <a:spcPct val="0"/>
              </a:spcBef>
              <a:spcAft>
                <a:spcPct val="0"/>
              </a:spcAft>
              <a:buClrTx/>
              <a:buSzTx/>
            </a:pPr>
            <a:r>
              <a:rPr kumimoji="0" lang="en-US" altLang="en-US" sz="4000" b="0" i="0" u="none" strike="noStrike" cap="none" normalizeH="0" baseline="0">
                <a:ln>
                  <a:noFill/>
                </a:ln>
                <a:solidFill>
                  <a:srgbClr val="212121"/>
                </a:solidFill>
                <a:effectLst/>
                <a:latin typeface="Courier New" panose="02070309020205020404" pitchFamily="49" charset="0"/>
                <a:cs typeface="Courier New" panose="02070309020205020404" pitchFamily="49" charset="0"/>
              </a:rPr>
              <a:t>count 3701.000000</a:t>
            </a:r>
            <a:br>
              <a:rPr kumimoji="0" lang="en-US" altLang="en-US" sz="4000" b="0" i="0" u="none" strike="noStrike" cap="none" normalizeH="0" baseline="0">
                <a:ln>
                  <a:noFill/>
                </a:ln>
                <a:solidFill>
                  <a:srgbClr val="212121"/>
                </a:solidFill>
                <a:effectLst/>
                <a:latin typeface="Courier New" panose="02070309020205020404" pitchFamily="49" charset="0"/>
                <a:cs typeface="Courier New" panose="02070309020205020404" pitchFamily="49" charset="0"/>
              </a:rPr>
            </a:br>
            <a:r>
              <a:rPr kumimoji="0" lang="en-US" altLang="en-US" sz="4000" b="0" i="0" u="none" strike="noStrike" cap="none" normalizeH="0" baseline="0">
                <a:ln>
                  <a:noFill/>
                </a:ln>
                <a:solidFill>
                  <a:srgbClr val="212121"/>
                </a:solidFill>
                <a:effectLst/>
                <a:latin typeface="Courier New" panose="02070309020205020404" pitchFamily="49" charset="0"/>
                <a:cs typeface="Courier New" panose="02070309020205020404" pitchFamily="49" charset="0"/>
              </a:rPr>
              <a:t>mean 0.610209 </a:t>
            </a:r>
            <a:br>
              <a:rPr kumimoji="0" lang="en-US" altLang="en-US" sz="4000" b="0" i="0" u="none" strike="noStrike" cap="none" normalizeH="0" baseline="0">
                <a:ln>
                  <a:noFill/>
                </a:ln>
                <a:solidFill>
                  <a:srgbClr val="212121"/>
                </a:solidFill>
                <a:effectLst/>
                <a:latin typeface="Courier New" panose="02070309020205020404" pitchFamily="49" charset="0"/>
                <a:cs typeface="Courier New" panose="02070309020205020404" pitchFamily="49" charset="0"/>
              </a:rPr>
            </a:br>
            <a:r>
              <a:rPr kumimoji="0" lang="en-US" altLang="en-US" sz="4000" b="0" i="0" u="none" strike="noStrike" cap="none" normalizeH="0" baseline="0">
                <a:ln>
                  <a:noFill/>
                </a:ln>
                <a:solidFill>
                  <a:srgbClr val="212121"/>
                </a:solidFill>
                <a:effectLst/>
                <a:latin typeface="Courier New" panose="02070309020205020404" pitchFamily="49" charset="0"/>
                <a:cs typeface="Courier New" panose="02070309020205020404" pitchFamily="49" charset="0"/>
              </a:rPr>
              <a:t>std 0.273295 </a:t>
            </a:r>
            <a:br>
              <a:rPr kumimoji="0" lang="en-US" altLang="en-US" sz="4000" b="0" i="0" u="none" strike="noStrike" cap="none" normalizeH="0" baseline="0">
                <a:ln>
                  <a:noFill/>
                </a:ln>
                <a:solidFill>
                  <a:srgbClr val="212121"/>
                </a:solidFill>
                <a:effectLst/>
                <a:latin typeface="Courier New" panose="02070309020205020404" pitchFamily="49" charset="0"/>
                <a:cs typeface="Courier New" panose="02070309020205020404" pitchFamily="49" charset="0"/>
              </a:rPr>
            </a:br>
            <a:r>
              <a:rPr kumimoji="0" lang="en-US" altLang="en-US" sz="4000" b="0" i="0" u="none" strike="noStrike" cap="none" normalizeH="0" baseline="0">
                <a:ln>
                  <a:noFill/>
                </a:ln>
                <a:solidFill>
                  <a:srgbClr val="212121"/>
                </a:solidFill>
                <a:effectLst/>
                <a:latin typeface="Courier New" panose="02070309020205020404" pitchFamily="49" charset="0"/>
                <a:cs typeface="Courier New" panose="02070309020205020404" pitchFamily="49" charset="0"/>
              </a:rPr>
              <a:t>min 0.002750 </a:t>
            </a:r>
            <a:br>
              <a:rPr kumimoji="0" lang="en-US" altLang="en-US" sz="4000" b="0" i="0" u="none" strike="noStrike" cap="none" normalizeH="0" baseline="0">
                <a:ln>
                  <a:noFill/>
                </a:ln>
                <a:solidFill>
                  <a:srgbClr val="212121"/>
                </a:solidFill>
                <a:effectLst/>
                <a:latin typeface="Courier New" panose="02070309020205020404" pitchFamily="49" charset="0"/>
                <a:cs typeface="Courier New" panose="02070309020205020404" pitchFamily="49" charset="0"/>
              </a:rPr>
            </a:br>
            <a:r>
              <a:rPr kumimoji="0" lang="en-US" altLang="en-US" sz="4000" b="0" i="0" u="none" strike="noStrike" cap="none" normalizeH="0" baseline="0">
                <a:ln>
                  <a:noFill/>
                </a:ln>
                <a:solidFill>
                  <a:srgbClr val="212121"/>
                </a:solidFill>
                <a:effectLst/>
                <a:latin typeface="Courier New" panose="02070309020205020404" pitchFamily="49" charset="0"/>
                <a:cs typeface="Courier New" panose="02070309020205020404" pitchFamily="49" charset="0"/>
              </a:rPr>
              <a:t>25% 0.376060 </a:t>
            </a:r>
            <a:br>
              <a:rPr kumimoji="0" lang="en-US" altLang="en-US" sz="4000" b="0" i="0" u="none" strike="noStrike" cap="none" normalizeH="0" baseline="0">
                <a:ln>
                  <a:noFill/>
                </a:ln>
                <a:solidFill>
                  <a:srgbClr val="212121"/>
                </a:solidFill>
                <a:effectLst/>
                <a:latin typeface="Courier New" panose="02070309020205020404" pitchFamily="49" charset="0"/>
                <a:cs typeface="Courier New" panose="02070309020205020404" pitchFamily="49" charset="0"/>
              </a:rPr>
            </a:br>
            <a:r>
              <a:rPr kumimoji="0" lang="en-US" altLang="en-US" sz="4000" b="0" i="0" u="none" strike="noStrike" cap="none" normalizeH="0" baseline="0">
                <a:ln>
                  <a:noFill/>
                </a:ln>
                <a:solidFill>
                  <a:srgbClr val="212121"/>
                </a:solidFill>
                <a:effectLst/>
                <a:latin typeface="Courier New" panose="02070309020205020404" pitchFamily="49" charset="0"/>
                <a:cs typeface="Courier New" panose="02070309020205020404" pitchFamily="49" charset="0"/>
              </a:rPr>
              <a:t>50% 0.649390 </a:t>
            </a:r>
            <a:br>
              <a:rPr kumimoji="0" lang="en-US" altLang="en-US" sz="4000" b="0" i="0" u="none" strike="noStrike" cap="none" normalizeH="0" baseline="0">
                <a:ln>
                  <a:noFill/>
                </a:ln>
                <a:solidFill>
                  <a:srgbClr val="212121"/>
                </a:solidFill>
                <a:effectLst/>
                <a:latin typeface="Courier New" panose="02070309020205020404" pitchFamily="49" charset="0"/>
                <a:cs typeface="Courier New" panose="02070309020205020404" pitchFamily="49" charset="0"/>
              </a:rPr>
            </a:br>
            <a:r>
              <a:rPr kumimoji="0" lang="en-US" altLang="en-US" sz="4000" b="0" i="0" u="none" strike="noStrike" cap="none" normalizeH="0" baseline="0">
                <a:ln>
                  <a:noFill/>
                </a:ln>
                <a:solidFill>
                  <a:srgbClr val="212121"/>
                </a:solidFill>
                <a:effectLst/>
                <a:latin typeface="Courier New" panose="02070309020205020404" pitchFamily="49" charset="0"/>
                <a:cs typeface="Courier New" panose="02070309020205020404" pitchFamily="49" charset="0"/>
              </a:rPr>
              <a:t>75% 0.842248 </a:t>
            </a:r>
            <a:br>
              <a:rPr kumimoji="0" lang="en-US" altLang="en-US" sz="4000" b="0" i="0" u="none" strike="noStrike" cap="none" normalizeH="0" baseline="0">
                <a:ln>
                  <a:noFill/>
                </a:ln>
                <a:solidFill>
                  <a:srgbClr val="212121"/>
                </a:solidFill>
                <a:effectLst/>
                <a:latin typeface="Courier New" panose="02070309020205020404" pitchFamily="49" charset="0"/>
                <a:cs typeface="Courier New" panose="02070309020205020404" pitchFamily="49" charset="0"/>
              </a:rPr>
            </a:br>
            <a:r>
              <a:rPr kumimoji="0" lang="en-US" altLang="en-US" sz="4000" b="0" i="0" u="none" strike="noStrike" cap="none" normalizeH="0" baseline="0">
                <a:ln>
                  <a:noFill/>
                </a:ln>
                <a:solidFill>
                  <a:srgbClr val="212121"/>
                </a:solidFill>
                <a:effectLst/>
                <a:latin typeface="Courier New" panose="02070309020205020404" pitchFamily="49" charset="0"/>
                <a:cs typeface="Courier New" panose="02070309020205020404" pitchFamily="49" charset="0"/>
              </a:rPr>
              <a:t>max 0.999910</a:t>
            </a:r>
            <a:br>
              <a:rPr kumimoji="0" lang="en-US" altLang="en-US" sz="4000" b="0" i="0" u="none" strike="noStrike" cap="none" normalizeH="0" baseline="0">
                <a:ln>
                  <a:noFill/>
                </a:ln>
                <a:solidFill>
                  <a:srgbClr val="212121"/>
                </a:solidFill>
                <a:effectLst/>
                <a:latin typeface="Courier New" panose="02070309020205020404" pitchFamily="49" charset="0"/>
                <a:cs typeface="Courier New" panose="02070309020205020404" pitchFamily="49" charset="0"/>
              </a:rPr>
            </a:br>
            <a:r>
              <a:rPr kumimoji="0" lang="en-US" altLang="en-US" sz="4000" b="0" i="0" u="none" strike="noStrike" cap="none" normalizeH="0" baseline="0">
                <a:ln>
                  <a:noFill/>
                </a:ln>
                <a:solidFill>
                  <a:srgbClr val="212121"/>
                </a:solidFill>
                <a:effectLst/>
                <a:latin typeface="Courier New" panose="02070309020205020404" pitchFamily="49" charset="0"/>
                <a:cs typeface="Courier New" panose="02070309020205020404" pitchFamily="49" charset="0"/>
              </a:rPr>
              <a:t>skew: -0.39</a:t>
            </a:r>
            <a:br>
              <a:rPr kumimoji="0" lang="en-US" altLang="en-US" sz="4000" b="0" i="0" u="none" strike="noStrike" cap="none" normalizeH="0" baseline="0">
                <a:ln>
                  <a:noFill/>
                </a:ln>
                <a:solidFill>
                  <a:srgbClr val="212121"/>
                </a:solidFill>
                <a:effectLst/>
                <a:latin typeface="Courier New" panose="02070309020205020404" pitchFamily="49" charset="0"/>
                <a:cs typeface="Courier New" panose="02070309020205020404" pitchFamily="49" charset="0"/>
              </a:rPr>
            </a:br>
            <a:r>
              <a:rPr kumimoji="0" lang="en-US" altLang="en-US" sz="4000" b="0" i="0" u="none" strike="noStrike" cap="none" normalizeH="0" baseline="0">
                <a:ln>
                  <a:noFill/>
                </a:ln>
                <a:solidFill>
                  <a:srgbClr val="212121"/>
                </a:solidFill>
                <a:effectLst/>
                <a:latin typeface="Courier New" panose="02070309020205020404" pitchFamily="49" charset="0"/>
                <a:cs typeface="Courier New" panose="02070309020205020404" pitchFamily="49" charset="0"/>
              </a:rPr>
              <a:t>kurtosis: -0.96 </a:t>
            </a:r>
          </a:p>
          <a:p>
            <a:pPr marL="571500" indent="-571500" eaLnBrk="0" fontAlgn="base" hangingPunct="0">
              <a:lnSpc>
                <a:spcPct val="120000"/>
              </a:lnSpc>
              <a:spcBef>
                <a:spcPct val="0"/>
              </a:spcBef>
              <a:spcAft>
                <a:spcPct val="0"/>
              </a:spcAft>
              <a:buClrTx/>
              <a:buSzTx/>
            </a:pPr>
            <a:r>
              <a:rPr lang="en-US" altLang="en-US" sz="4000">
                <a:solidFill>
                  <a:srgbClr val="212121"/>
                </a:solidFill>
                <a:latin typeface="Open Sans" panose="020B0606030504020204" pitchFamily="34" charset="0"/>
                <a:ea typeface="Open Sans" panose="020B0606030504020204" pitchFamily="34" charset="0"/>
                <a:cs typeface="Open Sans" panose="020B0606030504020204" pitchFamily="34" charset="0"/>
              </a:rPr>
              <a:t>Nearly 94% of the students appeared for Domain Test.</a:t>
            </a:r>
            <a:endParaRPr kumimoji="0" lang="en-US" altLang="en-US" sz="4000" b="0" i="0" u="none" strike="noStrike" cap="none" normalizeH="0" baseline="0">
              <a:ln>
                <a:noFill/>
              </a:ln>
              <a:solidFill>
                <a:srgbClr val="212121"/>
              </a:solidFill>
              <a:effectLst/>
              <a:latin typeface="Open Sans" panose="020B0606030504020204" pitchFamily="34" charset="0"/>
              <a:ea typeface="Open Sans" panose="020B0606030504020204" pitchFamily="34" charset="0"/>
              <a:cs typeface="Open Sans" panose="020B0606030504020204" pitchFamily="34" charset="0"/>
            </a:endParaRPr>
          </a:p>
          <a:p>
            <a:pPr marL="571500" indent="-571500" eaLnBrk="0" fontAlgn="base" hangingPunct="0">
              <a:lnSpc>
                <a:spcPct val="100000"/>
              </a:lnSpc>
              <a:spcBef>
                <a:spcPct val="0"/>
              </a:spcBef>
              <a:spcAft>
                <a:spcPct val="0"/>
              </a:spcAft>
              <a:buClrTx/>
              <a:buSzTx/>
            </a:pPr>
            <a:endParaRPr kumimoji="0" lang="en-US" altLang="en-US" sz="3200" b="0" i="0" u="none" strike="noStrike" cap="none" normalizeH="0" baseline="0">
              <a:ln>
                <a:noFill/>
              </a:ln>
              <a:solidFill>
                <a:schemeClr val="tx1"/>
              </a:solidFill>
              <a:effectLst/>
            </a:endParaRPr>
          </a:p>
        </p:txBody>
      </p:sp>
      <p:sp>
        <p:nvSpPr>
          <p:cNvPr id="4" name="Rectangle 2">
            <a:extLst>
              <a:ext uri="{FF2B5EF4-FFF2-40B4-BE49-F238E27FC236}">
                <a16:creationId xmlns:a16="http://schemas.microsoft.com/office/drawing/2014/main" id="{25DD1A1C-9037-8023-A8A2-F3B9B11B9B89}"/>
              </a:ext>
            </a:extLst>
          </p:cNvPr>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F5BCB237-D78C-698E-7CEB-5A41639A515A}"/>
              </a:ext>
            </a:extLst>
          </p:cNvPr>
          <p:cNvPicPr>
            <a:picLocks noChangeAspect="1"/>
          </p:cNvPicPr>
          <p:nvPr/>
        </p:nvPicPr>
        <p:blipFill>
          <a:blip r:embed="rId2"/>
          <a:stretch>
            <a:fillRect/>
          </a:stretch>
        </p:blipFill>
        <p:spPr>
          <a:xfrm>
            <a:off x="5934269" y="323416"/>
            <a:ext cx="6139502" cy="5909433"/>
          </a:xfrm>
          <a:prstGeom prst="rect">
            <a:avLst/>
          </a:prstGeom>
        </p:spPr>
      </p:pic>
    </p:spTree>
    <p:extLst>
      <p:ext uri="{BB962C8B-B14F-4D97-AF65-F5344CB8AC3E}">
        <p14:creationId xmlns:p14="http://schemas.microsoft.com/office/powerpoint/2010/main" val="2144798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16306D-25BB-4ADB-A20B-647179AF5E31}"/>
              </a:ext>
            </a:extLst>
          </p:cNvPr>
          <p:cNvSpPr>
            <a:spLocks noGrp="1"/>
          </p:cNvSpPr>
          <p:nvPr>
            <p:ph type="body" idx="1"/>
          </p:nvPr>
        </p:nvSpPr>
        <p:spPr>
          <a:xfrm>
            <a:off x="838200" y="304800"/>
            <a:ext cx="5257800" cy="6217920"/>
          </a:xfrm>
        </p:spPr>
        <p:txBody>
          <a:bodyPr>
            <a:normAutofit/>
          </a:bodyPr>
          <a:lstStyle/>
          <a:p>
            <a:pPr marL="114300" indent="0">
              <a:buNone/>
            </a:pPr>
            <a:r>
              <a:rPr lang="en-IN" sz="3500" b="1" i="1" u="sng">
                <a:latin typeface="Calibri" panose="020F0502020204030204" pitchFamily="34" charset="0"/>
                <a:ea typeface="Calibri" panose="020F0502020204030204" pitchFamily="34" charset="0"/>
                <a:cs typeface="Calibri" panose="020F0502020204030204" pitchFamily="34" charset="0"/>
              </a:rPr>
              <a:t>Computer Programming</a:t>
            </a:r>
          </a:p>
          <a:p>
            <a:r>
              <a:rPr lang="en-IN" b="0" i="0">
                <a:solidFill>
                  <a:srgbClr val="212121"/>
                </a:solidFill>
                <a:effectLst/>
                <a:latin typeface="Courier New" panose="02070309020205020404" pitchFamily="49" charset="0"/>
              </a:rPr>
              <a:t>count 3082.000000 mean 451.736859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std 97.358774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min 105.000000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25% 385.000000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50% 455.000000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75% 515.000000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max 840.000000</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skew: -0.03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kurtosis: 0.4</a:t>
            </a:r>
          </a:p>
          <a:p>
            <a:pPr>
              <a:lnSpc>
                <a:spcPct val="100000"/>
              </a:lnSpc>
            </a:pPr>
            <a:r>
              <a:rPr lang="en-US" altLang="en-US" sz="2800">
                <a:solidFill>
                  <a:srgbClr val="212121"/>
                </a:solidFill>
                <a:latin typeface="Open Sans" panose="020B0606030504020204" pitchFamily="34" charset="0"/>
                <a:ea typeface="Open Sans" panose="020B0606030504020204" pitchFamily="34" charset="0"/>
                <a:cs typeface="Open Sans" panose="020B0606030504020204" pitchFamily="34" charset="0"/>
              </a:rPr>
              <a:t>Nearly 78% of the students appeared for Computer Programming Test</a:t>
            </a:r>
            <a:endParaRPr lang="en-IN">
              <a:latin typeface="Open Sans" panose="020B0606030504020204" pitchFamily="34" charset="0"/>
              <a:ea typeface="Open Sans" panose="020B0606030504020204" pitchFamily="34" charset="0"/>
              <a:cs typeface="Open Sans" panose="020B0606030504020204" pitchFamily="34" charset="0"/>
            </a:endParaRPr>
          </a:p>
        </p:txBody>
      </p:sp>
      <p:pic>
        <p:nvPicPr>
          <p:cNvPr id="4098" name="Picture 2">
            <a:extLst>
              <a:ext uri="{FF2B5EF4-FFF2-40B4-BE49-F238E27FC236}">
                <a16:creationId xmlns:a16="http://schemas.microsoft.com/office/drawing/2014/main" id="{C911041B-1189-6B02-0B1D-E4226C6CC1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522514"/>
            <a:ext cx="5884506" cy="5144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599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16306D-25BB-4ADB-A20B-647179AF5E31}"/>
              </a:ext>
            </a:extLst>
          </p:cNvPr>
          <p:cNvSpPr>
            <a:spLocks noGrp="1"/>
          </p:cNvSpPr>
          <p:nvPr>
            <p:ph type="body" idx="1"/>
          </p:nvPr>
        </p:nvSpPr>
        <p:spPr>
          <a:xfrm>
            <a:off x="354563" y="304800"/>
            <a:ext cx="6120882" cy="6217920"/>
          </a:xfrm>
        </p:spPr>
        <p:txBody>
          <a:bodyPr>
            <a:normAutofit lnSpcReduction="10000"/>
          </a:bodyPr>
          <a:lstStyle/>
          <a:p>
            <a:pPr marL="114300" indent="0">
              <a:buNone/>
            </a:pPr>
            <a:r>
              <a:rPr lang="en-IN" sz="3500" b="1" i="1" u="sng"/>
              <a:t>Electronics and Semiconductor Engineering</a:t>
            </a:r>
            <a:endParaRPr lang="en-IN" sz="3800" b="1" i="1" u="sng">
              <a:latin typeface="Calibri" panose="020F0502020204030204" pitchFamily="34" charset="0"/>
              <a:ea typeface="Calibri" panose="020F0502020204030204" pitchFamily="34" charset="0"/>
              <a:cs typeface="Calibri" panose="020F0502020204030204" pitchFamily="34" charset="0"/>
            </a:endParaRPr>
          </a:p>
          <a:p>
            <a:r>
              <a:rPr lang="en-IN" b="0" i="0">
                <a:solidFill>
                  <a:srgbClr val="212121"/>
                </a:solidFill>
                <a:effectLst/>
                <a:latin typeface="Courier New" panose="02070309020205020404" pitchFamily="49" charset="0"/>
              </a:rPr>
              <a:t>count 1128.000000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mean 335.902482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std 81.474016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min 133.000000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25% 292.000000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50% 333.000000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75% 388.000000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max 612.000000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skew: 0.28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kurtosis: -0.03</a:t>
            </a:r>
          </a:p>
          <a:p>
            <a:pPr>
              <a:lnSpc>
                <a:spcPct val="110000"/>
              </a:lnSpc>
            </a:pPr>
            <a:r>
              <a:rPr lang="en-US" altLang="en-US" sz="2800">
                <a:solidFill>
                  <a:srgbClr val="212121"/>
                </a:solidFill>
                <a:latin typeface="Open Sans" panose="020B0606030504020204" pitchFamily="34" charset="0"/>
                <a:ea typeface="Open Sans" panose="020B0606030504020204" pitchFamily="34" charset="0"/>
                <a:cs typeface="Open Sans" panose="020B0606030504020204" pitchFamily="34" charset="0"/>
              </a:rPr>
              <a:t>Nearly 28% of the students appeared for </a:t>
            </a:r>
            <a:r>
              <a:rPr lang="en-IN">
                <a:latin typeface="Open Sans" panose="020B0606030504020204" pitchFamily="34" charset="0"/>
                <a:ea typeface="Open Sans" panose="020B0606030504020204" pitchFamily="34" charset="0"/>
                <a:cs typeface="Open Sans" panose="020B0606030504020204" pitchFamily="34" charset="0"/>
              </a:rPr>
              <a:t>Electronics and Semiconductor</a:t>
            </a:r>
            <a:r>
              <a:rPr lang="en-US" altLang="en-US" sz="2800">
                <a:solidFill>
                  <a:srgbClr val="212121"/>
                </a:solidFill>
                <a:latin typeface="Open Sans" panose="020B0606030504020204" pitchFamily="34" charset="0"/>
                <a:ea typeface="Open Sans" panose="020B0606030504020204" pitchFamily="34" charset="0"/>
                <a:cs typeface="Open Sans" panose="020B0606030504020204" pitchFamily="34" charset="0"/>
              </a:rPr>
              <a:t>Test</a:t>
            </a:r>
            <a:endParaRPr lang="en-IN">
              <a:latin typeface="Open Sans" panose="020B0606030504020204" pitchFamily="34" charset="0"/>
              <a:ea typeface="Open Sans" panose="020B0606030504020204" pitchFamily="34" charset="0"/>
              <a:cs typeface="Open Sans" panose="020B0606030504020204" pitchFamily="34" charset="0"/>
            </a:endParaRPr>
          </a:p>
        </p:txBody>
      </p:sp>
      <p:pic>
        <p:nvPicPr>
          <p:cNvPr id="4098" name="Picture 2">
            <a:extLst>
              <a:ext uri="{FF2B5EF4-FFF2-40B4-BE49-F238E27FC236}">
                <a16:creationId xmlns:a16="http://schemas.microsoft.com/office/drawing/2014/main" id="{C911041B-1189-6B02-0B1D-E4226C6CC189}"/>
              </a:ext>
            </a:extLst>
          </p:cNvPr>
          <p:cNvPicPr>
            <a:picLocks noChangeAspect="1" noChangeArrowheads="1"/>
          </p:cNvPicPr>
          <p:nvPr/>
        </p:nvPicPr>
        <p:blipFill>
          <a:blip r:embed="rId2"/>
          <a:srcRect/>
          <a:stretch/>
        </p:blipFill>
        <p:spPr bwMode="auto">
          <a:xfrm>
            <a:off x="6475445" y="335281"/>
            <a:ext cx="5691674" cy="5710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806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16306D-25BB-4ADB-A20B-647179AF5E31}"/>
              </a:ext>
            </a:extLst>
          </p:cNvPr>
          <p:cNvSpPr>
            <a:spLocks noGrp="1"/>
          </p:cNvSpPr>
          <p:nvPr>
            <p:ph type="body" idx="1"/>
          </p:nvPr>
        </p:nvSpPr>
        <p:spPr>
          <a:xfrm>
            <a:off x="838200" y="304800"/>
            <a:ext cx="4218992" cy="6217920"/>
          </a:xfrm>
        </p:spPr>
        <p:txBody>
          <a:bodyPr>
            <a:normAutofit lnSpcReduction="10000"/>
          </a:bodyPr>
          <a:lstStyle/>
          <a:p>
            <a:pPr marL="114300" indent="0">
              <a:buNone/>
            </a:pPr>
            <a:r>
              <a:rPr lang="en-IN" sz="3800" b="1" i="1" u="sng">
                <a:latin typeface="Calibri" panose="020F0502020204030204" pitchFamily="34" charset="0"/>
                <a:ea typeface="Calibri" panose="020F0502020204030204" pitchFamily="34" charset="0"/>
                <a:cs typeface="Calibri" panose="020F0502020204030204" pitchFamily="34" charset="0"/>
              </a:rPr>
              <a:t>Computer Science</a:t>
            </a:r>
          </a:p>
          <a:p>
            <a:r>
              <a:rPr lang="en-IN" b="0" i="0">
                <a:solidFill>
                  <a:srgbClr val="212121"/>
                </a:solidFill>
                <a:effectLst/>
                <a:latin typeface="Courier New" panose="02070309020205020404" pitchFamily="49" charset="0"/>
              </a:rPr>
              <a:t>count 883.000000 mean 405.740657 std 90.072241 min 130.000000 25% 346.000000 50% 407.000000 75% 469.000000 max 715.000000 skew: 0.39 kurtosis: 0.21</a:t>
            </a:r>
          </a:p>
          <a:p>
            <a:pPr>
              <a:lnSpc>
                <a:spcPct val="110000"/>
              </a:lnSpc>
            </a:pPr>
            <a:r>
              <a:rPr lang="en-US" altLang="en-US" sz="2800">
                <a:solidFill>
                  <a:srgbClr val="212121"/>
                </a:solidFill>
                <a:latin typeface="Open Sans" panose="020B0606030504020204" pitchFamily="34" charset="0"/>
                <a:ea typeface="Open Sans" panose="020B0606030504020204" pitchFamily="34" charset="0"/>
                <a:cs typeface="Open Sans" panose="020B0606030504020204" pitchFamily="34" charset="0"/>
              </a:rPr>
              <a:t>Nearly 22% of the students appeared for Computer Science Test</a:t>
            </a:r>
            <a:endParaRPr lang="en-IN">
              <a:latin typeface="Open Sans" panose="020B0606030504020204" pitchFamily="34" charset="0"/>
              <a:ea typeface="Open Sans" panose="020B0606030504020204" pitchFamily="34" charset="0"/>
              <a:cs typeface="Open Sans" panose="020B0606030504020204" pitchFamily="34" charset="0"/>
            </a:endParaRPr>
          </a:p>
        </p:txBody>
      </p:sp>
      <p:pic>
        <p:nvPicPr>
          <p:cNvPr id="2" name="Picture 2">
            <a:extLst>
              <a:ext uri="{FF2B5EF4-FFF2-40B4-BE49-F238E27FC236}">
                <a16:creationId xmlns:a16="http://schemas.microsoft.com/office/drawing/2014/main" id="{DE27672D-90B6-713A-8D8E-DD6E675F3922}"/>
              </a:ext>
            </a:extLst>
          </p:cNvPr>
          <p:cNvPicPr>
            <a:picLocks noChangeAspect="1" noChangeArrowheads="1"/>
          </p:cNvPicPr>
          <p:nvPr/>
        </p:nvPicPr>
        <p:blipFill>
          <a:blip r:embed="rId2"/>
          <a:srcRect/>
          <a:stretch/>
        </p:blipFill>
        <p:spPr bwMode="auto">
          <a:xfrm>
            <a:off x="6096001" y="578224"/>
            <a:ext cx="5884506"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08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16306D-25BB-4ADB-A20B-647179AF5E31}"/>
              </a:ext>
            </a:extLst>
          </p:cNvPr>
          <p:cNvSpPr>
            <a:spLocks noGrp="1"/>
          </p:cNvSpPr>
          <p:nvPr>
            <p:ph type="body" idx="1"/>
          </p:nvPr>
        </p:nvSpPr>
        <p:spPr>
          <a:xfrm>
            <a:off x="838200" y="304800"/>
            <a:ext cx="4232564" cy="6217920"/>
          </a:xfrm>
        </p:spPr>
        <p:txBody>
          <a:bodyPr>
            <a:normAutofit fontScale="92500" lnSpcReduction="10000"/>
          </a:bodyPr>
          <a:lstStyle/>
          <a:p>
            <a:pPr marL="114300" indent="0">
              <a:buNone/>
            </a:pPr>
            <a:r>
              <a:rPr lang="en-IN" sz="3800" b="1" i="1" u="sng">
                <a:latin typeface="Calibri" panose="020F0502020204030204" pitchFamily="34" charset="0"/>
                <a:ea typeface="Calibri" panose="020F0502020204030204" pitchFamily="34" charset="0"/>
                <a:cs typeface="Calibri" panose="020F0502020204030204" pitchFamily="34" charset="0"/>
              </a:rPr>
              <a:t>Mechanical Engineering</a:t>
            </a:r>
          </a:p>
          <a:p>
            <a:r>
              <a:rPr lang="en-IN" b="0" i="0">
                <a:solidFill>
                  <a:srgbClr val="212121"/>
                </a:solidFill>
                <a:effectLst/>
                <a:latin typeface="Courier New" panose="02070309020205020404" pitchFamily="49" charset="0"/>
              </a:rPr>
              <a:t>count 235.000000 mean 406.876596 std 84.894993 min 180.000000 25% 362.000000 50% 407.000000 75% 446.000000 max 623.000000 skew: 0.15 kurtosis: 0.05</a:t>
            </a:r>
          </a:p>
          <a:p>
            <a:pPr>
              <a:lnSpc>
                <a:spcPct val="110000"/>
              </a:lnSpc>
            </a:pPr>
            <a:r>
              <a:rPr lang="en-US" altLang="en-US" sz="2800">
                <a:solidFill>
                  <a:srgbClr val="212121"/>
                </a:solidFill>
                <a:latin typeface="Open Sans" panose="020B0606030504020204" pitchFamily="34" charset="0"/>
                <a:ea typeface="Open Sans" panose="020B0606030504020204" pitchFamily="34" charset="0"/>
                <a:cs typeface="Open Sans" panose="020B0606030504020204" pitchFamily="34" charset="0"/>
              </a:rPr>
              <a:t>Nearly 6% of the students appeared for Mechanical EngineeringTest</a:t>
            </a:r>
            <a:endParaRPr lang="en-IN">
              <a:latin typeface="Open Sans" panose="020B0606030504020204" pitchFamily="34" charset="0"/>
              <a:ea typeface="Open Sans" panose="020B0606030504020204" pitchFamily="34" charset="0"/>
              <a:cs typeface="Open Sans" panose="020B0606030504020204" pitchFamily="34" charset="0"/>
            </a:endParaRPr>
          </a:p>
        </p:txBody>
      </p:sp>
      <p:pic>
        <p:nvPicPr>
          <p:cNvPr id="4098" name="Picture 2">
            <a:extLst>
              <a:ext uri="{FF2B5EF4-FFF2-40B4-BE49-F238E27FC236}">
                <a16:creationId xmlns:a16="http://schemas.microsoft.com/office/drawing/2014/main" id="{C911041B-1189-6B02-0B1D-E4226C6CC189}"/>
              </a:ext>
            </a:extLst>
          </p:cNvPr>
          <p:cNvPicPr>
            <a:picLocks noChangeAspect="1" noChangeArrowheads="1"/>
          </p:cNvPicPr>
          <p:nvPr/>
        </p:nvPicPr>
        <p:blipFill>
          <a:blip r:embed="rId2"/>
          <a:srcRect/>
          <a:stretch/>
        </p:blipFill>
        <p:spPr bwMode="auto">
          <a:xfrm>
            <a:off x="5436524" y="498764"/>
            <a:ext cx="6543983" cy="5752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46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16306D-25BB-4ADB-A20B-647179AF5E31}"/>
              </a:ext>
            </a:extLst>
          </p:cNvPr>
          <p:cNvSpPr>
            <a:spLocks noGrp="1"/>
          </p:cNvSpPr>
          <p:nvPr>
            <p:ph type="body" idx="1"/>
          </p:nvPr>
        </p:nvSpPr>
        <p:spPr>
          <a:xfrm>
            <a:off x="838200" y="304800"/>
            <a:ext cx="4814455" cy="6217920"/>
          </a:xfrm>
        </p:spPr>
        <p:txBody>
          <a:bodyPr>
            <a:normAutofit lnSpcReduction="10000"/>
          </a:bodyPr>
          <a:lstStyle/>
          <a:p>
            <a:pPr marL="114300" indent="0">
              <a:buNone/>
            </a:pPr>
            <a:r>
              <a:rPr lang="en-IN" sz="3800" b="1" i="1" u="sng">
                <a:latin typeface="Calibri" panose="020F0502020204030204" pitchFamily="34" charset="0"/>
                <a:ea typeface="Calibri" panose="020F0502020204030204" pitchFamily="34" charset="0"/>
                <a:cs typeface="Calibri" panose="020F0502020204030204" pitchFamily="34" charset="0"/>
              </a:rPr>
              <a:t>Electrical Engineering</a:t>
            </a:r>
          </a:p>
          <a:p>
            <a:r>
              <a:rPr lang="en-IN" b="0" i="0">
                <a:solidFill>
                  <a:srgbClr val="212121"/>
                </a:solidFill>
                <a:effectLst/>
                <a:latin typeface="Courier New" panose="02070309020205020404" pitchFamily="49" charset="0"/>
              </a:rPr>
              <a:t>count 154.000000 mean 431.701299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std 99.732789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min 206.000000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25% 366.000000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50% 420.000000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75% 500.000000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max 676.000000 skew: 0.2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kurtosis: -0.29</a:t>
            </a:r>
          </a:p>
          <a:p>
            <a:pPr>
              <a:lnSpc>
                <a:spcPct val="110000"/>
              </a:lnSpc>
            </a:pPr>
            <a:r>
              <a:rPr lang="en-US" altLang="en-US" sz="2800">
                <a:solidFill>
                  <a:srgbClr val="212121"/>
                </a:solidFill>
                <a:latin typeface="Open Sans" panose="020B0606030504020204" pitchFamily="34" charset="0"/>
                <a:ea typeface="Open Sans" panose="020B0606030504020204" pitchFamily="34" charset="0"/>
                <a:cs typeface="Open Sans" panose="020B0606030504020204" pitchFamily="34" charset="0"/>
              </a:rPr>
              <a:t>Nearly 4% of the students appeared for Electrical EngineeringTest</a:t>
            </a:r>
            <a:endParaRPr lang="en-IN">
              <a:latin typeface="Open Sans" panose="020B0606030504020204" pitchFamily="34" charset="0"/>
              <a:ea typeface="Open Sans" panose="020B0606030504020204" pitchFamily="34" charset="0"/>
              <a:cs typeface="Open Sans" panose="020B0606030504020204" pitchFamily="34" charset="0"/>
            </a:endParaRPr>
          </a:p>
        </p:txBody>
      </p:sp>
      <p:pic>
        <p:nvPicPr>
          <p:cNvPr id="4098" name="Picture 2">
            <a:extLst>
              <a:ext uri="{FF2B5EF4-FFF2-40B4-BE49-F238E27FC236}">
                <a16:creationId xmlns:a16="http://schemas.microsoft.com/office/drawing/2014/main" id="{C911041B-1189-6B02-0B1D-E4226C6CC189}"/>
              </a:ext>
            </a:extLst>
          </p:cNvPr>
          <p:cNvPicPr>
            <a:picLocks noChangeAspect="1" noChangeArrowheads="1"/>
          </p:cNvPicPr>
          <p:nvPr/>
        </p:nvPicPr>
        <p:blipFill>
          <a:blip r:embed="rId2"/>
          <a:srcRect/>
          <a:stretch/>
        </p:blipFill>
        <p:spPr bwMode="auto">
          <a:xfrm>
            <a:off x="6301047" y="304800"/>
            <a:ext cx="5619404" cy="5829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482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427656" y="912459"/>
            <a:ext cx="10103013" cy="5786159"/>
          </a:xfrm>
          <a:prstGeom prst="rect">
            <a:avLst/>
          </a:prstGeom>
          <a:noFill/>
          <a:ln>
            <a:noFill/>
          </a:ln>
        </p:spPr>
        <p:txBody>
          <a:bodyPr spcFirstLastPara="1" wrap="square" lIns="91425" tIns="45700" rIns="91425" bIns="45700" anchor="t" anchorCtr="0">
            <a:spAutoFit/>
          </a:bodyPr>
          <a:lstStyle/>
          <a:p>
            <a:pPr marL="285750" lvl="1" indent="-285750">
              <a:buClr>
                <a:schemeClr val="dk1"/>
              </a:buClr>
              <a:buSzPts val="1800"/>
              <a:buFont typeface="Arial"/>
              <a:buChar char="•"/>
            </a:pPr>
            <a:r>
              <a:rPr lang="en-IN" sz="1800" b="1"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Background </a:t>
            </a:r>
            <a:endParaRPr lang="en-IN" sz="1800" b="1">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lvl="1">
              <a:buClr>
                <a:schemeClr val="dk1"/>
              </a:buClr>
              <a:buSzPts val="1800"/>
            </a:pPr>
            <a:r>
              <a:rPr lang="en-IN" sz="1800" b="1"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	</a:t>
            </a:r>
            <a:r>
              <a:rPr lang="en-IN" sz="180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B-Tech in Computer Science and Technology</a:t>
            </a:r>
          </a:p>
          <a:p>
            <a:pPr lvl="1">
              <a:buClr>
                <a:schemeClr val="dk1"/>
              </a:buClr>
              <a:buSzPts val="1800"/>
            </a:pPr>
            <a:endParaRPr sz="180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285750" lvl="1" indent="-285750">
              <a:buClr>
                <a:schemeClr val="dk1"/>
              </a:buClr>
              <a:buSzPts val="1800"/>
              <a:buFont typeface="Arial"/>
              <a:buChar char="•"/>
            </a:pPr>
            <a:r>
              <a:rPr lang="en-IN" sz="1800" b="1"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Why you want to learn Data Science</a:t>
            </a:r>
            <a:endParaRPr lang="en-IN" sz="1800" b="1">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lvl="1">
              <a:buClr>
                <a:schemeClr val="dk1"/>
              </a:buClr>
              <a:buSzPts val="1800"/>
            </a:pPr>
            <a:r>
              <a:rPr kumimoji="0" lang="en-IN" altLang="en-US" sz="1800" b="1" i="0" u="none" strike="noStrike" cap="none" normalizeH="0" baseline="0">
                <a:ln>
                  <a:noFill/>
                </a:ln>
                <a:solidFill>
                  <a:schemeClr val="dk1"/>
                </a:solidFill>
                <a:effectLst/>
                <a:latin typeface="Calibri" panose="020F0502020204030204" pitchFamily="34" charset="0"/>
                <a:ea typeface="Calibri" panose="020F0502020204030204" pitchFamily="34" charset="0"/>
                <a:cs typeface="Calibri" panose="020F0502020204030204" pitchFamily="34" charset="0"/>
                <a:sym typeface="Calibri"/>
              </a:rPr>
              <a:t>	</a:t>
            </a:r>
            <a:r>
              <a:rPr kumimoji="0" lang="en-IN" altLang="en-US" sz="1800" i="0" u="none" strike="noStrike" cap="none" normalizeH="0" baseline="0">
                <a:ln>
                  <a:noFill/>
                </a:ln>
                <a:solidFill>
                  <a:schemeClr val="dk1"/>
                </a:solidFill>
                <a:effectLst/>
                <a:latin typeface="Calibri" panose="020F0502020204030204" pitchFamily="34" charset="0"/>
                <a:ea typeface="Calibri" panose="020F0502020204030204" pitchFamily="34" charset="0"/>
                <a:cs typeface="Calibri" panose="020F0502020204030204" pitchFamily="34" charset="0"/>
                <a:sym typeface="Calibri"/>
              </a:rPr>
              <a:t>B</a:t>
            </a:r>
            <a:r>
              <a:rPr kumimoji="0" lang="en-US"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ecause it enables me to apply my analytical thinking and problem-solving skills to the extraction of insights from data. Those insights helps in making well-informed decisions and producing significant solutions across a range of industries. </a:t>
            </a:r>
            <a:r>
              <a:rPr lang="en-IN" sz="180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In the present world, many organizations, businesses, big firms rely on the DATA to compete in the market. Along with the Data Science, I also want to learn and develop skills in emerging doamins like Machine Learning, Deep Learning and Artificial Intelligence.</a:t>
            </a:r>
            <a:endParaRPr kumimoji="0" lang="en-US"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3">
              <a:buClr>
                <a:schemeClr val="dk1"/>
              </a:buClr>
              <a:buSzPts val="1800"/>
            </a:pPr>
            <a:endParaRPr sz="1800" b="1"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285750" lvl="1" indent="-285750">
              <a:buClr>
                <a:schemeClr val="dk1"/>
              </a:buClr>
              <a:buSzPts val="1800"/>
              <a:buFont typeface="Arial"/>
              <a:buChar char="•"/>
            </a:pPr>
            <a:r>
              <a:rPr lang="en-IN" sz="1800" b="1"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Work experience</a:t>
            </a:r>
          </a:p>
          <a:p>
            <a:pPr lvl="3">
              <a:buClr>
                <a:schemeClr val="dk1"/>
              </a:buClr>
              <a:buSzPts val="1800"/>
            </a:pPr>
            <a:r>
              <a:rPr lang="en-IN" sz="1800" b="1">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	Internship and Tranining @ Learn and Build</a:t>
            </a:r>
          </a:p>
          <a:p>
            <a:pPr lvl="2">
              <a:buClr>
                <a:schemeClr val="dk1"/>
              </a:buClr>
              <a:buSzPts val="1800"/>
            </a:pPr>
            <a:r>
              <a:rPr lang="en-IN" sz="1800" b="1">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	</a:t>
            </a:r>
            <a:r>
              <a:rPr lang="en-US" sz="1600">
                <a:latin typeface="Calibri" panose="020F0502020204030204" pitchFamily="34" charset="0"/>
                <a:ea typeface="Calibri" panose="020F0502020204030204" pitchFamily="34" charset="0"/>
                <a:cs typeface="Calibri" panose="020F0502020204030204" pitchFamily="34" charset="0"/>
              </a:rPr>
              <a:t>Machine Learning Intern (Online)</a:t>
            </a:r>
          </a:p>
          <a:p>
            <a:pPr lvl="2">
              <a:buClr>
                <a:schemeClr val="dk1"/>
              </a:buClr>
              <a:buSzPts val="1800"/>
            </a:pPr>
            <a:r>
              <a:rPr lang="en-US" sz="1600">
                <a:latin typeface="Calibri" panose="020F0502020204030204" pitchFamily="34" charset="0"/>
                <a:ea typeface="Calibri" panose="020F0502020204030204" pitchFamily="34" charset="0"/>
                <a:cs typeface="Calibri" panose="020F0502020204030204" pitchFamily="34" charset="0"/>
              </a:rPr>
              <a:t>	• Mastered data pre-processing, model building, and evaluation techniques, ensuring robust analysis and 	insightful conclusions. </a:t>
            </a:r>
          </a:p>
          <a:p>
            <a:pPr lvl="2">
              <a:buClr>
                <a:schemeClr val="dk1"/>
              </a:buClr>
              <a:buSzPts val="1800"/>
            </a:pPr>
            <a:r>
              <a:rPr lang="en-US" sz="1600">
                <a:latin typeface="Calibri" panose="020F0502020204030204" pitchFamily="34" charset="0"/>
                <a:ea typeface="Calibri" panose="020F0502020204030204" pitchFamily="34" charset="0"/>
                <a:cs typeface="Calibri" panose="020F0502020204030204" pitchFamily="34" charset="0"/>
              </a:rPr>
              <a:t>	• Engaged in collaborative real-world projects, refining problem-solving skills and driving innovation in 	artificial intelligence. </a:t>
            </a:r>
          </a:p>
          <a:p>
            <a:pPr lvl="2">
              <a:buClr>
                <a:schemeClr val="dk1"/>
              </a:buClr>
              <a:buSzPts val="1800"/>
            </a:pPr>
            <a:endParaRPr lang="en-US" sz="1800">
              <a:latin typeface="Calibri" panose="020F0502020204030204" pitchFamily="34" charset="0"/>
              <a:ea typeface="Calibri" panose="020F0502020204030204" pitchFamily="34" charset="0"/>
              <a:cs typeface="Calibri" panose="020F0502020204030204" pitchFamily="34" charset="0"/>
            </a:endParaRPr>
          </a:p>
          <a:p>
            <a:pPr marL="285750" lvl="2" indent="-285750">
              <a:buClr>
                <a:schemeClr val="dk1"/>
              </a:buClr>
              <a:buSzPts val="1800"/>
              <a:buFont typeface="Arial" panose="020B0604020202020204" pitchFamily="34" charset="0"/>
              <a:buChar char="•"/>
            </a:pPr>
            <a:r>
              <a:rPr lang="en-US" sz="1800" b="1">
                <a:solidFill>
                  <a:schemeClr val="dk1"/>
                </a:solidFill>
                <a:latin typeface="Calibri" panose="020F0502020204030204" pitchFamily="34" charset="0"/>
                <a:ea typeface="Calibri" panose="020F0502020204030204" pitchFamily="34" charset="0"/>
                <a:cs typeface="Calibri" panose="020F0502020204030204" pitchFamily="34" charset="0"/>
                <a:sym typeface="Calibri"/>
                <a:hlinkClick r:id="rId3"/>
              </a:rPr>
              <a:t>LinkedIn Profile</a:t>
            </a:r>
            <a:endParaRPr lang="en-US" sz="1800" b="1">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lvl="2">
              <a:buClr>
                <a:schemeClr val="dk1"/>
              </a:buClr>
              <a:buSzPts val="1800"/>
            </a:pPr>
            <a:endParaRPr lang="en-IN" sz="1800" b="1">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285750" indent="-285750">
              <a:buClr>
                <a:schemeClr val="dk1"/>
              </a:buClr>
              <a:buSzPts val="1800"/>
              <a:buFont typeface="Arial" panose="020B0604020202020204" pitchFamily="34" charset="0"/>
              <a:buChar char="•"/>
            </a:pPr>
            <a:r>
              <a:rPr lang="en-IN" sz="1800" b="1"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Calibri"/>
                <a:hlinkClick r:id="rId4"/>
              </a:rPr>
              <a:t>Github Profile</a:t>
            </a:r>
            <a:endParaRPr sz="1800" b="1"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pic>
        <p:nvPicPr>
          <p:cNvPr id="3" name="Graphic 2" descr="Link">
            <a:extLst>
              <a:ext uri="{FF2B5EF4-FFF2-40B4-BE49-F238E27FC236}">
                <a16:creationId xmlns:a16="http://schemas.microsoft.com/office/drawing/2014/main" id="{BC657908-967B-DF07-AE2F-19FBF1BCAB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65207" y="5755989"/>
            <a:ext cx="270472" cy="270472"/>
          </a:xfrm>
          <a:prstGeom prst="rect">
            <a:avLst/>
          </a:prstGeom>
        </p:spPr>
      </p:pic>
      <p:pic>
        <p:nvPicPr>
          <p:cNvPr id="4" name="Graphic 3" descr="Link">
            <a:extLst>
              <a:ext uri="{FF2B5EF4-FFF2-40B4-BE49-F238E27FC236}">
                <a16:creationId xmlns:a16="http://schemas.microsoft.com/office/drawing/2014/main" id="{81CDF116-8B85-25FC-D0BB-63722B54E4C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80979" y="6303287"/>
            <a:ext cx="270472" cy="2704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29751918-D703-4A97-F12C-94E29243BA8A}"/>
              </a:ext>
            </a:extLst>
          </p:cNvPr>
          <p:cNvSpPr txBox="1">
            <a:spLocks/>
          </p:cNvSpPr>
          <p:nvPr/>
        </p:nvSpPr>
        <p:spPr>
          <a:xfrm>
            <a:off x="838201" y="304800"/>
            <a:ext cx="5257798" cy="6217920"/>
          </a:xfrm>
          <a:prstGeom prst="rect">
            <a:avLst/>
          </a:prstGeom>
          <a:noFill/>
          <a:ln>
            <a:noFill/>
          </a:ln>
        </p:spPr>
        <p:txBody>
          <a:bodyPr spcFirstLastPara="1" wrap="square" lIns="91425" tIns="45700" rIns="91425" bIns="45700"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en-IN" sz="3800" b="1" i="1" u="sng">
                <a:latin typeface="Calibri" panose="020F0502020204030204" pitchFamily="34" charset="0"/>
                <a:ea typeface="Calibri" panose="020F0502020204030204" pitchFamily="34" charset="0"/>
                <a:cs typeface="Calibri" panose="020F0502020204030204" pitchFamily="34" charset="0"/>
              </a:rPr>
              <a:t>Telecommunication Engineering</a:t>
            </a:r>
          </a:p>
          <a:p>
            <a:r>
              <a:rPr lang="en-IN" b="0" i="0">
                <a:solidFill>
                  <a:srgbClr val="212121"/>
                </a:solidFill>
                <a:effectLst/>
                <a:latin typeface="Courier New" panose="02070309020205020404" pitchFamily="49" charset="0"/>
              </a:rPr>
              <a:t>count 372.000000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mean 350.158602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std 75.808377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min 153.000000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25% 286.000000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50% 356.000000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75% 393.000000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max 548.000000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skew: 0.2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kurtosis: -0.29</a:t>
            </a:r>
          </a:p>
          <a:p>
            <a:pPr>
              <a:lnSpc>
                <a:spcPct val="120000"/>
              </a:lnSpc>
            </a:pPr>
            <a:r>
              <a:rPr lang="en-US" altLang="en-US">
                <a:solidFill>
                  <a:srgbClr val="212121"/>
                </a:solidFill>
                <a:latin typeface="Open Sans" panose="020B0606030504020204" pitchFamily="34" charset="0"/>
                <a:ea typeface="Open Sans" panose="020B0606030504020204" pitchFamily="34" charset="0"/>
                <a:cs typeface="Open Sans" panose="020B0606030504020204" pitchFamily="34" charset="0"/>
              </a:rPr>
              <a:t>Nearly 9.4% of the students appeared for Tele-Communication EngineeringTest</a:t>
            </a:r>
            <a:endParaRPr lang="en-IN">
              <a:latin typeface="Open Sans" panose="020B0606030504020204" pitchFamily="34" charset="0"/>
              <a:ea typeface="Open Sans" panose="020B0606030504020204" pitchFamily="34" charset="0"/>
              <a:cs typeface="Open Sans" panose="020B0606030504020204" pitchFamily="34" charset="0"/>
            </a:endParaRPr>
          </a:p>
        </p:txBody>
      </p:sp>
      <p:pic>
        <p:nvPicPr>
          <p:cNvPr id="1026" name="Picture 2">
            <a:extLst>
              <a:ext uri="{FF2B5EF4-FFF2-40B4-BE49-F238E27FC236}">
                <a16:creationId xmlns:a16="http://schemas.microsoft.com/office/drawing/2014/main" id="{A5CD5634-1A8D-B1A0-3E95-4DA00EB536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6097" y="633577"/>
            <a:ext cx="6286007" cy="5199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999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E4F0298A-1367-CEAC-7AAF-84075A1CEACB}"/>
              </a:ext>
            </a:extLst>
          </p:cNvPr>
          <p:cNvSpPr txBox="1">
            <a:spLocks/>
          </p:cNvSpPr>
          <p:nvPr/>
        </p:nvSpPr>
        <p:spPr>
          <a:xfrm>
            <a:off x="838200" y="304800"/>
            <a:ext cx="3883429" cy="6217920"/>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en-IN" sz="3800" b="1" i="1" u="sng">
                <a:latin typeface="Calibri" panose="020F0502020204030204" pitchFamily="34" charset="0"/>
                <a:ea typeface="Calibri" panose="020F0502020204030204" pitchFamily="34" charset="0"/>
                <a:cs typeface="Calibri" panose="020F0502020204030204" pitchFamily="34" charset="0"/>
              </a:rPr>
              <a:t>Civil Engineering</a:t>
            </a:r>
          </a:p>
          <a:p>
            <a:r>
              <a:rPr lang="en-IN" b="0" i="0">
                <a:solidFill>
                  <a:srgbClr val="212121"/>
                </a:solidFill>
                <a:effectLst/>
                <a:latin typeface="Courier New" panose="02070309020205020404" pitchFamily="49" charset="0"/>
              </a:rPr>
              <a:t>count 42.000000 mean 349.666667 std 79.784670 min 166.000000 25% 292.000000 50% 348.000000 75% 388.000000 max 516.000000 skew: 0.21 kurtosis: -0.13</a:t>
            </a:r>
          </a:p>
          <a:p>
            <a:pPr>
              <a:lnSpc>
                <a:spcPct val="110000"/>
              </a:lnSpc>
            </a:pPr>
            <a:r>
              <a:rPr lang="en-US" altLang="en-US">
                <a:solidFill>
                  <a:srgbClr val="212121"/>
                </a:solidFill>
                <a:latin typeface="Open Sans" panose="020B0606030504020204" pitchFamily="34" charset="0"/>
                <a:ea typeface="Open Sans" panose="020B0606030504020204" pitchFamily="34" charset="0"/>
                <a:cs typeface="Open Sans" panose="020B0606030504020204" pitchFamily="34" charset="0"/>
              </a:rPr>
              <a:t>Nearly 1% of the students appeared for Civil EngineeringTest</a:t>
            </a:r>
            <a:endParaRPr lang="en-IN">
              <a:latin typeface="Open Sans" panose="020B0606030504020204" pitchFamily="34" charset="0"/>
              <a:ea typeface="Open Sans" panose="020B0606030504020204" pitchFamily="34" charset="0"/>
              <a:cs typeface="Open Sans" panose="020B0606030504020204" pitchFamily="34" charset="0"/>
            </a:endParaRPr>
          </a:p>
        </p:txBody>
      </p:sp>
      <p:pic>
        <p:nvPicPr>
          <p:cNvPr id="2050" name="Picture 2">
            <a:extLst>
              <a:ext uri="{FF2B5EF4-FFF2-40B4-BE49-F238E27FC236}">
                <a16:creationId xmlns:a16="http://schemas.microsoft.com/office/drawing/2014/main" id="{99E0DB13-C615-4E44-8FFC-A905D66A22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3738" y="335280"/>
            <a:ext cx="7242449" cy="5529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447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16306D-25BB-4ADB-A20B-647179AF5E31}"/>
              </a:ext>
            </a:extLst>
          </p:cNvPr>
          <p:cNvSpPr>
            <a:spLocks noGrp="1"/>
          </p:cNvSpPr>
          <p:nvPr>
            <p:ph type="body" idx="1"/>
          </p:nvPr>
        </p:nvSpPr>
        <p:spPr>
          <a:xfrm>
            <a:off x="838200" y="304800"/>
            <a:ext cx="6749648" cy="6217920"/>
          </a:xfrm>
        </p:spPr>
        <p:txBody>
          <a:bodyPr>
            <a:normAutofit fontScale="92500" lnSpcReduction="10000"/>
          </a:bodyPr>
          <a:lstStyle/>
          <a:p>
            <a:pPr marL="114300" indent="0">
              <a:buNone/>
            </a:pPr>
            <a:r>
              <a:rPr lang="en-IN" sz="3800" b="1" i="1" u="sng">
                <a:solidFill>
                  <a:srgbClr val="212121"/>
                </a:solidFill>
                <a:latin typeface="Calibri" panose="020F0502020204030204" pitchFamily="34" charset="0"/>
                <a:ea typeface="Calibri" panose="020F0502020204030204" pitchFamily="34" charset="0"/>
                <a:cs typeface="Calibri" panose="020F0502020204030204" pitchFamily="34" charset="0"/>
              </a:rPr>
              <a:t>C</a:t>
            </a:r>
            <a:r>
              <a:rPr lang="en-IN" sz="3800" b="1" i="1" u="sng">
                <a:solidFill>
                  <a:srgbClr val="212121"/>
                </a:solidFill>
                <a:effectLst/>
                <a:latin typeface="Calibri" panose="020F0502020204030204" pitchFamily="34" charset="0"/>
                <a:ea typeface="Calibri" panose="020F0502020204030204" pitchFamily="34" charset="0"/>
                <a:cs typeface="Calibri" panose="020F0502020204030204" pitchFamily="34" charset="0"/>
              </a:rPr>
              <a:t>onscientiousness</a:t>
            </a:r>
            <a:endParaRPr lang="en-IN" sz="3800" b="1" i="1" u="sng">
              <a:latin typeface="Calibri" panose="020F0502020204030204" pitchFamily="34" charset="0"/>
              <a:ea typeface="Calibri" panose="020F0502020204030204" pitchFamily="34" charset="0"/>
              <a:cs typeface="Calibri" panose="020F0502020204030204" pitchFamily="34" charset="0"/>
            </a:endParaRPr>
          </a:p>
          <a:p>
            <a:pPr algn="l"/>
            <a:r>
              <a:rPr lang="en-IN" b="0" i="0">
                <a:solidFill>
                  <a:srgbClr val="212121"/>
                </a:solidFill>
                <a:effectLst/>
                <a:latin typeface="Courier New" panose="02070309020205020404" pitchFamily="49" charset="0"/>
              </a:rPr>
              <a:t>min: -4.1267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max: 1.9953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mean: -0.04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median: 0.0464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25%: -0.7264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50%: 0.0464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75%: 0.7027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skew: -0.52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kurtosis: 0.11</a:t>
            </a:r>
            <a:endParaRPr lang="en-IN">
              <a:solidFill>
                <a:srgbClr val="212121"/>
              </a:solidFill>
              <a:latin typeface="Courier New" panose="02070309020205020404" pitchFamily="49" charset="0"/>
            </a:endParaRPr>
          </a:p>
          <a:p>
            <a:pPr algn="l">
              <a:lnSpc>
                <a:spcPct val="110000"/>
              </a:lnSpc>
            </a:pPr>
            <a:r>
              <a:rPr lang="en-US"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This trait reflects how organized, reliable, and hardworking a person is. </a:t>
            </a:r>
          </a:p>
          <a:p>
            <a:pPr algn="l">
              <a:lnSpc>
                <a:spcPct val="110000"/>
              </a:lnSpc>
            </a:pPr>
            <a:r>
              <a:rPr lang="en-US"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High conscientiousness indicates a strong work ethic and attention to detail.</a:t>
            </a:r>
          </a:p>
        </p:txBody>
      </p:sp>
      <p:pic>
        <p:nvPicPr>
          <p:cNvPr id="7" name="Picture 6">
            <a:extLst>
              <a:ext uri="{FF2B5EF4-FFF2-40B4-BE49-F238E27FC236}">
                <a16:creationId xmlns:a16="http://schemas.microsoft.com/office/drawing/2014/main" id="{1CBEB8EB-5B16-B78A-2CF4-C2F4B651B746}"/>
              </a:ext>
            </a:extLst>
          </p:cNvPr>
          <p:cNvPicPr>
            <a:picLocks noChangeAspect="1"/>
          </p:cNvPicPr>
          <p:nvPr/>
        </p:nvPicPr>
        <p:blipFill>
          <a:blip r:embed="rId2"/>
          <a:srcRect l="4956" r="4956"/>
          <a:stretch/>
        </p:blipFill>
        <p:spPr>
          <a:xfrm>
            <a:off x="7417164" y="3217742"/>
            <a:ext cx="4323736" cy="2977262"/>
          </a:xfrm>
          <a:prstGeom prst="rect">
            <a:avLst/>
          </a:prstGeom>
        </p:spPr>
      </p:pic>
      <p:pic>
        <p:nvPicPr>
          <p:cNvPr id="4" name="Picture 3">
            <a:extLst>
              <a:ext uri="{FF2B5EF4-FFF2-40B4-BE49-F238E27FC236}">
                <a16:creationId xmlns:a16="http://schemas.microsoft.com/office/drawing/2014/main" id="{D413E9F9-CE9F-6124-B8F3-676BB2042983}"/>
              </a:ext>
            </a:extLst>
          </p:cNvPr>
          <p:cNvPicPr>
            <a:picLocks noChangeAspect="1"/>
          </p:cNvPicPr>
          <p:nvPr/>
        </p:nvPicPr>
        <p:blipFill>
          <a:blip r:embed="rId3"/>
          <a:srcRect/>
          <a:stretch/>
        </p:blipFill>
        <p:spPr>
          <a:xfrm>
            <a:off x="6966065" y="415164"/>
            <a:ext cx="5225935" cy="2933951"/>
          </a:xfrm>
          <a:prstGeom prst="rect">
            <a:avLst/>
          </a:prstGeom>
        </p:spPr>
      </p:pic>
    </p:spTree>
    <p:extLst>
      <p:ext uri="{BB962C8B-B14F-4D97-AF65-F5344CB8AC3E}">
        <p14:creationId xmlns:p14="http://schemas.microsoft.com/office/powerpoint/2010/main" val="2945540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16306D-25BB-4ADB-A20B-647179AF5E31}"/>
              </a:ext>
            </a:extLst>
          </p:cNvPr>
          <p:cNvSpPr>
            <a:spLocks noGrp="1"/>
          </p:cNvSpPr>
          <p:nvPr>
            <p:ph type="body" idx="1"/>
          </p:nvPr>
        </p:nvSpPr>
        <p:spPr>
          <a:xfrm>
            <a:off x="954578" y="350520"/>
            <a:ext cx="6676506" cy="6217920"/>
          </a:xfrm>
        </p:spPr>
        <p:txBody>
          <a:bodyPr>
            <a:normAutofit fontScale="92500" lnSpcReduction="20000"/>
          </a:bodyPr>
          <a:lstStyle/>
          <a:p>
            <a:pPr marL="114300" indent="0">
              <a:buNone/>
            </a:pPr>
            <a:r>
              <a:rPr lang="en-IN" sz="3500" b="1" i="1" u="sng">
                <a:solidFill>
                  <a:srgbClr val="212121"/>
                </a:solidFill>
                <a:effectLst/>
                <a:latin typeface="Calibri" panose="020F0502020204030204" pitchFamily="34" charset="0"/>
                <a:ea typeface="Calibri" panose="020F0502020204030204" pitchFamily="34" charset="0"/>
                <a:cs typeface="Calibri" panose="020F0502020204030204" pitchFamily="34" charset="0"/>
              </a:rPr>
              <a:t>Agreeableness</a:t>
            </a:r>
          </a:p>
          <a:p>
            <a:r>
              <a:rPr lang="en-IN" sz="2800" b="0" i="0">
                <a:solidFill>
                  <a:srgbClr val="212121"/>
                </a:solidFill>
                <a:effectLst/>
                <a:latin typeface="Courier New" panose="02070309020205020404" pitchFamily="49" charset="0"/>
              </a:rPr>
              <a:t>min: -5.7816 </a:t>
            </a:r>
            <a:br>
              <a:rPr lang="en-IN" sz="2800" b="0" i="0">
                <a:solidFill>
                  <a:srgbClr val="212121"/>
                </a:solidFill>
                <a:effectLst/>
                <a:latin typeface="Courier New" panose="02070309020205020404" pitchFamily="49" charset="0"/>
              </a:rPr>
            </a:br>
            <a:r>
              <a:rPr lang="en-IN" sz="2800" b="0" i="0">
                <a:solidFill>
                  <a:srgbClr val="212121"/>
                </a:solidFill>
                <a:effectLst/>
                <a:latin typeface="Courier New" panose="02070309020205020404" pitchFamily="49" charset="0"/>
              </a:rPr>
              <a:t>max: 1.9048 </a:t>
            </a:r>
            <a:br>
              <a:rPr lang="en-IN" sz="2800" b="0" i="0">
                <a:solidFill>
                  <a:srgbClr val="212121"/>
                </a:solidFill>
                <a:effectLst/>
                <a:latin typeface="Courier New" panose="02070309020205020404" pitchFamily="49" charset="0"/>
              </a:rPr>
            </a:br>
            <a:r>
              <a:rPr lang="en-IN" sz="2800" b="0" i="0">
                <a:solidFill>
                  <a:srgbClr val="212121"/>
                </a:solidFill>
                <a:effectLst/>
                <a:latin typeface="Courier New" panose="02070309020205020404" pitchFamily="49" charset="0"/>
              </a:rPr>
              <a:t>mean: 0.15 </a:t>
            </a:r>
            <a:br>
              <a:rPr lang="en-IN" sz="2800" b="0" i="0">
                <a:solidFill>
                  <a:srgbClr val="212121"/>
                </a:solidFill>
                <a:effectLst/>
                <a:latin typeface="Courier New" panose="02070309020205020404" pitchFamily="49" charset="0"/>
              </a:rPr>
            </a:br>
            <a:r>
              <a:rPr lang="en-IN" sz="2800" b="0" i="0">
                <a:solidFill>
                  <a:srgbClr val="212121"/>
                </a:solidFill>
                <a:effectLst/>
                <a:latin typeface="Courier New" panose="02070309020205020404" pitchFamily="49" charset="0"/>
              </a:rPr>
              <a:t>median: 0.2124 </a:t>
            </a:r>
            <a:br>
              <a:rPr lang="en-IN" sz="2800" b="0" i="0">
                <a:solidFill>
                  <a:srgbClr val="212121"/>
                </a:solidFill>
                <a:effectLst/>
                <a:latin typeface="Courier New" panose="02070309020205020404" pitchFamily="49" charset="0"/>
              </a:rPr>
            </a:br>
            <a:r>
              <a:rPr lang="en-IN" sz="2800" b="0" i="0">
                <a:solidFill>
                  <a:srgbClr val="212121"/>
                </a:solidFill>
                <a:effectLst/>
                <a:latin typeface="Courier New" panose="02070309020205020404" pitchFamily="49" charset="0"/>
              </a:rPr>
              <a:t>25%: -0.2871 </a:t>
            </a:r>
            <a:br>
              <a:rPr lang="en-IN" sz="2800" b="0" i="0">
                <a:solidFill>
                  <a:srgbClr val="212121"/>
                </a:solidFill>
                <a:effectLst/>
                <a:latin typeface="Courier New" panose="02070309020205020404" pitchFamily="49" charset="0"/>
              </a:rPr>
            </a:br>
            <a:r>
              <a:rPr lang="en-IN" sz="2800" b="0" i="0">
                <a:solidFill>
                  <a:srgbClr val="212121"/>
                </a:solidFill>
                <a:effectLst/>
                <a:latin typeface="Courier New" panose="02070309020205020404" pitchFamily="49" charset="0"/>
              </a:rPr>
              <a:t>50%: 0.2124 </a:t>
            </a:r>
            <a:br>
              <a:rPr lang="en-IN" sz="2800" b="0" i="0">
                <a:solidFill>
                  <a:srgbClr val="212121"/>
                </a:solidFill>
                <a:effectLst/>
                <a:latin typeface="Courier New" panose="02070309020205020404" pitchFamily="49" charset="0"/>
              </a:rPr>
            </a:br>
            <a:r>
              <a:rPr lang="en-IN" sz="2800" b="0" i="0">
                <a:solidFill>
                  <a:srgbClr val="212121"/>
                </a:solidFill>
                <a:effectLst/>
                <a:latin typeface="Courier New" panose="02070309020205020404" pitchFamily="49" charset="0"/>
              </a:rPr>
              <a:t>75%: 0.8128 </a:t>
            </a:r>
            <a:br>
              <a:rPr lang="en-IN" sz="2800" b="0" i="0">
                <a:solidFill>
                  <a:srgbClr val="212121"/>
                </a:solidFill>
                <a:effectLst/>
                <a:latin typeface="Courier New" panose="02070309020205020404" pitchFamily="49" charset="0"/>
              </a:rPr>
            </a:br>
            <a:r>
              <a:rPr lang="en-IN" sz="2800" b="0" i="0">
                <a:solidFill>
                  <a:srgbClr val="212121"/>
                </a:solidFill>
                <a:effectLst/>
                <a:latin typeface="Courier New" panose="02070309020205020404" pitchFamily="49" charset="0"/>
              </a:rPr>
              <a:t>skew: -1.21 </a:t>
            </a:r>
            <a:br>
              <a:rPr lang="en-IN" sz="2800" b="0" i="0">
                <a:solidFill>
                  <a:srgbClr val="212121"/>
                </a:solidFill>
                <a:effectLst/>
                <a:latin typeface="Courier New" panose="02070309020205020404" pitchFamily="49" charset="0"/>
              </a:rPr>
            </a:br>
            <a:r>
              <a:rPr lang="en-IN" sz="2800" b="0" i="0">
                <a:solidFill>
                  <a:srgbClr val="212121"/>
                </a:solidFill>
                <a:effectLst/>
                <a:latin typeface="Courier New" panose="02070309020205020404" pitchFamily="49" charset="0"/>
              </a:rPr>
              <a:t>kurtosis: 3.44</a:t>
            </a:r>
          </a:p>
          <a:p>
            <a:pPr algn="l">
              <a:lnSpc>
                <a:spcPct val="110000"/>
              </a:lnSpc>
            </a:pPr>
            <a:r>
              <a:rPr lang="en-US" i="0">
                <a:solidFill>
                  <a:schemeClr val="tx1"/>
                </a:solidFill>
                <a:effectLst/>
                <a:latin typeface="Open Sans" panose="020B0606030504020204" pitchFamily="34" charset="0"/>
              </a:rPr>
              <a:t>This trait measures your tendency to be considerate, cooperative, and friendly towards others.</a:t>
            </a:r>
          </a:p>
          <a:p>
            <a:pPr algn="l">
              <a:lnSpc>
                <a:spcPct val="110000"/>
              </a:lnSpc>
            </a:pPr>
            <a:r>
              <a:rPr lang="en-US" i="0">
                <a:solidFill>
                  <a:schemeClr val="tx1"/>
                </a:solidFill>
                <a:effectLst/>
                <a:latin typeface="Open Sans" panose="020B0606030504020204" pitchFamily="34" charset="0"/>
              </a:rPr>
              <a:t> High Agreeableness indicates that you are empathetic and value harmony in your relationships.</a:t>
            </a:r>
          </a:p>
        </p:txBody>
      </p:sp>
      <p:pic>
        <p:nvPicPr>
          <p:cNvPr id="7" name="Picture 6">
            <a:extLst>
              <a:ext uri="{FF2B5EF4-FFF2-40B4-BE49-F238E27FC236}">
                <a16:creationId xmlns:a16="http://schemas.microsoft.com/office/drawing/2014/main" id="{1CBEB8EB-5B16-B78A-2CF4-C2F4B651B746}"/>
              </a:ext>
            </a:extLst>
          </p:cNvPr>
          <p:cNvPicPr>
            <a:picLocks noChangeAspect="1"/>
          </p:cNvPicPr>
          <p:nvPr/>
        </p:nvPicPr>
        <p:blipFill>
          <a:blip r:embed="rId2"/>
          <a:srcRect l="6855" r="6855"/>
          <a:stretch/>
        </p:blipFill>
        <p:spPr>
          <a:xfrm>
            <a:off x="7631084" y="3317130"/>
            <a:ext cx="4323736" cy="2977262"/>
          </a:xfrm>
          <a:prstGeom prst="rect">
            <a:avLst/>
          </a:prstGeom>
        </p:spPr>
      </p:pic>
      <p:pic>
        <p:nvPicPr>
          <p:cNvPr id="4" name="Picture 3">
            <a:extLst>
              <a:ext uri="{FF2B5EF4-FFF2-40B4-BE49-F238E27FC236}">
                <a16:creationId xmlns:a16="http://schemas.microsoft.com/office/drawing/2014/main" id="{D413E9F9-CE9F-6124-B8F3-676BB2042983}"/>
              </a:ext>
            </a:extLst>
          </p:cNvPr>
          <p:cNvPicPr>
            <a:picLocks noChangeAspect="1"/>
          </p:cNvPicPr>
          <p:nvPr/>
        </p:nvPicPr>
        <p:blipFill>
          <a:blip r:embed="rId3"/>
          <a:srcRect/>
          <a:stretch/>
        </p:blipFill>
        <p:spPr>
          <a:xfrm>
            <a:off x="6966065" y="447150"/>
            <a:ext cx="5225935" cy="2869980"/>
          </a:xfrm>
          <a:prstGeom prst="rect">
            <a:avLst/>
          </a:prstGeom>
        </p:spPr>
      </p:pic>
    </p:spTree>
    <p:extLst>
      <p:ext uri="{BB962C8B-B14F-4D97-AF65-F5344CB8AC3E}">
        <p14:creationId xmlns:p14="http://schemas.microsoft.com/office/powerpoint/2010/main" val="1914857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16306D-25BB-4ADB-A20B-647179AF5E31}"/>
              </a:ext>
            </a:extLst>
          </p:cNvPr>
          <p:cNvSpPr>
            <a:spLocks noGrp="1"/>
          </p:cNvSpPr>
          <p:nvPr>
            <p:ph type="body" idx="1"/>
          </p:nvPr>
        </p:nvSpPr>
        <p:spPr>
          <a:xfrm>
            <a:off x="954579" y="350520"/>
            <a:ext cx="6011486" cy="6217920"/>
          </a:xfrm>
        </p:spPr>
        <p:txBody>
          <a:bodyPr>
            <a:normAutofit fontScale="92500" lnSpcReduction="20000"/>
          </a:bodyPr>
          <a:lstStyle/>
          <a:p>
            <a:pPr marL="114300" indent="0">
              <a:buNone/>
            </a:pPr>
            <a:r>
              <a:rPr lang="en-IN" sz="3500" b="1" i="1" u="sng">
                <a:solidFill>
                  <a:srgbClr val="212121"/>
                </a:solidFill>
                <a:latin typeface="Calibri" panose="020F0502020204030204" pitchFamily="34" charset="0"/>
                <a:ea typeface="Calibri" panose="020F0502020204030204" pitchFamily="34" charset="0"/>
                <a:cs typeface="Calibri" panose="020F0502020204030204" pitchFamily="34" charset="0"/>
              </a:rPr>
              <a:t>E</a:t>
            </a:r>
            <a:r>
              <a:rPr lang="en-IN" sz="3500" b="1" i="1" u="sng">
                <a:solidFill>
                  <a:srgbClr val="212121"/>
                </a:solidFill>
                <a:effectLst/>
                <a:latin typeface="Calibri" panose="020F0502020204030204" pitchFamily="34" charset="0"/>
                <a:ea typeface="Calibri" panose="020F0502020204030204" pitchFamily="34" charset="0"/>
                <a:cs typeface="Calibri" panose="020F0502020204030204" pitchFamily="34" charset="0"/>
              </a:rPr>
              <a:t>xtraversion</a:t>
            </a:r>
          </a:p>
          <a:p>
            <a:r>
              <a:rPr lang="en-IN" b="0" i="0">
                <a:solidFill>
                  <a:srgbClr val="212121"/>
                </a:solidFill>
                <a:effectLst/>
                <a:latin typeface="Courier New" panose="02070309020205020404" pitchFamily="49" charset="0"/>
              </a:rPr>
              <a:t>min: -4.6009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max: 2.5354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mean: -0.0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median: 0.0914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25%: -0.6048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50%: 0.0914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75%: 0.672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skew: -0.52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kurtosis: 0.64</a:t>
            </a:r>
          </a:p>
          <a:p>
            <a:pPr algn="l">
              <a:lnSpc>
                <a:spcPct val="110000"/>
              </a:lnSpc>
            </a:pPr>
            <a:r>
              <a:rPr lang="en-US" i="0">
                <a:solidFill>
                  <a:schemeClr val="tx1"/>
                </a:solidFill>
                <a:effectLst/>
                <a:latin typeface="Open Sans" panose="020B0606030504020204" pitchFamily="34" charset="0"/>
              </a:rPr>
              <a:t>This trait describes how sociable and outgoing a person is.</a:t>
            </a:r>
          </a:p>
          <a:p>
            <a:pPr algn="l">
              <a:lnSpc>
                <a:spcPct val="110000"/>
              </a:lnSpc>
            </a:pPr>
            <a:r>
              <a:rPr lang="en-US" i="0">
                <a:solidFill>
                  <a:schemeClr val="tx1"/>
                </a:solidFill>
                <a:effectLst/>
                <a:latin typeface="Open Sans" panose="020B0606030504020204" pitchFamily="34" charset="0"/>
              </a:rPr>
              <a:t> High extraversion is associated with a personality that is energetic, talkative, and enjoys social interactions.</a:t>
            </a:r>
          </a:p>
        </p:txBody>
      </p:sp>
      <p:pic>
        <p:nvPicPr>
          <p:cNvPr id="7" name="Picture 6">
            <a:extLst>
              <a:ext uri="{FF2B5EF4-FFF2-40B4-BE49-F238E27FC236}">
                <a16:creationId xmlns:a16="http://schemas.microsoft.com/office/drawing/2014/main" id="{1CBEB8EB-5B16-B78A-2CF4-C2F4B651B746}"/>
              </a:ext>
            </a:extLst>
          </p:cNvPr>
          <p:cNvPicPr>
            <a:picLocks noChangeAspect="1"/>
          </p:cNvPicPr>
          <p:nvPr/>
        </p:nvPicPr>
        <p:blipFill>
          <a:blip r:embed="rId2"/>
          <a:srcRect l="5815" r="5815"/>
          <a:stretch/>
        </p:blipFill>
        <p:spPr>
          <a:xfrm>
            <a:off x="7312060" y="3266856"/>
            <a:ext cx="4323736" cy="2977262"/>
          </a:xfrm>
          <a:prstGeom prst="rect">
            <a:avLst/>
          </a:prstGeom>
        </p:spPr>
      </p:pic>
      <p:pic>
        <p:nvPicPr>
          <p:cNvPr id="4" name="Picture 3">
            <a:extLst>
              <a:ext uri="{FF2B5EF4-FFF2-40B4-BE49-F238E27FC236}">
                <a16:creationId xmlns:a16="http://schemas.microsoft.com/office/drawing/2014/main" id="{D413E9F9-CE9F-6124-B8F3-676BB2042983}"/>
              </a:ext>
            </a:extLst>
          </p:cNvPr>
          <p:cNvPicPr>
            <a:picLocks noChangeAspect="1"/>
          </p:cNvPicPr>
          <p:nvPr/>
        </p:nvPicPr>
        <p:blipFill>
          <a:blip r:embed="rId3"/>
          <a:srcRect/>
          <a:stretch/>
        </p:blipFill>
        <p:spPr>
          <a:xfrm>
            <a:off x="6966065" y="497424"/>
            <a:ext cx="5225935" cy="2769432"/>
          </a:xfrm>
          <a:prstGeom prst="rect">
            <a:avLst/>
          </a:prstGeom>
        </p:spPr>
      </p:pic>
    </p:spTree>
    <p:extLst>
      <p:ext uri="{BB962C8B-B14F-4D97-AF65-F5344CB8AC3E}">
        <p14:creationId xmlns:p14="http://schemas.microsoft.com/office/powerpoint/2010/main" val="2375829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16306D-25BB-4ADB-A20B-647179AF5E31}"/>
              </a:ext>
            </a:extLst>
          </p:cNvPr>
          <p:cNvSpPr>
            <a:spLocks noGrp="1"/>
          </p:cNvSpPr>
          <p:nvPr>
            <p:ph type="body" idx="1"/>
          </p:nvPr>
        </p:nvSpPr>
        <p:spPr>
          <a:xfrm>
            <a:off x="954578" y="350520"/>
            <a:ext cx="6011487" cy="6217920"/>
          </a:xfrm>
        </p:spPr>
        <p:txBody>
          <a:bodyPr>
            <a:normAutofit fontScale="85000" lnSpcReduction="10000"/>
          </a:bodyPr>
          <a:lstStyle/>
          <a:p>
            <a:pPr marL="114300" indent="0">
              <a:buNone/>
            </a:pPr>
            <a:r>
              <a:rPr lang="en-IN" sz="3500" b="1" i="1" u="sng">
                <a:solidFill>
                  <a:srgbClr val="212121"/>
                </a:solidFill>
                <a:effectLst/>
                <a:latin typeface="Calibri" panose="020F0502020204030204" pitchFamily="34" charset="0"/>
                <a:ea typeface="Calibri" panose="020F0502020204030204" pitchFamily="34" charset="0"/>
                <a:cs typeface="Calibri" panose="020F0502020204030204" pitchFamily="34" charset="0"/>
              </a:rPr>
              <a:t>Nueroticism</a:t>
            </a:r>
          </a:p>
          <a:p>
            <a:r>
              <a:rPr lang="en-IN" b="0" i="0">
                <a:solidFill>
                  <a:srgbClr val="212121"/>
                </a:solidFill>
                <a:effectLst/>
                <a:latin typeface="Courier New" panose="02070309020205020404" pitchFamily="49" charset="0"/>
              </a:rPr>
              <a:t>min: -2.643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max: 3.3525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mean: -0.17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median: -0.2344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25%: -0.8682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50%: -0.2344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75%: 0.5262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skew: 0.17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kurtosis: -0.2</a:t>
            </a:r>
          </a:p>
          <a:p>
            <a:pPr algn="l">
              <a:lnSpc>
                <a:spcPct val="120000"/>
              </a:lnSpc>
            </a:pPr>
            <a:r>
              <a:rPr lang="en-US"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This trait is associated with emotional stability and resilience:.</a:t>
            </a:r>
          </a:p>
          <a:p>
            <a:pPr algn="l">
              <a:lnSpc>
                <a:spcPct val="120000"/>
              </a:lnSpc>
            </a:pPr>
            <a:r>
              <a:rPr lang="en-US"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high levels of neuroticism suggest a tendency to experience negative emotions such as anxiety and mood swings.</a:t>
            </a:r>
            <a:endParaRPr lang="en-IN" sz="2800" i="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endParaRPr lang="en-IN">
              <a:solidFill>
                <a:srgbClr val="212121"/>
              </a:solidFill>
              <a:latin typeface="Courier New" panose="02070309020205020404" pitchFamily="49" charset="0"/>
            </a:endParaRPr>
          </a:p>
        </p:txBody>
      </p:sp>
      <p:pic>
        <p:nvPicPr>
          <p:cNvPr id="7" name="Picture 6">
            <a:extLst>
              <a:ext uri="{FF2B5EF4-FFF2-40B4-BE49-F238E27FC236}">
                <a16:creationId xmlns:a16="http://schemas.microsoft.com/office/drawing/2014/main" id="{1CBEB8EB-5B16-B78A-2CF4-C2F4B651B746}"/>
              </a:ext>
            </a:extLst>
          </p:cNvPr>
          <p:cNvPicPr>
            <a:picLocks noChangeAspect="1"/>
          </p:cNvPicPr>
          <p:nvPr/>
        </p:nvPicPr>
        <p:blipFill>
          <a:blip r:embed="rId2"/>
          <a:srcRect l="7872" r="7872"/>
          <a:stretch/>
        </p:blipFill>
        <p:spPr>
          <a:xfrm>
            <a:off x="7417164" y="3112638"/>
            <a:ext cx="4323736" cy="2977262"/>
          </a:xfrm>
          <a:prstGeom prst="rect">
            <a:avLst/>
          </a:prstGeom>
        </p:spPr>
      </p:pic>
      <p:pic>
        <p:nvPicPr>
          <p:cNvPr id="4" name="Picture 3">
            <a:extLst>
              <a:ext uri="{FF2B5EF4-FFF2-40B4-BE49-F238E27FC236}">
                <a16:creationId xmlns:a16="http://schemas.microsoft.com/office/drawing/2014/main" id="{D413E9F9-CE9F-6124-B8F3-676BB2042983}"/>
              </a:ext>
            </a:extLst>
          </p:cNvPr>
          <p:cNvPicPr>
            <a:picLocks noChangeAspect="1"/>
          </p:cNvPicPr>
          <p:nvPr/>
        </p:nvPicPr>
        <p:blipFill>
          <a:blip r:embed="rId3"/>
          <a:srcRect/>
          <a:stretch/>
        </p:blipFill>
        <p:spPr>
          <a:xfrm>
            <a:off x="6966065" y="447258"/>
            <a:ext cx="5225935" cy="2869763"/>
          </a:xfrm>
          <a:prstGeom prst="rect">
            <a:avLst/>
          </a:prstGeom>
        </p:spPr>
      </p:pic>
    </p:spTree>
    <p:extLst>
      <p:ext uri="{BB962C8B-B14F-4D97-AF65-F5344CB8AC3E}">
        <p14:creationId xmlns:p14="http://schemas.microsoft.com/office/powerpoint/2010/main" val="830991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16306D-25BB-4ADB-A20B-647179AF5E31}"/>
              </a:ext>
            </a:extLst>
          </p:cNvPr>
          <p:cNvSpPr>
            <a:spLocks noGrp="1"/>
          </p:cNvSpPr>
          <p:nvPr>
            <p:ph type="body" idx="1"/>
          </p:nvPr>
        </p:nvSpPr>
        <p:spPr>
          <a:xfrm>
            <a:off x="954578" y="350520"/>
            <a:ext cx="6011487" cy="6217920"/>
          </a:xfrm>
        </p:spPr>
        <p:txBody>
          <a:bodyPr>
            <a:normAutofit fontScale="92500" lnSpcReduction="20000"/>
          </a:bodyPr>
          <a:lstStyle/>
          <a:p>
            <a:pPr marL="114300" indent="0">
              <a:buNone/>
            </a:pPr>
            <a:r>
              <a:rPr lang="en-IN" sz="3500" b="1" i="1" u="sng">
                <a:solidFill>
                  <a:srgbClr val="212121"/>
                </a:solidFill>
                <a:effectLst/>
                <a:latin typeface="Calibri" panose="020F0502020204030204" pitchFamily="34" charset="0"/>
                <a:ea typeface="Calibri" panose="020F0502020204030204" pitchFamily="34" charset="0"/>
                <a:cs typeface="Calibri" panose="020F0502020204030204" pitchFamily="34" charset="0"/>
              </a:rPr>
              <a:t>Openess_to_experience</a:t>
            </a:r>
          </a:p>
          <a:p>
            <a:r>
              <a:rPr lang="en-IN" b="0" i="0">
                <a:solidFill>
                  <a:srgbClr val="212121"/>
                </a:solidFill>
                <a:effectLst/>
                <a:latin typeface="Courier New" panose="02070309020205020404" pitchFamily="49" charset="0"/>
              </a:rPr>
              <a:t>min: -7.3757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max: 1.8224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mean: -0.14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median: -0.0943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25%: -0.6692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50%: -0.0943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75%: 0.5024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skew: -1.5 </a:t>
            </a:r>
            <a:br>
              <a:rPr lang="en-IN" b="0" i="0">
                <a:solidFill>
                  <a:srgbClr val="212121"/>
                </a:solidFill>
                <a:effectLst/>
                <a:latin typeface="Courier New" panose="02070309020205020404" pitchFamily="49" charset="0"/>
              </a:rPr>
            </a:br>
            <a:r>
              <a:rPr lang="en-IN" b="0" i="0">
                <a:solidFill>
                  <a:srgbClr val="212121"/>
                </a:solidFill>
                <a:effectLst/>
                <a:latin typeface="Courier New" panose="02070309020205020404" pitchFamily="49" charset="0"/>
              </a:rPr>
              <a:t>kurtosis: 5.81</a:t>
            </a:r>
            <a:endParaRPr lang="en-IN" sz="2800" b="0" i="0">
              <a:solidFill>
                <a:srgbClr val="212121"/>
              </a:solidFill>
              <a:effectLst/>
              <a:latin typeface="Courier New" panose="02070309020205020404" pitchFamily="49" charset="0"/>
            </a:endParaRPr>
          </a:p>
          <a:p>
            <a:pPr algn="l">
              <a:lnSpc>
                <a:spcPct val="110000"/>
              </a:lnSpc>
            </a:pPr>
            <a:r>
              <a:rPr lang="en-US" i="0">
                <a:solidFill>
                  <a:srgbClr val="000000"/>
                </a:solidFill>
                <a:effectLst/>
                <a:latin typeface="Open Sans" panose="020B0606030504020204" pitchFamily="34" charset="0"/>
              </a:rPr>
              <a:t>This trait measures a person's willingness to engage with new ideas, experiences, and unconventional thoughts.</a:t>
            </a:r>
          </a:p>
          <a:p>
            <a:pPr algn="l">
              <a:lnSpc>
                <a:spcPct val="110000"/>
              </a:lnSpc>
            </a:pPr>
            <a:r>
              <a:rPr lang="en-US" i="0">
                <a:solidFill>
                  <a:srgbClr val="000000"/>
                </a:solidFill>
                <a:effectLst/>
                <a:latin typeface="Open Sans" panose="020B0606030504020204" pitchFamily="34" charset="0"/>
              </a:rPr>
              <a:t> High openness is associated with creativity and curiosity.</a:t>
            </a:r>
          </a:p>
        </p:txBody>
      </p:sp>
      <p:pic>
        <p:nvPicPr>
          <p:cNvPr id="7" name="Picture 6">
            <a:extLst>
              <a:ext uri="{FF2B5EF4-FFF2-40B4-BE49-F238E27FC236}">
                <a16:creationId xmlns:a16="http://schemas.microsoft.com/office/drawing/2014/main" id="{1CBEB8EB-5B16-B78A-2CF4-C2F4B651B746}"/>
              </a:ext>
            </a:extLst>
          </p:cNvPr>
          <p:cNvPicPr>
            <a:picLocks noChangeAspect="1"/>
          </p:cNvPicPr>
          <p:nvPr/>
        </p:nvPicPr>
        <p:blipFill>
          <a:blip r:embed="rId2"/>
          <a:srcRect l="6943" r="6943"/>
          <a:stretch/>
        </p:blipFill>
        <p:spPr>
          <a:xfrm>
            <a:off x="7284160" y="3298165"/>
            <a:ext cx="4323736" cy="2977262"/>
          </a:xfrm>
          <a:prstGeom prst="rect">
            <a:avLst/>
          </a:prstGeom>
        </p:spPr>
      </p:pic>
      <p:pic>
        <p:nvPicPr>
          <p:cNvPr id="4" name="Picture 3">
            <a:extLst>
              <a:ext uri="{FF2B5EF4-FFF2-40B4-BE49-F238E27FC236}">
                <a16:creationId xmlns:a16="http://schemas.microsoft.com/office/drawing/2014/main" id="{D413E9F9-CE9F-6124-B8F3-676BB2042983}"/>
              </a:ext>
            </a:extLst>
          </p:cNvPr>
          <p:cNvPicPr>
            <a:picLocks noChangeAspect="1"/>
          </p:cNvPicPr>
          <p:nvPr/>
        </p:nvPicPr>
        <p:blipFill>
          <a:blip r:embed="rId3"/>
          <a:srcRect/>
          <a:stretch/>
        </p:blipFill>
        <p:spPr>
          <a:xfrm>
            <a:off x="6966065" y="466115"/>
            <a:ext cx="5225935" cy="2832050"/>
          </a:xfrm>
          <a:prstGeom prst="rect">
            <a:avLst/>
          </a:prstGeom>
        </p:spPr>
      </p:pic>
    </p:spTree>
    <p:extLst>
      <p:ext uri="{BB962C8B-B14F-4D97-AF65-F5344CB8AC3E}">
        <p14:creationId xmlns:p14="http://schemas.microsoft.com/office/powerpoint/2010/main" val="4003580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2C32A-3ADC-C43E-E04D-533C6A137C59}"/>
              </a:ext>
            </a:extLst>
          </p:cNvPr>
          <p:cNvSpPr>
            <a:spLocks noGrp="1"/>
          </p:cNvSpPr>
          <p:nvPr>
            <p:ph type="title"/>
          </p:nvPr>
        </p:nvSpPr>
        <p:spPr>
          <a:xfrm>
            <a:off x="118803" y="365126"/>
            <a:ext cx="10515600" cy="582526"/>
          </a:xfrm>
        </p:spPr>
        <p:txBody>
          <a:bodyPr>
            <a:normAutofit fontScale="90000"/>
          </a:bodyPr>
          <a:lstStyle/>
          <a:p>
            <a:r>
              <a:rPr lang="en-IN" sz="3600" b="1" i="1"/>
              <a:t>c) Univariate Analysis – Non Visual and Visual</a:t>
            </a:r>
            <a:br>
              <a:rPr lang="en-IN" sz="3600" b="1" i="1"/>
            </a:br>
            <a:r>
              <a:rPr lang="en-IN" sz="3600" b="1" i="1"/>
              <a:t>	ii. For </a:t>
            </a:r>
            <a:r>
              <a:rPr lang="en-IN" sz="3500" b="1" i="1" u="sng"/>
              <a:t>Categorical Columns</a:t>
            </a:r>
            <a:endParaRPr lang="en-IN" sz="3500" u="sng"/>
          </a:p>
        </p:txBody>
      </p:sp>
      <p:sp>
        <p:nvSpPr>
          <p:cNvPr id="3" name="Text Placeholder 2">
            <a:extLst>
              <a:ext uri="{FF2B5EF4-FFF2-40B4-BE49-F238E27FC236}">
                <a16:creationId xmlns:a16="http://schemas.microsoft.com/office/drawing/2014/main" id="{C590DACF-ECAB-4703-B739-2C673A66B530}"/>
              </a:ext>
            </a:extLst>
          </p:cNvPr>
          <p:cNvSpPr>
            <a:spLocks noGrp="1"/>
          </p:cNvSpPr>
          <p:nvPr>
            <p:ph type="body" idx="1"/>
          </p:nvPr>
        </p:nvSpPr>
        <p:spPr>
          <a:xfrm>
            <a:off x="541214" y="1127040"/>
            <a:ext cx="6177742" cy="4928734"/>
          </a:xfrm>
        </p:spPr>
        <p:txBody>
          <a:bodyPr/>
          <a:lstStyle/>
          <a:p>
            <a:pPr marL="114300" indent="0">
              <a:buNone/>
            </a:pPr>
            <a:r>
              <a:rPr lang="en-IN" sz="3500" b="1" i="1" u="sng"/>
              <a:t>Designation</a:t>
            </a:r>
          </a:p>
          <a:p>
            <a:pPr marL="114300" indent="0">
              <a:buNone/>
            </a:pPr>
            <a:endParaRPr lang="en-IN" b="1" i="1" u="sng"/>
          </a:p>
          <a:p>
            <a:r>
              <a:rPr lang="en-IN"/>
              <a:t>These are the Top 20 Roles among 380 different roles.</a:t>
            </a:r>
          </a:p>
          <a:p>
            <a:pPr algn="l"/>
            <a:r>
              <a:rPr lang="en-US" b="0" i="0">
                <a:solidFill>
                  <a:srgbClr val="212121"/>
                </a:solidFill>
                <a:effectLst/>
                <a:latin typeface="Roboto" panose="02000000000000000000" pitchFamily="2" charset="0"/>
              </a:rPr>
              <a:t>Most Popular Job Titles:</a:t>
            </a:r>
          </a:p>
          <a:p>
            <a:pPr lvl="1">
              <a:buFont typeface="Arial" panose="020B0604020202020204" pitchFamily="34" charset="0"/>
              <a:buChar char="•"/>
            </a:pPr>
            <a:r>
              <a:rPr lang="en-US" b="1" i="0">
                <a:solidFill>
                  <a:srgbClr val="212121"/>
                </a:solidFill>
                <a:effectLst/>
                <a:latin typeface="Roboto" panose="02000000000000000000" pitchFamily="2" charset="0"/>
              </a:rPr>
              <a:t>Software Engineer:</a:t>
            </a:r>
            <a:r>
              <a:rPr lang="en-US" b="0" i="0">
                <a:solidFill>
                  <a:srgbClr val="212121"/>
                </a:solidFill>
                <a:effectLst/>
                <a:latin typeface="Roboto" panose="02000000000000000000" pitchFamily="2" charset="0"/>
              </a:rPr>
              <a:t> This is the most frequent designation.</a:t>
            </a:r>
          </a:p>
          <a:p>
            <a:pPr lvl="1">
              <a:buFont typeface="Arial" panose="020B0604020202020204" pitchFamily="34" charset="0"/>
              <a:buChar char="•"/>
            </a:pPr>
            <a:r>
              <a:rPr lang="en-US" b="1" i="0">
                <a:solidFill>
                  <a:srgbClr val="212121"/>
                </a:solidFill>
                <a:effectLst/>
                <a:latin typeface="Roboto" panose="02000000000000000000" pitchFamily="2" charset="0"/>
              </a:rPr>
              <a:t>Software Developer:</a:t>
            </a:r>
            <a:r>
              <a:rPr lang="en-US" b="0" i="0">
                <a:solidFill>
                  <a:srgbClr val="212121"/>
                </a:solidFill>
                <a:effectLst/>
                <a:latin typeface="Roboto" panose="02000000000000000000" pitchFamily="2" charset="0"/>
              </a:rPr>
              <a:t> Second most frequent title.</a:t>
            </a:r>
          </a:p>
          <a:p>
            <a:pPr lvl="1">
              <a:buFont typeface="Arial" panose="020B0604020202020204" pitchFamily="34" charset="0"/>
              <a:buChar char="•"/>
            </a:pPr>
            <a:r>
              <a:rPr lang="en-US" b="1" i="0">
                <a:solidFill>
                  <a:srgbClr val="212121"/>
                </a:solidFill>
                <a:effectLst/>
                <a:latin typeface="Roboto" panose="02000000000000000000" pitchFamily="2" charset="0"/>
              </a:rPr>
              <a:t>System Engineer:</a:t>
            </a:r>
            <a:r>
              <a:rPr lang="en-US" b="0" i="0">
                <a:solidFill>
                  <a:srgbClr val="212121"/>
                </a:solidFill>
                <a:effectLst/>
                <a:latin typeface="Roboto" panose="02000000000000000000" pitchFamily="2" charset="0"/>
              </a:rPr>
              <a:t> Third most frequent title.</a:t>
            </a:r>
          </a:p>
          <a:p>
            <a:endParaRPr lang="en-IN" b="1" i="1" u="sng"/>
          </a:p>
        </p:txBody>
      </p:sp>
      <p:pic>
        <p:nvPicPr>
          <p:cNvPr id="5124" name="Picture 4">
            <a:extLst>
              <a:ext uri="{FF2B5EF4-FFF2-40B4-BE49-F238E27FC236}">
                <a16:creationId xmlns:a16="http://schemas.microsoft.com/office/drawing/2014/main" id="{D6B29727-808D-288C-87B6-2FF94F5F04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3143" y="656389"/>
            <a:ext cx="5620054" cy="5229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769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90DACF-ECAB-4703-B739-2C673A66B530}"/>
              </a:ext>
            </a:extLst>
          </p:cNvPr>
          <p:cNvSpPr>
            <a:spLocks noGrp="1"/>
          </p:cNvSpPr>
          <p:nvPr>
            <p:ph type="body" idx="1"/>
          </p:nvPr>
        </p:nvSpPr>
        <p:spPr>
          <a:xfrm>
            <a:off x="541214" y="416859"/>
            <a:ext cx="6177742" cy="5638915"/>
          </a:xfrm>
        </p:spPr>
        <p:txBody>
          <a:bodyPr>
            <a:normAutofit/>
          </a:bodyPr>
          <a:lstStyle/>
          <a:p>
            <a:pPr marL="114300" indent="0">
              <a:buNone/>
            </a:pPr>
            <a:r>
              <a:rPr lang="en-IN" sz="3500" b="1" i="1" u="sng"/>
              <a:t>Job City</a:t>
            </a:r>
          </a:p>
          <a:p>
            <a:pPr marL="114300" indent="0">
              <a:buNone/>
            </a:pPr>
            <a:endParaRPr lang="en-IN" b="1" i="1" u="sng"/>
          </a:p>
          <a:p>
            <a:r>
              <a:rPr lang="en-IN"/>
              <a:t>These are the Top 20 Cities among 182 different Cities.</a:t>
            </a:r>
          </a:p>
          <a:p>
            <a:r>
              <a:rPr lang="en-US" sz="2800"/>
              <a:t>Regarding job city preferences, Bangalore stands out as the most favorable city for job placements, followed by Noida, Hyderabad, and Pune. </a:t>
            </a:r>
          </a:p>
          <a:p>
            <a:r>
              <a:rPr lang="en-US" sz="2800"/>
              <a:t>In contrast, Ahmedbad and Ghaziabad are less preferred options for job seekers.</a:t>
            </a:r>
          </a:p>
          <a:p>
            <a:endParaRPr lang="en-IN" b="1" i="1" u="sng"/>
          </a:p>
        </p:txBody>
      </p:sp>
      <p:pic>
        <p:nvPicPr>
          <p:cNvPr id="5124" name="Picture 4">
            <a:extLst>
              <a:ext uri="{FF2B5EF4-FFF2-40B4-BE49-F238E27FC236}">
                <a16:creationId xmlns:a16="http://schemas.microsoft.com/office/drawing/2014/main" id="{D6B29727-808D-288C-87B6-2FF94F5F0486}"/>
              </a:ext>
            </a:extLst>
          </p:cNvPr>
          <p:cNvPicPr>
            <a:picLocks noChangeAspect="1" noChangeArrowheads="1"/>
          </p:cNvPicPr>
          <p:nvPr/>
        </p:nvPicPr>
        <p:blipFill>
          <a:blip r:embed="rId2"/>
          <a:srcRect/>
          <a:stretch/>
        </p:blipFill>
        <p:spPr bwMode="auto">
          <a:xfrm>
            <a:off x="6421970" y="543227"/>
            <a:ext cx="5620054" cy="4514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98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90DACF-ECAB-4703-B739-2C673A66B530}"/>
              </a:ext>
            </a:extLst>
          </p:cNvPr>
          <p:cNvSpPr>
            <a:spLocks noGrp="1"/>
          </p:cNvSpPr>
          <p:nvPr>
            <p:ph type="body" idx="1"/>
          </p:nvPr>
        </p:nvSpPr>
        <p:spPr>
          <a:xfrm>
            <a:off x="541213" y="416859"/>
            <a:ext cx="8203393" cy="5638915"/>
          </a:xfrm>
        </p:spPr>
        <p:txBody>
          <a:bodyPr>
            <a:normAutofit fontScale="92500" lnSpcReduction="20000"/>
          </a:bodyPr>
          <a:lstStyle/>
          <a:p>
            <a:pPr marL="114300" indent="0">
              <a:buNone/>
            </a:pPr>
            <a:r>
              <a:rPr lang="en-IN" sz="3500" b="1" i="1" u="sng"/>
              <a:t>Gender</a:t>
            </a:r>
          </a:p>
          <a:p>
            <a:pPr marL="114300" indent="0">
              <a:buNone/>
            </a:pPr>
            <a:endParaRPr lang="en-IN" b="1" i="1" u="sng"/>
          </a:p>
          <a:p>
            <a:endParaRPr lang="en-US" sz="2800"/>
          </a:p>
          <a:p>
            <a:endParaRPr lang="en-US"/>
          </a:p>
          <a:p>
            <a:endParaRPr lang="en-US" sz="2800"/>
          </a:p>
          <a:p>
            <a:endParaRPr lang="en-US" sz="2800"/>
          </a:p>
          <a:p>
            <a:endParaRPr lang="en-US" sz="2800"/>
          </a:p>
          <a:p>
            <a:endParaRPr lang="en-US"/>
          </a:p>
          <a:p>
            <a:endParaRPr lang="en-US" sz="2800"/>
          </a:p>
          <a:p>
            <a:endParaRPr lang="en-US" sz="2800"/>
          </a:p>
          <a:p>
            <a:r>
              <a:rPr lang="en-US" sz="2800"/>
              <a:t>Gender distribution reveals an imbalance, with a significantly larger male population compared to females. This highlights potential gender disparities in the workforce.</a:t>
            </a:r>
          </a:p>
        </p:txBody>
      </p:sp>
      <p:pic>
        <p:nvPicPr>
          <p:cNvPr id="5124" name="Picture 4">
            <a:extLst>
              <a:ext uri="{FF2B5EF4-FFF2-40B4-BE49-F238E27FC236}">
                <a16:creationId xmlns:a16="http://schemas.microsoft.com/office/drawing/2014/main" id="{D6B29727-808D-288C-87B6-2FF94F5F0486}"/>
              </a:ext>
            </a:extLst>
          </p:cNvPr>
          <p:cNvPicPr>
            <a:picLocks noChangeAspect="1" noChangeArrowheads="1"/>
          </p:cNvPicPr>
          <p:nvPr/>
        </p:nvPicPr>
        <p:blipFill>
          <a:blip r:embed="rId2"/>
          <a:srcRect/>
          <a:stretch/>
        </p:blipFill>
        <p:spPr bwMode="auto">
          <a:xfrm>
            <a:off x="620266" y="1443357"/>
            <a:ext cx="10226410" cy="2626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134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7E2D7-20F9-7E7D-21C9-0CFC908EEB88}"/>
              </a:ext>
            </a:extLst>
          </p:cNvPr>
          <p:cNvSpPr>
            <a:spLocks noGrp="1"/>
          </p:cNvSpPr>
          <p:nvPr>
            <p:ph type="title"/>
          </p:nvPr>
        </p:nvSpPr>
        <p:spPr/>
        <p:txBody>
          <a:bodyPr>
            <a:normAutofit/>
          </a:bodyPr>
          <a:lstStyle/>
          <a:p>
            <a:r>
              <a:rPr lang="en-IN" sz="3600" b="1"/>
              <a:t>Business Problem</a:t>
            </a:r>
            <a:endParaRPr lang="en-IN" sz="3600"/>
          </a:p>
        </p:txBody>
      </p:sp>
      <p:sp>
        <p:nvSpPr>
          <p:cNvPr id="5" name="Text Placeholder 2">
            <a:extLst>
              <a:ext uri="{FF2B5EF4-FFF2-40B4-BE49-F238E27FC236}">
                <a16:creationId xmlns:a16="http://schemas.microsoft.com/office/drawing/2014/main" id="{F28488AC-ACB2-C734-7018-C993DA5AB02D}"/>
              </a:ext>
            </a:extLst>
          </p:cNvPr>
          <p:cNvSpPr txBox="1">
            <a:spLocks/>
          </p:cNvSpPr>
          <p:nvPr/>
        </p:nvSpPr>
        <p:spPr>
          <a:xfrm>
            <a:off x="838200" y="1505060"/>
            <a:ext cx="10515600" cy="221560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nSpc>
                <a:spcPct val="100000"/>
              </a:lnSpc>
              <a:spcAft>
                <a:spcPts val="600"/>
              </a:spcAft>
            </a:pPr>
            <a:r>
              <a:rPr lang="en-US" sz="1800"/>
              <a:t>AMCAT, known as Aspiring Minds Computer Adaptive Test is an AI-based computer adaptive test which evaluates job applicants on critical areas like communication skills, logical reasoning, quantitative skills, and job-specific domain skills thereby helping recruiters identify the suitability of a candidate for different job roles.</a:t>
            </a:r>
            <a:endParaRPr lang="en-IN" sz="1800"/>
          </a:p>
        </p:txBody>
      </p:sp>
      <p:sp>
        <p:nvSpPr>
          <p:cNvPr id="6" name="Text Placeholder 2">
            <a:extLst>
              <a:ext uri="{FF2B5EF4-FFF2-40B4-BE49-F238E27FC236}">
                <a16:creationId xmlns:a16="http://schemas.microsoft.com/office/drawing/2014/main" id="{33E9BF5E-8C73-8968-E811-05C1AD5863F5}"/>
              </a:ext>
            </a:extLst>
          </p:cNvPr>
          <p:cNvSpPr>
            <a:spLocks noGrp="1"/>
          </p:cNvSpPr>
          <p:nvPr>
            <p:ph type="body" idx="1"/>
          </p:nvPr>
        </p:nvSpPr>
        <p:spPr>
          <a:xfrm>
            <a:off x="838200" y="3641895"/>
            <a:ext cx="10515600" cy="2338602"/>
          </a:xfrm>
        </p:spPr>
        <p:txBody>
          <a:bodyPr>
            <a:normAutofit lnSpcReduction="10000"/>
          </a:bodyPr>
          <a:lstStyle/>
          <a:p>
            <a:pPr>
              <a:lnSpc>
                <a:spcPct val="100000"/>
              </a:lnSpc>
            </a:pPr>
            <a:r>
              <a:rPr lang="en-US" sz="1800"/>
              <a:t>This analysis aims to gain insights and understanding from the provided dataset, particularly focusing on the relationship between various features and the target variable, which is Salary. </a:t>
            </a:r>
          </a:p>
          <a:p>
            <a:pPr>
              <a:lnSpc>
                <a:spcPct val="100000"/>
              </a:lnSpc>
            </a:pPr>
            <a:r>
              <a:rPr lang="en-US" sz="1800"/>
              <a:t>This analysis breaks down the objectives into two: </a:t>
            </a:r>
          </a:p>
          <a:p>
            <a:pPr marL="114300" indent="0">
              <a:lnSpc>
                <a:spcPct val="100000"/>
              </a:lnSpc>
              <a:buNone/>
            </a:pPr>
            <a:r>
              <a:rPr lang="en-US" sz="1800"/>
              <a:t>	- Data Cleaning and Data Transformation</a:t>
            </a:r>
          </a:p>
          <a:p>
            <a:pPr marL="114300" indent="0">
              <a:lnSpc>
                <a:spcPct val="100000"/>
              </a:lnSpc>
              <a:buNone/>
            </a:pPr>
            <a:r>
              <a:rPr lang="en-US" sz="1800"/>
              <a:t>	- Univariate and Bivariate analysis of variables </a:t>
            </a:r>
          </a:p>
          <a:p>
            <a:pPr marL="114300" indent="0">
              <a:lnSpc>
                <a:spcPct val="100000"/>
              </a:lnSpc>
              <a:buNone/>
            </a:pPr>
            <a:r>
              <a:rPr lang="en-US" sz="1800"/>
              <a:t>	- Answers and conclusions to relevant hypothesis or questions.</a:t>
            </a:r>
            <a:endParaRPr lang="en-IN" sz="1800"/>
          </a:p>
        </p:txBody>
      </p:sp>
      <p:sp>
        <p:nvSpPr>
          <p:cNvPr id="7" name="Title 1">
            <a:extLst>
              <a:ext uri="{FF2B5EF4-FFF2-40B4-BE49-F238E27FC236}">
                <a16:creationId xmlns:a16="http://schemas.microsoft.com/office/drawing/2014/main" id="{A7C31970-3FA5-F725-6E80-C6ECE2F0E3AD}"/>
              </a:ext>
            </a:extLst>
          </p:cNvPr>
          <p:cNvSpPr txBox="1">
            <a:spLocks/>
          </p:cNvSpPr>
          <p:nvPr/>
        </p:nvSpPr>
        <p:spPr>
          <a:xfrm>
            <a:off x="838200" y="2966550"/>
            <a:ext cx="10515600" cy="712416"/>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RPr/>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sz="3600" b="1"/>
              <a:t>Objective of the Project</a:t>
            </a:r>
            <a:endParaRPr lang="en-IN" sz="3600"/>
          </a:p>
        </p:txBody>
      </p:sp>
    </p:spTree>
    <p:extLst>
      <p:ext uri="{BB962C8B-B14F-4D97-AF65-F5344CB8AC3E}">
        <p14:creationId xmlns:p14="http://schemas.microsoft.com/office/powerpoint/2010/main" val="1914321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90DACF-ECAB-4703-B739-2C673A66B530}"/>
              </a:ext>
            </a:extLst>
          </p:cNvPr>
          <p:cNvSpPr>
            <a:spLocks noGrp="1"/>
          </p:cNvSpPr>
          <p:nvPr>
            <p:ph type="body" idx="1"/>
          </p:nvPr>
        </p:nvSpPr>
        <p:spPr>
          <a:xfrm>
            <a:off x="541214" y="416859"/>
            <a:ext cx="4609010" cy="5638915"/>
          </a:xfrm>
        </p:spPr>
        <p:txBody>
          <a:bodyPr>
            <a:normAutofit/>
          </a:bodyPr>
          <a:lstStyle/>
          <a:p>
            <a:pPr marL="114300" indent="0">
              <a:buNone/>
            </a:pPr>
            <a:r>
              <a:rPr lang="en-IN" sz="3500" b="1" i="1" u="sng"/>
              <a:t>10board</a:t>
            </a:r>
          </a:p>
          <a:p>
            <a:pPr marL="114300" indent="0">
              <a:buNone/>
            </a:pPr>
            <a:endParaRPr lang="en-IN" b="1" i="1" u="sng"/>
          </a:p>
          <a:p>
            <a:r>
              <a:rPr lang="en-IN"/>
              <a:t>These are the Top 20 10</a:t>
            </a:r>
            <a:r>
              <a:rPr lang="en-IN" baseline="30000"/>
              <a:t>th</a:t>
            </a:r>
            <a:r>
              <a:rPr lang="en-IN"/>
              <a:t> Boards among 275 different Boards.</a:t>
            </a:r>
          </a:p>
          <a:p>
            <a:r>
              <a:rPr lang="en-US" sz="2800"/>
              <a:t>CBSE emerges as the most common school board for both 10th grade, indicating its widespread popularity among students. </a:t>
            </a:r>
          </a:p>
        </p:txBody>
      </p:sp>
      <p:pic>
        <p:nvPicPr>
          <p:cNvPr id="5124" name="Picture 4">
            <a:extLst>
              <a:ext uri="{FF2B5EF4-FFF2-40B4-BE49-F238E27FC236}">
                <a16:creationId xmlns:a16="http://schemas.microsoft.com/office/drawing/2014/main" id="{D6B29727-808D-288C-87B6-2FF94F5F0486}"/>
              </a:ext>
            </a:extLst>
          </p:cNvPr>
          <p:cNvPicPr>
            <a:picLocks noChangeAspect="1" noChangeArrowheads="1"/>
          </p:cNvPicPr>
          <p:nvPr/>
        </p:nvPicPr>
        <p:blipFill>
          <a:blip r:embed="rId2"/>
          <a:srcRect/>
          <a:stretch/>
        </p:blipFill>
        <p:spPr bwMode="auto">
          <a:xfrm>
            <a:off x="5002306" y="802226"/>
            <a:ext cx="5812813" cy="4509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289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90DACF-ECAB-4703-B739-2C673A66B530}"/>
              </a:ext>
            </a:extLst>
          </p:cNvPr>
          <p:cNvSpPr>
            <a:spLocks noGrp="1"/>
          </p:cNvSpPr>
          <p:nvPr>
            <p:ph type="body" idx="1"/>
          </p:nvPr>
        </p:nvSpPr>
        <p:spPr>
          <a:xfrm>
            <a:off x="541214" y="416859"/>
            <a:ext cx="4609010" cy="5638915"/>
          </a:xfrm>
        </p:spPr>
        <p:txBody>
          <a:bodyPr>
            <a:normAutofit/>
          </a:bodyPr>
          <a:lstStyle/>
          <a:p>
            <a:pPr marL="114300" indent="0">
              <a:buNone/>
            </a:pPr>
            <a:r>
              <a:rPr lang="en-IN" sz="3500" b="1" i="1" u="sng"/>
              <a:t>12board</a:t>
            </a:r>
          </a:p>
          <a:p>
            <a:pPr marL="114300" indent="0">
              <a:buNone/>
            </a:pPr>
            <a:endParaRPr lang="en-IN" b="1" i="1" u="sng"/>
          </a:p>
          <a:p>
            <a:r>
              <a:rPr lang="en-IN"/>
              <a:t>These are the Top 20 12</a:t>
            </a:r>
            <a:r>
              <a:rPr lang="en-IN" baseline="30000"/>
              <a:t>th</a:t>
            </a:r>
            <a:r>
              <a:rPr lang="en-IN"/>
              <a:t> Boards among 340 different Boards.</a:t>
            </a:r>
          </a:p>
          <a:p>
            <a:r>
              <a:rPr lang="en-US" sz="2800"/>
              <a:t>CBSE emerges as the most common school board for both 12th grade, indicating its widespread popularity among students. </a:t>
            </a:r>
          </a:p>
        </p:txBody>
      </p:sp>
      <p:pic>
        <p:nvPicPr>
          <p:cNvPr id="5124" name="Picture 4">
            <a:extLst>
              <a:ext uri="{FF2B5EF4-FFF2-40B4-BE49-F238E27FC236}">
                <a16:creationId xmlns:a16="http://schemas.microsoft.com/office/drawing/2014/main" id="{D6B29727-808D-288C-87B6-2FF94F5F0486}"/>
              </a:ext>
            </a:extLst>
          </p:cNvPr>
          <p:cNvPicPr>
            <a:picLocks noChangeAspect="1" noChangeArrowheads="1"/>
          </p:cNvPicPr>
          <p:nvPr/>
        </p:nvPicPr>
        <p:blipFill>
          <a:blip r:embed="rId2"/>
          <a:srcRect/>
          <a:stretch/>
        </p:blipFill>
        <p:spPr bwMode="auto">
          <a:xfrm>
            <a:off x="5150224" y="802226"/>
            <a:ext cx="4977483" cy="4509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2312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90DACF-ECAB-4703-B739-2C673A66B530}"/>
              </a:ext>
            </a:extLst>
          </p:cNvPr>
          <p:cNvSpPr>
            <a:spLocks noGrp="1"/>
          </p:cNvSpPr>
          <p:nvPr>
            <p:ph type="body" idx="1"/>
          </p:nvPr>
        </p:nvSpPr>
        <p:spPr>
          <a:xfrm>
            <a:off x="236414" y="170117"/>
            <a:ext cx="1911700" cy="744284"/>
          </a:xfrm>
        </p:spPr>
        <p:txBody>
          <a:bodyPr>
            <a:normAutofit/>
          </a:bodyPr>
          <a:lstStyle/>
          <a:p>
            <a:pPr marL="114300" indent="0">
              <a:buNone/>
            </a:pPr>
            <a:r>
              <a:rPr lang="en-IN" sz="3500" b="1" i="1" u="sng"/>
              <a:t>Degree</a:t>
            </a:r>
          </a:p>
        </p:txBody>
      </p:sp>
      <p:pic>
        <p:nvPicPr>
          <p:cNvPr id="5124" name="Picture 4">
            <a:extLst>
              <a:ext uri="{FF2B5EF4-FFF2-40B4-BE49-F238E27FC236}">
                <a16:creationId xmlns:a16="http://schemas.microsoft.com/office/drawing/2014/main" id="{D6B29727-808D-288C-87B6-2FF94F5F0486}"/>
              </a:ext>
            </a:extLst>
          </p:cNvPr>
          <p:cNvPicPr>
            <a:picLocks noChangeAspect="1" noChangeArrowheads="1"/>
          </p:cNvPicPr>
          <p:nvPr/>
        </p:nvPicPr>
        <p:blipFill>
          <a:blip r:embed="rId2"/>
          <a:srcRect/>
          <a:stretch/>
        </p:blipFill>
        <p:spPr bwMode="auto">
          <a:xfrm>
            <a:off x="236414" y="914401"/>
            <a:ext cx="8947516" cy="361405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B780618-8ECF-7B7D-B0EF-DB6327673929}"/>
              </a:ext>
            </a:extLst>
          </p:cNvPr>
          <p:cNvSpPr txBox="1"/>
          <p:nvPr/>
        </p:nvSpPr>
        <p:spPr>
          <a:xfrm>
            <a:off x="740229" y="4528458"/>
            <a:ext cx="10798628" cy="892552"/>
          </a:xfrm>
          <a:prstGeom prst="rect">
            <a:avLst/>
          </a:prstGeom>
          <a:noFill/>
        </p:spPr>
        <p:txBody>
          <a:bodyPr wrap="square" rtlCol="0">
            <a:spAutoFit/>
          </a:bodyPr>
          <a:lstStyle/>
          <a:p>
            <a:pPr marL="285750" indent="-285750">
              <a:buFont typeface="Arial" panose="020B0604020202020204" pitchFamily="34" charset="0"/>
              <a:buChar char="•"/>
            </a:pPr>
            <a:r>
              <a:rPr lang="en-US" sz="2600">
                <a:latin typeface="Calibri" panose="020F0502020204030204" pitchFamily="34" charset="0"/>
                <a:ea typeface="Calibri" panose="020F0502020204030204" pitchFamily="34" charset="0"/>
                <a:cs typeface="Calibri" panose="020F0502020204030204" pitchFamily="34" charset="0"/>
              </a:rPr>
              <a:t>Most students have pursued a B.Tech degree, with minimal representation from M.Sc(Tech) graduates.</a:t>
            </a:r>
            <a:endParaRPr lang="en-IN" sz="26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04018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90DACF-ECAB-4703-B739-2C673A66B530}"/>
              </a:ext>
            </a:extLst>
          </p:cNvPr>
          <p:cNvSpPr>
            <a:spLocks noGrp="1"/>
          </p:cNvSpPr>
          <p:nvPr>
            <p:ph type="body" idx="1"/>
          </p:nvPr>
        </p:nvSpPr>
        <p:spPr>
          <a:xfrm>
            <a:off x="541214" y="416859"/>
            <a:ext cx="4609010" cy="5638915"/>
          </a:xfrm>
        </p:spPr>
        <p:txBody>
          <a:bodyPr>
            <a:normAutofit fontScale="92500" lnSpcReduction="10000"/>
          </a:bodyPr>
          <a:lstStyle/>
          <a:p>
            <a:pPr marL="114300" indent="0">
              <a:buNone/>
            </a:pPr>
            <a:r>
              <a:rPr lang="en-IN" sz="3500" b="1" i="1" u="sng"/>
              <a:t>Specialization</a:t>
            </a:r>
          </a:p>
          <a:p>
            <a:pPr marL="114300" indent="0">
              <a:buNone/>
            </a:pPr>
            <a:endParaRPr lang="en-IN" b="1" i="1" u="sng"/>
          </a:p>
          <a:p>
            <a:r>
              <a:rPr lang="en-IN"/>
              <a:t>These are the Top 20 Specialization among 44 different Specializations.</a:t>
            </a:r>
          </a:p>
          <a:p>
            <a:pPr algn="l"/>
            <a:r>
              <a:rPr lang="en-US" b="0" i="0">
                <a:solidFill>
                  <a:srgbClr val="212121"/>
                </a:solidFill>
                <a:effectLst/>
                <a:latin typeface="Roboto" panose="02000000000000000000" pitchFamily="2" charset="0"/>
              </a:rPr>
              <a:t>Most Popular Specializations:</a:t>
            </a:r>
          </a:p>
          <a:p>
            <a:pPr lvl="1">
              <a:buFont typeface="Arial" panose="020B0604020202020204" pitchFamily="34" charset="0"/>
              <a:buChar char="•"/>
            </a:pPr>
            <a:r>
              <a:rPr lang="en-US" b="1" i="0">
                <a:solidFill>
                  <a:srgbClr val="212121"/>
                </a:solidFill>
                <a:effectLst/>
                <a:latin typeface="Roboto" panose="02000000000000000000" pitchFamily="2" charset="0"/>
              </a:rPr>
              <a:t>Electronics and Communication Engineering </a:t>
            </a:r>
            <a:r>
              <a:rPr lang="en-US" b="0" i="0">
                <a:solidFill>
                  <a:srgbClr val="212121"/>
                </a:solidFill>
                <a:effectLst/>
                <a:latin typeface="Roboto" panose="02000000000000000000" pitchFamily="2" charset="0"/>
              </a:rPr>
              <a:t>This is the most frequent Specialization.</a:t>
            </a:r>
          </a:p>
          <a:p>
            <a:pPr lvl="1">
              <a:buFont typeface="Arial" panose="020B0604020202020204" pitchFamily="34" charset="0"/>
              <a:buChar char="•"/>
            </a:pPr>
            <a:r>
              <a:rPr lang="en-US" b="1" i="0">
                <a:solidFill>
                  <a:srgbClr val="212121"/>
                </a:solidFill>
                <a:effectLst/>
                <a:latin typeface="Roboto" panose="02000000000000000000" pitchFamily="2" charset="0"/>
              </a:rPr>
              <a:t>Computer Science and Engineering :</a:t>
            </a:r>
            <a:r>
              <a:rPr lang="en-US" b="0" i="0">
                <a:solidFill>
                  <a:srgbClr val="212121"/>
                </a:solidFill>
                <a:effectLst/>
                <a:latin typeface="Roboto" panose="02000000000000000000" pitchFamily="2" charset="0"/>
              </a:rPr>
              <a:t> Second most frequent Specialization.</a:t>
            </a:r>
          </a:p>
        </p:txBody>
      </p:sp>
      <p:pic>
        <p:nvPicPr>
          <p:cNvPr id="5124" name="Picture 4">
            <a:extLst>
              <a:ext uri="{FF2B5EF4-FFF2-40B4-BE49-F238E27FC236}">
                <a16:creationId xmlns:a16="http://schemas.microsoft.com/office/drawing/2014/main" id="{D6B29727-808D-288C-87B6-2FF94F5F0486}"/>
              </a:ext>
            </a:extLst>
          </p:cNvPr>
          <p:cNvPicPr>
            <a:picLocks noChangeAspect="1" noChangeArrowheads="1"/>
          </p:cNvPicPr>
          <p:nvPr/>
        </p:nvPicPr>
        <p:blipFill>
          <a:blip r:embed="rId2"/>
          <a:srcRect/>
          <a:stretch/>
        </p:blipFill>
        <p:spPr bwMode="auto">
          <a:xfrm>
            <a:off x="5150224" y="802226"/>
            <a:ext cx="6824062" cy="4509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880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90DACF-ECAB-4703-B739-2C673A66B530}"/>
              </a:ext>
            </a:extLst>
          </p:cNvPr>
          <p:cNvSpPr>
            <a:spLocks noGrp="1"/>
          </p:cNvSpPr>
          <p:nvPr>
            <p:ph type="body" idx="1"/>
          </p:nvPr>
        </p:nvSpPr>
        <p:spPr>
          <a:xfrm>
            <a:off x="219939" y="219152"/>
            <a:ext cx="2844537" cy="757032"/>
          </a:xfrm>
        </p:spPr>
        <p:txBody>
          <a:bodyPr>
            <a:normAutofit/>
          </a:bodyPr>
          <a:lstStyle/>
          <a:p>
            <a:pPr marL="114300" indent="0">
              <a:buNone/>
            </a:pPr>
            <a:r>
              <a:rPr lang="en-IN" sz="3500" b="1" i="1" u="sng"/>
              <a:t>College State</a:t>
            </a:r>
          </a:p>
        </p:txBody>
      </p:sp>
      <p:pic>
        <p:nvPicPr>
          <p:cNvPr id="5124" name="Picture 4">
            <a:extLst>
              <a:ext uri="{FF2B5EF4-FFF2-40B4-BE49-F238E27FC236}">
                <a16:creationId xmlns:a16="http://schemas.microsoft.com/office/drawing/2014/main" id="{D6B29727-808D-288C-87B6-2FF94F5F0486}"/>
              </a:ext>
            </a:extLst>
          </p:cNvPr>
          <p:cNvPicPr>
            <a:picLocks noChangeAspect="1" noChangeArrowheads="1"/>
          </p:cNvPicPr>
          <p:nvPr/>
        </p:nvPicPr>
        <p:blipFill>
          <a:blip r:embed="rId2"/>
          <a:srcRect/>
          <a:stretch/>
        </p:blipFill>
        <p:spPr bwMode="auto">
          <a:xfrm>
            <a:off x="0" y="946804"/>
            <a:ext cx="10293934" cy="49643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54A9616-9400-B796-150F-B91081E1CEE6}"/>
              </a:ext>
            </a:extLst>
          </p:cNvPr>
          <p:cNvSpPr txBox="1"/>
          <p:nvPr/>
        </p:nvSpPr>
        <p:spPr>
          <a:xfrm>
            <a:off x="383815" y="5841722"/>
            <a:ext cx="9910119" cy="1292662"/>
          </a:xfrm>
          <a:prstGeom prst="rect">
            <a:avLst/>
          </a:prstGeom>
          <a:noFill/>
        </p:spPr>
        <p:txBody>
          <a:bodyPr wrap="square" rtlCol="0">
            <a:spAutoFit/>
          </a:bodyPr>
          <a:lstStyle/>
          <a:p>
            <a:pPr marL="285750" indent="-285750">
              <a:buFont typeface="Arial" panose="020B0604020202020204" pitchFamily="34" charset="0"/>
              <a:buChar char="•"/>
            </a:pPr>
            <a:r>
              <a:rPr lang="en-US" sz="2600">
                <a:solidFill>
                  <a:srgbClr val="212121"/>
                </a:solidFill>
                <a:latin typeface="Calibri" panose="020F0502020204030204" pitchFamily="34" charset="0"/>
                <a:ea typeface="Calibri" panose="020F0502020204030204" pitchFamily="34" charset="0"/>
                <a:cs typeface="Calibri" panose="020F0502020204030204" pitchFamily="34" charset="0"/>
              </a:rPr>
              <a:t>The order of most common students is </a:t>
            </a:r>
            <a:r>
              <a:rPr lang="en-US" sz="2600" b="1" i="0">
                <a:solidFill>
                  <a:srgbClr val="212121"/>
                </a:solidFill>
                <a:effectLst/>
                <a:latin typeface="Calibri" panose="020F0502020204030204" pitchFamily="34" charset="0"/>
                <a:ea typeface="Calibri" panose="020F0502020204030204" pitchFamily="34" charset="0"/>
                <a:cs typeface="Calibri" panose="020F0502020204030204" pitchFamily="34" charset="0"/>
              </a:rPr>
              <a:t>Uttar Pradesh </a:t>
            </a:r>
            <a:r>
              <a:rPr lang="en-US" sz="2600" i="0">
                <a:solidFill>
                  <a:srgbClr val="212121"/>
                </a:solidFill>
                <a:effectLst/>
                <a:latin typeface="Calibri" panose="020F0502020204030204" pitchFamily="34" charset="0"/>
                <a:ea typeface="Calibri" panose="020F0502020204030204" pitchFamily="34" charset="0"/>
                <a:cs typeface="Calibri" panose="020F0502020204030204" pitchFamily="34" charset="0"/>
              </a:rPr>
              <a:t>followed by </a:t>
            </a:r>
            <a:r>
              <a:rPr lang="en-US" sz="2600" b="1" i="0">
                <a:solidFill>
                  <a:srgbClr val="212121"/>
                </a:solidFill>
                <a:effectLst/>
                <a:latin typeface="Calibri" panose="020F0502020204030204" pitchFamily="34" charset="0"/>
                <a:ea typeface="Calibri" panose="020F0502020204030204" pitchFamily="34" charset="0"/>
                <a:cs typeface="Calibri" panose="020F0502020204030204" pitchFamily="34" charset="0"/>
              </a:rPr>
              <a:t>Karnataka </a:t>
            </a:r>
            <a:r>
              <a:rPr lang="en-US" sz="2600" i="0">
                <a:solidFill>
                  <a:srgbClr val="212121"/>
                </a:solidFill>
                <a:effectLst/>
                <a:latin typeface="Calibri" panose="020F0502020204030204" pitchFamily="34" charset="0"/>
                <a:ea typeface="Calibri" panose="020F0502020204030204" pitchFamily="34" charset="0"/>
                <a:cs typeface="Calibri" panose="020F0502020204030204" pitchFamily="34" charset="0"/>
              </a:rPr>
              <a:t>and </a:t>
            </a:r>
            <a:r>
              <a:rPr lang="en-US" sz="2600" b="1" i="0">
                <a:solidFill>
                  <a:srgbClr val="212121"/>
                </a:solidFill>
                <a:effectLst/>
                <a:latin typeface="Calibri" panose="020F0502020204030204" pitchFamily="34" charset="0"/>
                <a:ea typeface="Calibri" panose="020F0502020204030204" pitchFamily="34" charset="0"/>
                <a:cs typeface="Calibri" panose="020F0502020204030204" pitchFamily="34" charset="0"/>
              </a:rPr>
              <a:t>Tamil Nadu</a:t>
            </a:r>
            <a:r>
              <a:rPr lang="en-US" sz="2600">
                <a:solidFill>
                  <a:srgbClr val="212121"/>
                </a:solidFill>
                <a:latin typeface="Calibri" panose="020F0502020204030204" pitchFamily="34" charset="0"/>
                <a:ea typeface="Calibri" panose="020F0502020204030204" pitchFamily="34" charset="0"/>
                <a:cs typeface="Calibri" panose="020F0502020204030204" pitchFamily="34" charset="0"/>
              </a:rPr>
              <a:t>.</a:t>
            </a:r>
            <a:endParaRPr lang="en-US" sz="2600" b="0" i="0">
              <a:solidFill>
                <a:srgbClr val="212121"/>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sz="26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4102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90DACF-ECAB-4703-B739-2C673A66B530}"/>
              </a:ext>
            </a:extLst>
          </p:cNvPr>
          <p:cNvSpPr>
            <a:spLocks noGrp="1"/>
          </p:cNvSpPr>
          <p:nvPr>
            <p:ph type="body" idx="1"/>
          </p:nvPr>
        </p:nvSpPr>
        <p:spPr>
          <a:xfrm>
            <a:off x="219939" y="219152"/>
            <a:ext cx="3400591" cy="757032"/>
          </a:xfrm>
        </p:spPr>
        <p:txBody>
          <a:bodyPr>
            <a:normAutofit/>
          </a:bodyPr>
          <a:lstStyle/>
          <a:p>
            <a:pPr marL="114300" indent="0">
              <a:buNone/>
            </a:pPr>
            <a:r>
              <a:rPr lang="en-IN" sz="3500" b="1" i="1" u="sng"/>
              <a:t>Graduation Year</a:t>
            </a:r>
          </a:p>
        </p:txBody>
      </p:sp>
      <p:pic>
        <p:nvPicPr>
          <p:cNvPr id="5124" name="Picture 4">
            <a:extLst>
              <a:ext uri="{FF2B5EF4-FFF2-40B4-BE49-F238E27FC236}">
                <a16:creationId xmlns:a16="http://schemas.microsoft.com/office/drawing/2014/main" id="{D6B29727-808D-288C-87B6-2FF94F5F0486}"/>
              </a:ext>
            </a:extLst>
          </p:cNvPr>
          <p:cNvPicPr>
            <a:picLocks noChangeAspect="1" noChangeArrowheads="1"/>
          </p:cNvPicPr>
          <p:nvPr/>
        </p:nvPicPr>
        <p:blipFill>
          <a:blip r:embed="rId2"/>
          <a:srcRect/>
          <a:stretch/>
        </p:blipFill>
        <p:spPr bwMode="auto">
          <a:xfrm>
            <a:off x="1682423" y="877330"/>
            <a:ext cx="6731378" cy="49643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54A9616-9400-B796-150F-B91081E1CEE6}"/>
              </a:ext>
            </a:extLst>
          </p:cNvPr>
          <p:cNvSpPr txBox="1"/>
          <p:nvPr/>
        </p:nvSpPr>
        <p:spPr>
          <a:xfrm>
            <a:off x="383815" y="5841722"/>
            <a:ext cx="9910119" cy="892552"/>
          </a:xfrm>
          <a:prstGeom prst="rect">
            <a:avLst/>
          </a:prstGeom>
          <a:noFill/>
        </p:spPr>
        <p:txBody>
          <a:bodyPr wrap="square" rtlCol="0">
            <a:spAutoFit/>
          </a:bodyPr>
          <a:lstStyle/>
          <a:p>
            <a:pPr marL="285750" indent="-285750">
              <a:buFont typeface="Arial" panose="020B0604020202020204" pitchFamily="34" charset="0"/>
              <a:buChar char="•"/>
            </a:pPr>
            <a:r>
              <a:rPr lang="en-US" sz="2600" i="0">
                <a:solidFill>
                  <a:srgbClr val="212121"/>
                </a:solidFill>
                <a:effectLst/>
                <a:latin typeface="Calibri" panose="020F0502020204030204" pitchFamily="34" charset="0"/>
                <a:ea typeface="Calibri" panose="020F0502020204030204" pitchFamily="34" charset="0"/>
                <a:cs typeface="Calibri" panose="020F0502020204030204" pitchFamily="34" charset="0"/>
              </a:rPr>
              <a:t>Maximum number of students were graduated in 2013, followed by the year 2014 and 2012.</a:t>
            </a:r>
            <a:endParaRPr lang="en-IN" sz="26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186167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FA154-18D2-1057-52AA-6108985B7924}"/>
              </a:ext>
            </a:extLst>
          </p:cNvPr>
          <p:cNvSpPr>
            <a:spLocks noGrp="1"/>
          </p:cNvSpPr>
          <p:nvPr>
            <p:ph type="title"/>
          </p:nvPr>
        </p:nvSpPr>
        <p:spPr>
          <a:xfrm>
            <a:off x="88900" y="112131"/>
            <a:ext cx="8821882" cy="576352"/>
          </a:xfrm>
        </p:spPr>
        <p:txBody>
          <a:bodyPr>
            <a:noAutofit/>
          </a:bodyPr>
          <a:lstStyle/>
          <a:p>
            <a:r>
              <a:rPr lang="en-IN" sz="3500" b="1" i="1"/>
              <a:t>d) Bivariate Analysis – Non Visual and Visual</a:t>
            </a:r>
            <a:endParaRPr lang="en-IN" sz="3500"/>
          </a:p>
        </p:txBody>
      </p:sp>
      <p:sp>
        <p:nvSpPr>
          <p:cNvPr id="3" name="Text Placeholder 2">
            <a:extLst>
              <a:ext uri="{FF2B5EF4-FFF2-40B4-BE49-F238E27FC236}">
                <a16:creationId xmlns:a16="http://schemas.microsoft.com/office/drawing/2014/main" id="{90F1C6B6-5C0D-5AAF-8EAF-3965C8093316}"/>
              </a:ext>
            </a:extLst>
          </p:cNvPr>
          <p:cNvSpPr>
            <a:spLocks noGrp="1"/>
          </p:cNvSpPr>
          <p:nvPr>
            <p:ph type="body" idx="1"/>
          </p:nvPr>
        </p:nvSpPr>
        <p:spPr>
          <a:xfrm>
            <a:off x="88900" y="804672"/>
            <a:ext cx="2741613" cy="5372291"/>
          </a:xfrm>
        </p:spPr>
        <p:txBody>
          <a:bodyPr>
            <a:normAutofit lnSpcReduction="10000"/>
          </a:bodyPr>
          <a:lstStyle/>
          <a:p>
            <a:pPr>
              <a:lnSpc>
                <a:spcPct val="110000"/>
              </a:lnSpc>
            </a:pPr>
            <a:r>
              <a:rPr lang="en-US" sz="1800" b="0">
                <a:solidFill>
                  <a:srgbClr val="0000FF"/>
                </a:solidFill>
                <a:effectLst/>
                <a:latin typeface="Courier New" panose="02070309020205020404" pitchFamily="49" charset="0"/>
              </a:rPr>
              <a:t>Scatterplot on Specialization,Salary comparing the Gender</a:t>
            </a:r>
            <a:endParaRPr lang="en-US" sz="1800" b="0">
              <a:solidFill>
                <a:srgbClr val="000000"/>
              </a:solidFill>
              <a:effectLst/>
              <a:latin typeface="Courier New" panose="02070309020205020404" pitchFamily="49" charset="0"/>
            </a:endParaRPr>
          </a:p>
          <a:p>
            <a:pPr>
              <a:lnSpc>
                <a:spcPct val="110000"/>
              </a:lnSpc>
            </a:pPr>
            <a:r>
              <a:rPr lang="en-US" sz="1800" b="0">
                <a:solidFill>
                  <a:srgbClr val="000000"/>
                </a:solidFill>
                <a:effectLst/>
                <a:latin typeface="Courier New" panose="02070309020205020404" pitchFamily="49" charset="0"/>
              </a:rPr>
              <a:t>This scatter plot tells about the specialization and salary of the employee's and Gender how many employee's are from male and the how many employee's are from female</a:t>
            </a:r>
          </a:p>
        </p:txBody>
      </p:sp>
      <p:pic>
        <p:nvPicPr>
          <p:cNvPr id="19460" name="Picture 4">
            <a:extLst>
              <a:ext uri="{FF2B5EF4-FFF2-40B4-BE49-F238E27FC236}">
                <a16:creationId xmlns:a16="http://schemas.microsoft.com/office/drawing/2014/main" id="{8AFBF94F-1F32-5665-1635-5BEC30F438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0513" y="572294"/>
            <a:ext cx="9272587" cy="5604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1107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ABEEA35-F216-3694-673B-F06C860BE33C}"/>
              </a:ext>
            </a:extLst>
          </p:cNvPr>
          <p:cNvSpPr>
            <a:spLocks noGrp="1"/>
          </p:cNvSpPr>
          <p:nvPr>
            <p:ph type="body" idx="1"/>
          </p:nvPr>
        </p:nvSpPr>
        <p:spPr>
          <a:xfrm>
            <a:off x="313944" y="399161"/>
            <a:ext cx="10515600" cy="4351338"/>
          </a:xfrm>
        </p:spPr>
        <p:txBody>
          <a:bodyPr/>
          <a:lstStyle/>
          <a:p>
            <a:r>
              <a:rPr lang="en-IN" b="0">
                <a:solidFill>
                  <a:srgbClr val="0000FF"/>
                </a:solidFill>
                <a:effectLst/>
                <a:latin typeface="Courier New" panose="02070309020205020404" pitchFamily="49" charset="0"/>
              </a:rPr>
              <a:t>Hexbinplot on Salary,collegeGPA</a:t>
            </a:r>
            <a:br>
              <a:rPr lang="en-IN" b="0">
                <a:solidFill>
                  <a:srgbClr val="000000"/>
                </a:solidFill>
                <a:effectLst/>
                <a:latin typeface="Courier New" panose="02070309020205020404" pitchFamily="49" charset="0"/>
              </a:rPr>
            </a:br>
            <a:br>
              <a:rPr lang="en-IN" b="0">
                <a:solidFill>
                  <a:srgbClr val="000000"/>
                </a:solidFill>
                <a:effectLst/>
                <a:latin typeface="Courier New" panose="02070309020205020404" pitchFamily="49" charset="0"/>
              </a:rPr>
            </a:br>
            <a:br>
              <a:rPr lang="en-IN" b="0">
                <a:solidFill>
                  <a:srgbClr val="000000"/>
                </a:solidFill>
                <a:effectLst/>
                <a:latin typeface="Courier New" panose="02070309020205020404" pitchFamily="49" charset="0"/>
              </a:rPr>
            </a:br>
            <a:endParaRPr lang="en-IN"/>
          </a:p>
        </p:txBody>
      </p:sp>
      <p:pic>
        <p:nvPicPr>
          <p:cNvPr id="21506" name="Picture 2">
            <a:extLst>
              <a:ext uri="{FF2B5EF4-FFF2-40B4-BE49-F238E27FC236}">
                <a16:creationId xmlns:a16="http://schemas.microsoft.com/office/drawing/2014/main" id="{CC471D28-A1C6-FC95-0163-F2745E4338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44" y="1022604"/>
            <a:ext cx="11564112" cy="5134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0357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2E74332-CD1A-D18F-5CD2-7FCF4648E753}"/>
              </a:ext>
            </a:extLst>
          </p:cNvPr>
          <p:cNvSpPr>
            <a:spLocks noGrp="1"/>
          </p:cNvSpPr>
          <p:nvPr>
            <p:ph type="body" idx="1"/>
          </p:nvPr>
        </p:nvSpPr>
        <p:spPr>
          <a:xfrm>
            <a:off x="8217408" y="499873"/>
            <a:ext cx="3136392" cy="5677090"/>
          </a:xfrm>
        </p:spPr>
        <p:txBody>
          <a:bodyPr>
            <a:normAutofit/>
          </a:bodyPr>
          <a:lstStyle/>
          <a:p>
            <a:r>
              <a:rPr lang="en-US" b="0">
                <a:solidFill>
                  <a:srgbClr val="000000"/>
                </a:solidFill>
                <a:effectLst/>
                <a:latin typeface="Courier New" panose="02070309020205020404" pitchFamily="49" charset="0"/>
              </a:rPr>
              <a:t>This pair plot tells about the all the employee's percentages and it shows the difference of male and female.</a:t>
            </a:r>
          </a:p>
          <a:p>
            <a:endParaRPr lang="en-IN"/>
          </a:p>
        </p:txBody>
      </p:sp>
      <p:pic>
        <p:nvPicPr>
          <p:cNvPr id="22530" name="Picture 2">
            <a:extLst>
              <a:ext uri="{FF2B5EF4-FFF2-40B4-BE49-F238E27FC236}">
                <a16:creationId xmlns:a16="http://schemas.microsoft.com/office/drawing/2014/main" id="{3563D00E-8E8D-C6F6-B63A-64DECFEB16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3840"/>
            <a:ext cx="7647431" cy="5876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7310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71C6-438A-56A0-E3D5-8812365FE7B2}"/>
              </a:ext>
            </a:extLst>
          </p:cNvPr>
          <p:cNvSpPr>
            <a:spLocks noGrp="1"/>
          </p:cNvSpPr>
          <p:nvPr>
            <p:ph type="title"/>
          </p:nvPr>
        </p:nvSpPr>
        <p:spPr/>
        <p:txBody>
          <a:bodyPr>
            <a:normAutofit/>
          </a:bodyPr>
          <a:lstStyle/>
          <a:p>
            <a:r>
              <a:rPr lang="en-IN" sz="3500" b="1" i="1" u="sng"/>
              <a:t>Average Salary for every Gender</a:t>
            </a:r>
          </a:p>
        </p:txBody>
      </p:sp>
      <p:sp>
        <p:nvSpPr>
          <p:cNvPr id="3" name="Text Placeholder 2">
            <a:extLst>
              <a:ext uri="{FF2B5EF4-FFF2-40B4-BE49-F238E27FC236}">
                <a16:creationId xmlns:a16="http://schemas.microsoft.com/office/drawing/2014/main" id="{CF90CB79-DC57-E618-ADA6-3800A20D4D7E}"/>
              </a:ext>
            </a:extLst>
          </p:cNvPr>
          <p:cNvSpPr>
            <a:spLocks noGrp="1"/>
          </p:cNvSpPr>
          <p:nvPr>
            <p:ph type="body" idx="1"/>
          </p:nvPr>
        </p:nvSpPr>
        <p:spPr>
          <a:xfrm>
            <a:off x="838200" y="4365812"/>
            <a:ext cx="10107705" cy="1811150"/>
          </a:xfrm>
        </p:spPr>
        <p:txBody>
          <a:bodyPr/>
          <a:lstStyle/>
          <a:p>
            <a:r>
              <a:rPr lang="en-US" b="1" i="0">
                <a:solidFill>
                  <a:srgbClr val="212121"/>
                </a:solidFill>
                <a:effectLst/>
                <a:latin typeface="Roboto" panose="02000000000000000000" pitchFamily="2" charset="0"/>
              </a:rPr>
              <a:t>Similar Overall Averages:</a:t>
            </a:r>
            <a:r>
              <a:rPr lang="en-US" b="0" i="0">
                <a:solidFill>
                  <a:srgbClr val="212121"/>
                </a:solidFill>
                <a:effectLst/>
                <a:latin typeface="Roboto" panose="02000000000000000000" pitchFamily="2" charset="0"/>
              </a:rPr>
              <a:t> The data shows similar average salaries for men and women, suggesting no </a:t>
            </a:r>
            <a:r>
              <a:rPr lang="en-US" b="1" i="0">
                <a:solidFill>
                  <a:srgbClr val="212121"/>
                </a:solidFill>
                <a:effectLst/>
                <a:latin typeface="Roboto" panose="02000000000000000000" pitchFamily="2" charset="0"/>
              </a:rPr>
              <a:t>immediate</a:t>
            </a:r>
            <a:r>
              <a:rPr lang="en-US" b="0" i="0">
                <a:solidFill>
                  <a:srgbClr val="212121"/>
                </a:solidFill>
                <a:effectLst/>
                <a:latin typeface="Roboto" panose="02000000000000000000" pitchFamily="2" charset="0"/>
              </a:rPr>
              <a:t> gender bias in this regard.</a:t>
            </a:r>
          </a:p>
        </p:txBody>
      </p:sp>
      <p:pic>
        <p:nvPicPr>
          <p:cNvPr id="23556" name="Picture 4">
            <a:extLst>
              <a:ext uri="{FF2B5EF4-FFF2-40B4-BE49-F238E27FC236}">
                <a16:creationId xmlns:a16="http://schemas.microsoft.com/office/drawing/2014/main" id="{F4D02EEA-50FE-2487-6789-321A98FBD9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837" b="54741"/>
          <a:stretch/>
        </p:blipFill>
        <p:spPr bwMode="auto">
          <a:xfrm>
            <a:off x="838200" y="1529789"/>
            <a:ext cx="9759763" cy="2474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894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1544A40-FC0B-64BC-B909-800B28B324A8}"/>
              </a:ext>
            </a:extLst>
          </p:cNvPr>
          <p:cNvSpPr>
            <a:spLocks noGrp="1"/>
          </p:cNvSpPr>
          <p:nvPr>
            <p:ph type="body" idx="1"/>
          </p:nvPr>
        </p:nvSpPr>
        <p:spPr>
          <a:xfrm>
            <a:off x="838200" y="831363"/>
            <a:ext cx="10515600" cy="5926789"/>
          </a:xfrm>
        </p:spPr>
        <p:txBody>
          <a:bodyPr>
            <a:noAutofit/>
          </a:bodyPr>
          <a:lstStyle/>
          <a:p>
            <a:pPr algn="l">
              <a:lnSpc>
                <a:spcPct val="120000"/>
              </a:lnSpc>
            </a:pPr>
            <a:r>
              <a:rPr lang="en-US" sz="1700" b="0" i="0">
                <a:solidFill>
                  <a:srgbClr val="212121"/>
                </a:solidFill>
                <a:effectLst/>
                <a:latin typeface="Calibri" panose="020F0502020204030204" pitchFamily="34" charset="0"/>
                <a:ea typeface="Calibri" panose="020F0502020204030204" pitchFamily="34" charset="0"/>
                <a:cs typeface="Calibri" panose="020F0502020204030204" pitchFamily="34" charset="0"/>
              </a:rPr>
              <a:t>Here the data we are working on is the study of Employment Outcome of Engineering Graduates such as his/her Salary, Job Title, Job Location along the scores in these areas - cognitive skills, technical skills and personality skills.</a:t>
            </a:r>
          </a:p>
          <a:p>
            <a:pPr algn="l">
              <a:lnSpc>
                <a:spcPct val="120000"/>
              </a:lnSpc>
            </a:pPr>
            <a:r>
              <a:rPr lang="en-US" sz="1700" b="0" i="0">
                <a:solidFill>
                  <a:srgbClr val="212121"/>
                </a:solidFill>
                <a:effectLst/>
                <a:latin typeface="Calibri" panose="020F0502020204030204" pitchFamily="34" charset="0"/>
                <a:ea typeface="Calibri" panose="020F0502020204030204" pitchFamily="34" charset="0"/>
                <a:cs typeface="Calibri" panose="020F0502020204030204" pitchFamily="34" charset="0"/>
              </a:rPr>
              <a:t>The dataset contains around 40 independent variables and 4000 data points(4000 persons). The independent variables are both continuous and categorical in nature. The dataset was released by Aspiring Minds from the Aspiring Mind Employment Outcome 2015 (AMEO).</a:t>
            </a:r>
          </a:p>
          <a:p>
            <a:pPr algn="l">
              <a:lnSpc>
                <a:spcPct val="120000"/>
              </a:lnSpc>
            </a:pPr>
            <a:r>
              <a:rPr lang="en-US" sz="1700" b="0" i="0">
                <a:solidFill>
                  <a:srgbClr val="212121"/>
                </a:solidFill>
                <a:effectLst/>
                <a:latin typeface="Calibri" panose="020F0502020204030204" pitchFamily="34" charset="0"/>
                <a:ea typeface="Calibri" panose="020F0502020204030204" pitchFamily="34" charset="0"/>
                <a:cs typeface="Calibri" panose="020F0502020204030204" pitchFamily="34" charset="0"/>
              </a:rPr>
              <a:t>Independent Variables:</a:t>
            </a:r>
          </a:p>
          <a:p>
            <a:pPr lvl="1">
              <a:lnSpc>
                <a:spcPct val="120000"/>
              </a:lnSpc>
            </a:pPr>
            <a:r>
              <a:rPr lang="en-IN" sz="1700" b="1" u="sng">
                <a:latin typeface="Calibri" panose="020F0502020204030204" pitchFamily="34" charset="0"/>
                <a:ea typeface="Calibri" panose="020F0502020204030204" pitchFamily="34" charset="0"/>
                <a:cs typeface="Calibri" panose="020F0502020204030204" pitchFamily="34" charset="0"/>
              </a:rPr>
              <a:t>Technical Skills:</a:t>
            </a:r>
            <a:r>
              <a:rPr lang="en-IN" sz="1700">
                <a:latin typeface="Calibri" panose="020F0502020204030204" pitchFamily="34" charset="0"/>
                <a:ea typeface="Calibri" panose="020F0502020204030204" pitchFamily="34" charset="0"/>
                <a:cs typeface="Calibri" panose="020F0502020204030204" pitchFamily="34" charset="0"/>
              </a:rPr>
              <a:t> Scores in 'ComputerProgramming', 'ElectronicsAndSemicon', 'ComputerScience', 'MechanicalEngg', 'ElectricalEngg', 'TelecomEngg', 'CivilEngg’.</a:t>
            </a:r>
          </a:p>
          <a:p>
            <a:pPr lvl="1">
              <a:lnSpc>
                <a:spcPct val="120000"/>
              </a:lnSpc>
            </a:pPr>
            <a:r>
              <a:rPr lang="en-IN" sz="1700" b="1" u="sng">
                <a:latin typeface="Calibri" panose="020F0502020204030204" pitchFamily="34" charset="0"/>
                <a:ea typeface="Calibri" panose="020F0502020204030204" pitchFamily="34" charset="0"/>
                <a:cs typeface="Calibri" panose="020F0502020204030204" pitchFamily="34" charset="0"/>
              </a:rPr>
              <a:t>Personality Traits:</a:t>
            </a:r>
            <a:r>
              <a:rPr lang="en-IN" sz="1700">
                <a:latin typeface="Calibri" panose="020F0502020204030204" pitchFamily="34" charset="0"/>
                <a:ea typeface="Calibri" panose="020F0502020204030204" pitchFamily="34" charset="0"/>
                <a:cs typeface="Calibri" panose="020F0502020204030204" pitchFamily="34" charset="0"/>
              </a:rPr>
              <a:t> Scores in 'conscientiousness', 'agreeableness', 'extraversion', 'nueroticism', 'openess_to_experience’</a:t>
            </a:r>
          </a:p>
          <a:p>
            <a:pPr lvl="1">
              <a:lnSpc>
                <a:spcPct val="120000"/>
              </a:lnSpc>
            </a:pPr>
            <a:r>
              <a:rPr lang="en-IN" sz="1700" b="1" u="sng">
                <a:latin typeface="Calibri" panose="020F0502020204030204" pitchFamily="34" charset="0"/>
                <a:ea typeface="Calibri" panose="020F0502020204030204" pitchFamily="34" charset="0"/>
                <a:cs typeface="Calibri" panose="020F0502020204030204" pitchFamily="34" charset="0"/>
              </a:rPr>
              <a:t>Thinking Skills:</a:t>
            </a:r>
            <a:r>
              <a:rPr lang="en-IN" sz="1700">
                <a:latin typeface="Calibri" panose="020F0502020204030204" pitchFamily="34" charset="0"/>
                <a:ea typeface="Calibri" panose="020F0502020204030204" pitchFamily="34" charset="0"/>
                <a:cs typeface="Calibri" panose="020F0502020204030204" pitchFamily="34" charset="0"/>
              </a:rPr>
              <a:t> Scores in 'English', 'Logical', 'Quant’</a:t>
            </a:r>
          </a:p>
          <a:p>
            <a:pPr lvl="1">
              <a:lnSpc>
                <a:spcPct val="120000"/>
              </a:lnSpc>
            </a:pPr>
            <a:r>
              <a:rPr lang="en-IN" sz="1700" b="1" u="sng">
                <a:latin typeface="Calibri" panose="020F0502020204030204" pitchFamily="34" charset="0"/>
                <a:ea typeface="Calibri" panose="020F0502020204030204" pitchFamily="34" charset="0"/>
                <a:cs typeface="Calibri" panose="020F0502020204030204" pitchFamily="34" charset="0"/>
              </a:rPr>
              <a:t>Personal Information : </a:t>
            </a:r>
            <a:r>
              <a:rPr lang="en-IN" sz="1700">
                <a:latin typeface="Calibri" panose="020F0502020204030204" pitchFamily="34" charset="0"/>
                <a:ea typeface="Calibri" panose="020F0502020204030204" pitchFamily="34" charset="0"/>
                <a:cs typeface="Calibri" panose="020F0502020204030204" pitchFamily="34" charset="0"/>
              </a:rPr>
              <a:t>ID, Gender, DOB, academic records, City, Designation, Date of Joining and Date of Leaving.</a:t>
            </a:r>
            <a:endParaRPr lang="en-US" sz="1700" b="0" i="0">
              <a:solidFill>
                <a:srgbClr val="212121"/>
              </a:solidFill>
              <a:effectLst/>
              <a:latin typeface="Calibri" panose="020F0502020204030204" pitchFamily="34" charset="0"/>
              <a:ea typeface="Calibri" panose="020F0502020204030204" pitchFamily="34" charset="0"/>
              <a:cs typeface="Calibri" panose="020F0502020204030204" pitchFamily="34" charset="0"/>
            </a:endParaRPr>
          </a:p>
          <a:p>
            <a:pPr algn="l">
              <a:lnSpc>
                <a:spcPct val="120000"/>
              </a:lnSpc>
            </a:pPr>
            <a:r>
              <a:rPr lang="en-IN" sz="1700">
                <a:latin typeface="Calibri" panose="020F0502020204030204" pitchFamily="34" charset="0"/>
                <a:ea typeface="Calibri" panose="020F0502020204030204" pitchFamily="34" charset="0"/>
                <a:cs typeface="Calibri" panose="020F0502020204030204" pitchFamily="34" charset="0"/>
              </a:rPr>
              <a:t>Dependent Varaibles: </a:t>
            </a:r>
          </a:p>
          <a:p>
            <a:pPr lvl="1">
              <a:lnSpc>
                <a:spcPct val="120000"/>
              </a:lnSpc>
            </a:pPr>
            <a:r>
              <a:rPr lang="en-IN" sz="1700">
                <a:latin typeface="Calibri" panose="020F0502020204030204" pitchFamily="34" charset="0"/>
                <a:ea typeface="Calibri" panose="020F0502020204030204" pitchFamily="34" charset="0"/>
                <a:cs typeface="Calibri" panose="020F0502020204030204" pitchFamily="34" charset="0"/>
              </a:rPr>
              <a:t>Salary</a:t>
            </a:r>
          </a:p>
        </p:txBody>
      </p:sp>
      <p:sp>
        <p:nvSpPr>
          <p:cNvPr id="8" name="Title 7">
            <a:extLst>
              <a:ext uri="{FF2B5EF4-FFF2-40B4-BE49-F238E27FC236}">
                <a16:creationId xmlns:a16="http://schemas.microsoft.com/office/drawing/2014/main" id="{E4608DCA-ACAD-B613-8E8C-D2F7F54F1E07}"/>
              </a:ext>
            </a:extLst>
          </p:cNvPr>
          <p:cNvSpPr>
            <a:spLocks noGrp="1"/>
          </p:cNvSpPr>
          <p:nvPr>
            <p:ph type="title"/>
          </p:nvPr>
        </p:nvSpPr>
        <p:spPr>
          <a:xfrm>
            <a:off x="838200" y="365126"/>
            <a:ext cx="10515600" cy="722270"/>
          </a:xfrm>
        </p:spPr>
        <p:txBody>
          <a:bodyPr>
            <a:normAutofit/>
          </a:bodyPr>
          <a:lstStyle/>
          <a:p>
            <a:r>
              <a:rPr lang="en-IN" sz="3600" b="1"/>
              <a:t>Summary of the Data</a:t>
            </a:r>
          </a:p>
        </p:txBody>
      </p:sp>
    </p:spTree>
    <p:extLst>
      <p:ext uri="{BB962C8B-B14F-4D97-AF65-F5344CB8AC3E}">
        <p14:creationId xmlns:p14="http://schemas.microsoft.com/office/powerpoint/2010/main" val="24708236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B271-B53F-6F80-CC40-B78372E582E8}"/>
              </a:ext>
            </a:extLst>
          </p:cNvPr>
          <p:cNvSpPr>
            <a:spLocks noGrp="1"/>
          </p:cNvSpPr>
          <p:nvPr>
            <p:ph type="title"/>
          </p:nvPr>
        </p:nvSpPr>
        <p:spPr/>
        <p:txBody>
          <a:bodyPr/>
          <a:lstStyle/>
          <a:p>
            <a:r>
              <a:rPr lang="en-IN" b="0" i="0">
                <a:solidFill>
                  <a:srgbClr val="212121"/>
                </a:solidFill>
                <a:effectLst/>
                <a:latin typeface="Roboto" panose="02000000000000000000" pitchFamily="2" charset="0"/>
              </a:rPr>
              <a:t> </a:t>
            </a:r>
            <a:r>
              <a:rPr lang="en-IN" b="1" i="1" u="sng">
                <a:solidFill>
                  <a:srgbClr val="212121"/>
                </a:solidFill>
                <a:effectLst/>
                <a:latin typeface="Roboto" panose="02000000000000000000" pitchFamily="2" charset="0"/>
              </a:rPr>
              <a:t>Salary &amp; 10th Score</a:t>
            </a:r>
            <a:endParaRPr lang="en-IN" b="0" i="1" u="sng">
              <a:solidFill>
                <a:srgbClr val="212121"/>
              </a:solidFill>
              <a:effectLst/>
              <a:latin typeface="Roboto" panose="02000000000000000000" pitchFamily="2" charset="0"/>
            </a:endParaRPr>
          </a:p>
        </p:txBody>
      </p:sp>
      <p:sp>
        <p:nvSpPr>
          <p:cNvPr id="3" name="Text Placeholder 2">
            <a:extLst>
              <a:ext uri="{FF2B5EF4-FFF2-40B4-BE49-F238E27FC236}">
                <a16:creationId xmlns:a16="http://schemas.microsoft.com/office/drawing/2014/main" id="{DEBADCA3-D7E4-280D-9CC6-BECA6D830FAD}"/>
              </a:ext>
            </a:extLst>
          </p:cNvPr>
          <p:cNvSpPr>
            <a:spLocks noGrp="1"/>
          </p:cNvSpPr>
          <p:nvPr>
            <p:ph type="body" idx="1"/>
          </p:nvPr>
        </p:nvSpPr>
        <p:spPr>
          <a:xfrm>
            <a:off x="838200" y="1825625"/>
            <a:ext cx="2879361" cy="4351338"/>
          </a:xfrm>
        </p:spPr>
        <p:txBody>
          <a:bodyPr/>
          <a:lstStyle/>
          <a:p>
            <a:r>
              <a:rPr lang="en-US" i="0">
                <a:solidFill>
                  <a:srgbClr val="212121"/>
                </a:solidFill>
                <a:effectLst/>
                <a:latin typeface="Roboto" panose="02000000000000000000" pitchFamily="2" charset="0"/>
              </a:rPr>
              <a:t>The data shows no link between performance in 10th grade and future salary.</a:t>
            </a:r>
          </a:p>
        </p:txBody>
      </p:sp>
      <p:pic>
        <p:nvPicPr>
          <p:cNvPr id="5" name="Picture 4">
            <a:extLst>
              <a:ext uri="{FF2B5EF4-FFF2-40B4-BE49-F238E27FC236}">
                <a16:creationId xmlns:a16="http://schemas.microsoft.com/office/drawing/2014/main" id="{B75A0A0C-762C-A1F2-BCF8-0E3A6F86F7F4}"/>
              </a:ext>
            </a:extLst>
          </p:cNvPr>
          <p:cNvPicPr>
            <a:picLocks noChangeAspect="1"/>
          </p:cNvPicPr>
          <p:nvPr/>
        </p:nvPicPr>
        <p:blipFill>
          <a:blip r:embed="rId2"/>
          <a:stretch>
            <a:fillRect/>
          </a:stretch>
        </p:blipFill>
        <p:spPr>
          <a:xfrm>
            <a:off x="5025910" y="1528114"/>
            <a:ext cx="5407244" cy="4648849"/>
          </a:xfrm>
          <a:prstGeom prst="rect">
            <a:avLst/>
          </a:prstGeom>
        </p:spPr>
      </p:pic>
    </p:spTree>
    <p:extLst>
      <p:ext uri="{BB962C8B-B14F-4D97-AF65-F5344CB8AC3E}">
        <p14:creationId xmlns:p14="http://schemas.microsoft.com/office/powerpoint/2010/main" val="6804193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3972C-F559-9F04-1760-549FC8A2177F}"/>
              </a:ext>
            </a:extLst>
          </p:cNvPr>
          <p:cNvSpPr>
            <a:spLocks noGrp="1"/>
          </p:cNvSpPr>
          <p:nvPr>
            <p:ph type="title"/>
          </p:nvPr>
        </p:nvSpPr>
        <p:spPr/>
        <p:txBody>
          <a:bodyPr/>
          <a:lstStyle/>
          <a:p>
            <a:r>
              <a:rPr lang="en-IN" b="1" i="1" u="sng">
                <a:solidFill>
                  <a:srgbClr val="212121"/>
                </a:solidFill>
                <a:effectLst/>
                <a:latin typeface="Roboto" panose="02000000000000000000" pitchFamily="2" charset="0"/>
              </a:rPr>
              <a:t>Salary &amp; 12th score</a:t>
            </a:r>
            <a:endParaRPr lang="en-IN" b="1" i="1" u="sng"/>
          </a:p>
        </p:txBody>
      </p:sp>
      <p:sp>
        <p:nvSpPr>
          <p:cNvPr id="3" name="Text Placeholder 2">
            <a:extLst>
              <a:ext uri="{FF2B5EF4-FFF2-40B4-BE49-F238E27FC236}">
                <a16:creationId xmlns:a16="http://schemas.microsoft.com/office/drawing/2014/main" id="{7C7F434A-6986-26FE-6199-FE95F747C191}"/>
              </a:ext>
            </a:extLst>
          </p:cNvPr>
          <p:cNvSpPr>
            <a:spLocks noGrp="1"/>
          </p:cNvSpPr>
          <p:nvPr>
            <p:ph type="body" idx="1"/>
          </p:nvPr>
        </p:nvSpPr>
        <p:spPr>
          <a:xfrm>
            <a:off x="838200" y="1798820"/>
            <a:ext cx="5637551" cy="4378143"/>
          </a:xfrm>
        </p:spPr>
        <p:txBody>
          <a:bodyPr/>
          <a:lstStyle/>
          <a:p>
            <a:r>
              <a:rPr lang="en-US" i="0">
                <a:solidFill>
                  <a:srgbClr val="212121"/>
                </a:solidFill>
                <a:effectLst/>
                <a:latin typeface="Roboto" panose="02000000000000000000" pitchFamily="2" charset="0"/>
              </a:rPr>
              <a:t>Getting good grades in 12th grade doesn't guarantee a higher salary later on.</a:t>
            </a:r>
          </a:p>
        </p:txBody>
      </p:sp>
      <p:pic>
        <p:nvPicPr>
          <p:cNvPr id="5" name="Picture 4">
            <a:extLst>
              <a:ext uri="{FF2B5EF4-FFF2-40B4-BE49-F238E27FC236}">
                <a16:creationId xmlns:a16="http://schemas.microsoft.com/office/drawing/2014/main" id="{8CFD692C-7C54-7BDC-5CCE-65E7ECE27E93}"/>
              </a:ext>
            </a:extLst>
          </p:cNvPr>
          <p:cNvPicPr>
            <a:picLocks noChangeAspect="1"/>
          </p:cNvPicPr>
          <p:nvPr/>
        </p:nvPicPr>
        <p:blipFill>
          <a:blip r:embed="rId2"/>
          <a:srcRect t="5478"/>
          <a:stretch/>
        </p:blipFill>
        <p:spPr>
          <a:xfrm>
            <a:off x="7250243" y="554636"/>
            <a:ext cx="4292184" cy="5367494"/>
          </a:xfrm>
          <a:prstGeom prst="rect">
            <a:avLst/>
          </a:prstGeom>
        </p:spPr>
      </p:pic>
    </p:spTree>
    <p:extLst>
      <p:ext uri="{BB962C8B-B14F-4D97-AF65-F5344CB8AC3E}">
        <p14:creationId xmlns:p14="http://schemas.microsoft.com/office/powerpoint/2010/main" val="42236088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34DAB-F321-0B51-3253-DC721CC3B102}"/>
              </a:ext>
            </a:extLst>
          </p:cNvPr>
          <p:cNvSpPr>
            <a:spLocks noGrp="1"/>
          </p:cNvSpPr>
          <p:nvPr>
            <p:ph type="title"/>
          </p:nvPr>
        </p:nvSpPr>
        <p:spPr/>
        <p:txBody>
          <a:bodyPr/>
          <a:lstStyle/>
          <a:p>
            <a:r>
              <a:rPr lang="en-IN" b="1" i="1" u="sng">
                <a:solidFill>
                  <a:srgbClr val="212121"/>
                </a:solidFill>
                <a:effectLst/>
                <a:latin typeface="Roboto" panose="02000000000000000000" pitchFamily="2" charset="0"/>
              </a:rPr>
              <a:t>Salary and CollegeGPA</a:t>
            </a:r>
            <a:endParaRPr lang="en-IN" b="1" i="1" u="sng"/>
          </a:p>
        </p:txBody>
      </p:sp>
      <p:sp>
        <p:nvSpPr>
          <p:cNvPr id="3" name="Text Placeholder 2">
            <a:extLst>
              <a:ext uri="{FF2B5EF4-FFF2-40B4-BE49-F238E27FC236}">
                <a16:creationId xmlns:a16="http://schemas.microsoft.com/office/drawing/2014/main" id="{B120C0EE-22DC-B36D-3CBC-3FF46CB3A643}"/>
              </a:ext>
            </a:extLst>
          </p:cNvPr>
          <p:cNvSpPr>
            <a:spLocks noGrp="1"/>
          </p:cNvSpPr>
          <p:nvPr>
            <p:ph type="body" idx="1"/>
          </p:nvPr>
        </p:nvSpPr>
        <p:spPr>
          <a:xfrm>
            <a:off x="838200" y="1825625"/>
            <a:ext cx="3029262" cy="4351338"/>
          </a:xfrm>
        </p:spPr>
        <p:txBody>
          <a:bodyPr/>
          <a:lstStyle/>
          <a:p>
            <a:r>
              <a:rPr lang="en-US" i="0">
                <a:solidFill>
                  <a:srgbClr val="212121"/>
                </a:solidFill>
                <a:effectLst/>
                <a:latin typeface="Roboto" panose="02000000000000000000" pitchFamily="2" charset="0"/>
              </a:rPr>
              <a:t>Doing well in college doesn't guarantee a higher salary later in life.</a:t>
            </a:r>
          </a:p>
          <a:p>
            <a:endParaRPr lang="en-IN"/>
          </a:p>
        </p:txBody>
      </p:sp>
      <p:pic>
        <p:nvPicPr>
          <p:cNvPr id="5" name="Picture 4">
            <a:extLst>
              <a:ext uri="{FF2B5EF4-FFF2-40B4-BE49-F238E27FC236}">
                <a16:creationId xmlns:a16="http://schemas.microsoft.com/office/drawing/2014/main" id="{2AD82662-D28D-C014-171C-7E7F5EC9432B}"/>
              </a:ext>
            </a:extLst>
          </p:cNvPr>
          <p:cNvPicPr>
            <a:picLocks noChangeAspect="1"/>
          </p:cNvPicPr>
          <p:nvPr/>
        </p:nvPicPr>
        <p:blipFill>
          <a:blip r:embed="rId2"/>
          <a:stretch>
            <a:fillRect/>
          </a:stretch>
        </p:blipFill>
        <p:spPr>
          <a:xfrm>
            <a:off x="4366971" y="1667343"/>
            <a:ext cx="4851980" cy="4667901"/>
          </a:xfrm>
          <a:prstGeom prst="rect">
            <a:avLst/>
          </a:prstGeom>
        </p:spPr>
      </p:pic>
    </p:spTree>
    <p:extLst>
      <p:ext uri="{BB962C8B-B14F-4D97-AF65-F5344CB8AC3E}">
        <p14:creationId xmlns:p14="http://schemas.microsoft.com/office/powerpoint/2010/main" val="27355018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792A0-8789-E117-CF72-B472A3BFEB0E}"/>
              </a:ext>
            </a:extLst>
          </p:cNvPr>
          <p:cNvSpPr>
            <a:spLocks noGrp="1"/>
          </p:cNvSpPr>
          <p:nvPr>
            <p:ph type="title"/>
          </p:nvPr>
        </p:nvSpPr>
        <p:spPr>
          <a:xfrm>
            <a:off x="838200" y="365125"/>
            <a:ext cx="10515600" cy="519295"/>
          </a:xfrm>
        </p:spPr>
        <p:txBody>
          <a:bodyPr>
            <a:normAutofit fontScale="90000"/>
          </a:bodyPr>
          <a:lstStyle/>
          <a:p>
            <a:r>
              <a:rPr lang="en-US" sz="3600" b="1" i="1" u="sng">
                <a:solidFill>
                  <a:srgbClr val="212121"/>
                </a:solidFill>
                <a:effectLst/>
                <a:latin typeface="Roboto" panose="02000000000000000000" pitchFamily="2" charset="0"/>
              </a:rPr>
              <a:t>Salary with including English, Quants, Logical</a:t>
            </a:r>
            <a:endParaRPr lang="en-IN" sz="3600" i="1" u="sng"/>
          </a:p>
        </p:txBody>
      </p:sp>
      <p:pic>
        <p:nvPicPr>
          <p:cNvPr id="5" name="Picture 4">
            <a:extLst>
              <a:ext uri="{FF2B5EF4-FFF2-40B4-BE49-F238E27FC236}">
                <a16:creationId xmlns:a16="http://schemas.microsoft.com/office/drawing/2014/main" id="{8DA944DE-A122-6548-F64B-70CEF51BE218}"/>
              </a:ext>
            </a:extLst>
          </p:cNvPr>
          <p:cNvPicPr>
            <a:picLocks noChangeAspect="1"/>
          </p:cNvPicPr>
          <p:nvPr/>
        </p:nvPicPr>
        <p:blipFill>
          <a:blip r:embed="rId2"/>
          <a:stretch>
            <a:fillRect/>
          </a:stretch>
        </p:blipFill>
        <p:spPr>
          <a:xfrm>
            <a:off x="526558" y="1046110"/>
            <a:ext cx="5172797" cy="2716421"/>
          </a:xfrm>
          <a:prstGeom prst="rect">
            <a:avLst/>
          </a:prstGeom>
        </p:spPr>
      </p:pic>
      <p:pic>
        <p:nvPicPr>
          <p:cNvPr id="7" name="Picture 6">
            <a:extLst>
              <a:ext uri="{FF2B5EF4-FFF2-40B4-BE49-F238E27FC236}">
                <a16:creationId xmlns:a16="http://schemas.microsoft.com/office/drawing/2014/main" id="{206E5367-2808-0178-800E-764DC42EE074}"/>
              </a:ext>
            </a:extLst>
          </p:cNvPr>
          <p:cNvPicPr>
            <a:picLocks noChangeAspect="1"/>
          </p:cNvPicPr>
          <p:nvPr/>
        </p:nvPicPr>
        <p:blipFill>
          <a:blip r:embed="rId3"/>
          <a:stretch>
            <a:fillRect/>
          </a:stretch>
        </p:blipFill>
        <p:spPr>
          <a:xfrm>
            <a:off x="5699355" y="1046110"/>
            <a:ext cx="5106113" cy="2716421"/>
          </a:xfrm>
          <a:prstGeom prst="rect">
            <a:avLst/>
          </a:prstGeom>
        </p:spPr>
      </p:pic>
      <p:pic>
        <p:nvPicPr>
          <p:cNvPr id="9" name="Picture 8">
            <a:extLst>
              <a:ext uri="{FF2B5EF4-FFF2-40B4-BE49-F238E27FC236}">
                <a16:creationId xmlns:a16="http://schemas.microsoft.com/office/drawing/2014/main" id="{E3B4F2AA-7B69-65E8-B38D-07845AAE869C}"/>
              </a:ext>
            </a:extLst>
          </p:cNvPr>
          <p:cNvPicPr>
            <a:picLocks noChangeAspect="1"/>
          </p:cNvPicPr>
          <p:nvPr/>
        </p:nvPicPr>
        <p:blipFill>
          <a:blip r:embed="rId4"/>
          <a:stretch>
            <a:fillRect/>
          </a:stretch>
        </p:blipFill>
        <p:spPr>
          <a:xfrm>
            <a:off x="526558" y="3809575"/>
            <a:ext cx="5096586" cy="3048425"/>
          </a:xfrm>
          <a:prstGeom prst="rect">
            <a:avLst/>
          </a:prstGeom>
        </p:spPr>
      </p:pic>
      <p:sp>
        <p:nvSpPr>
          <p:cNvPr id="10" name="TextBox 9">
            <a:extLst>
              <a:ext uri="{FF2B5EF4-FFF2-40B4-BE49-F238E27FC236}">
                <a16:creationId xmlns:a16="http://schemas.microsoft.com/office/drawing/2014/main" id="{886A624A-C725-B045-A24C-3B39D2A85C37}"/>
              </a:ext>
            </a:extLst>
          </p:cNvPr>
          <p:cNvSpPr txBox="1"/>
          <p:nvPr/>
        </p:nvSpPr>
        <p:spPr>
          <a:xfrm>
            <a:off x="6295869" y="4272197"/>
            <a:ext cx="4901783" cy="1692771"/>
          </a:xfrm>
          <a:prstGeom prst="rect">
            <a:avLst/>
          </a:prstGeom>
          <a:noFill/>
        </p:spPr>
        <p:txBody>
          <a:bodyPr wrap="square" rtlCol="0">
            <a:spAutoFit/>
          </a:bodyPr>
          <a:lstStyle/>
          <a:p>
            <a:pPr marL="457200" indent="-457200">
              <a:buFont typeface="Arial" panose="020B0604020202020204" pitchFamily="34" charset="0"/>
              <a:buChar char="•"/>
            </a:pPr>
            <a:r>
              <a:rPr lang="en-US" sz="2600" i="0">
                <a:solidFill>
                  <a:srgbClr val="212121"/>
                </a:solidFill>
                <a:effectLst/>
                <a:latin typeface="Calibri" panose="020F0502020204030204" pitchFamily="34" charset="0"/>
                <a:ea typeface="Calibri" panose="020F0502020204030204" pitchFamily="34" charset="0"/>
                <a:cs typeface="Calibri" panose="020F0502020204030204" pitchFamily="34" charset="0"/>
              </a:rPr>
              <a:t>The scatter plots suggest that the scores don't have a direct impact on salary.</a:t>
            </a:r>
          </a:p>
          <a:p>
            <a:pPr marL="457200" indent="-457200">
              <a:buFont typeface="Arial" panose="020B0604020202020204" pitchFamily="34" charset="0"/>
              <a:buChar char="•"/>
            </a:pPr>
            <a:endParaRPr lang="en-IN" sz="26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22569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2BC8-914B-A286-9E95-6DAB50E8B130}"/>
              </a:ext>
            </a:extLst>
          </p:cNvPr>
          <p:cNvSpPr>
            <a:spLocks noGrp="1"/>
          </p:cNvSpPr>
          <p:nvPr>
            <p:ph type="title"/>
          </p:nvPr>
        </p:nvSpPr>
        <p:spPr/>
        <p:txBody>
          <a:bodyPr>
            <a:normAutofit/>
          </a:bodyPr>
          <a:lstStyle/>
          <a:p>
            <a:r>
              <a:rPr lang="en-IN" sz="3500" b="0" i="1" u="sng">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IN" sz="3500" b="1" i="1" u="sng">
                <a:solidFill>
                  <a:srgbClr val="212121"/>
                </a:solidFill>
                <a:effectLst/>
                <a:latin typeface="Calibri" panose="020F0502020204030204" pitchFamily="34" charset="0"/>
                <a:ea typeface="Calibri" panose="020F0502020204030204" pitchFamily="34" charset="0"/>
                <a:cs typeface="Calibri" panose="020F0502020204030204" pitchFamily="34" charset="0"/>
              </a:rPr>
              <a:t>Average Salary per JobCity</a:t>
            </a:r>
            <a:endParaRPr lang="en-IN" sz="3500" i="1" u="sng">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D7A47DA5-35DC-198B-5CB0-6BD9F43C757C}"/>
              </a:ext>
            </a:extLst>
          </p:cNvPr>
          <p:cNvSpPr>
            <a:spLocks noGrp="1"/>
          </p:cNvSpPr>
          <p:nvPr>
            <p:ph type="body" idx="1"/>
          </p:nvPr>
        </p:nvSpPr>
        <p:spPr>
          <a:xfrm>
            <a:off x="838200" y="1825625"/>
            <a:ext cx="3598889" cy="4351338"/>
          </a:xfrm>
        </p:spPr>
        <p:txBody>
          <a:bodyPr/>
          <a:lstStyle/>
          <a:p>
            <a:r>
              <a:rPr lang="en-US"/>
              <a:t>It shows a average salary received in different city.</a:t>
            </a:r>
          </a:p>
          <a:p>
            <a:r>
              <a:rPr lang="en-US"/>
              <a:t>Mumbai shows to have higher average salary and lucknow has the lowest salry.</a:t>
            </a:r>
            <a:endParaRPr lang="en-IN"/>
          </a:p>
        </p:txBody>
      </p:sp>
      <p:pic>
        <p:nvPicPr>
          <p:cNvPr id="24578" name="Picture 2" descr="Average Salary per JobCity">
            <a:extLst>
              <a:ext uri="{FF2B5EF4-FFF2-40B4-BE49-F238E27FC236}">
                <a16:creationId xmlns:a16="http://schemas.microsoft.com/office/drawing/2014/main" id="{D7C21267-C149-A798-CA0C-A73CC2ECC3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6313" y="1287515"/>
            <a:ext cx="7086600" cy="4889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0420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2E39-2CD8-D5CD-998B-AECDDA82D9EB}"/>
              </a:ext>
            </a:extLst>
          </p:cNvPr>
          <p:cNvSpPr>
            <a:spLocks noGrp="1"/>
          </p:cNvSpPr>
          <p:nvPr>
            <p:ph type="title"/>
          </p:nvPr>
        </p:nvSpPr>
        <p:spPr>
          <a:xfrm>
            <a:off x="838200" y="365126"/>
            <a:ext cx="10515600" cy="804108"/>
          </a:xfrm>
        </p:spPr>
        <p:txBody>
          <a:bodyPr>
            <a:normAutofit/>
          </a:bodyPr>
          <a:lstStyle/>
          <a:p>
            <a:r>
              <a:rPr lang="en-IN" sz="3500" b="1" i="1" u="sng">
                <a:solidFill>
                  <a:srgbClr val="212121"/>
                </a:solidFill>
                <a:effectLst/>
                <a:latin typeface="Calibri" panose="020F0502020204030204" pitchFamily="34" charset="0"/>
                <a:ea typeface="Calibri" panose="020F0502020204030204" pitchFamily="34" charset="0"/>
                <a:cs typeface="Calibri" panose="020F0502020204030204" pitchFamily="34" charset="0"/>
              </a:rPr>
              <a:t>Average Salary per CollegeTier</a:t>
            </a:r>
            <a:endParaRPr lang="en-IN" sz="3500" i="1" u="sng">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90ACB762-9304-6EC4-3369-06AF03781C52}"/>
              </a:ext>
            </a:extLst>
          </p:cNvPr>
          <p:cNvSpPr>
            <a:spLocks noGrp="1"/>
          </p:cNvSpPr>
          <p:nvPr>
            <p:ph type="body" idx="1"/>
          </p:nvPr>
        </p:nvSpPr>
        <p:spPr>
          <a:xfrm>
            <a:off x="838200" y="1825625"/>
            <a:ext cx="4153525" cy="4351338"/>
          </a:xfrm>
        </p:spPr>
        <p:txBody>
          <a:bodyPr>
            <a:normAutofit fontScale="92500" lnSpcReduction="10000"/>
          </a:bodyPr>
          <a:lstStyle/>
          <a:p>
            <a:pPr algn="l"/>
            <a:r>
              <a:rPr lang="en-US" i="0">
                <a:solidFill>
                  <a:srgbClr val="212121"/>
                </a:solidFill>
                <a:effectLst/>
                <a:latin typeface="Roboto" panose="02000000000000000000" pitchFamily="2" charset="0"/>
              </a:rPr>
              <a:t>Tier 1 Colleges Lead in Salary</a:t>
            </a:r>
          </a:p>
          <a:p>
            <a:pPr algn="l">
              <a:buFont typeface="Arial" panose="020B0604020202020204" pitchFamily="34" charset="0"/>
              <a:buChar char="•"/>
            </a:pPr>
            <a:r>
              <a:rPr lang="en-US" b="1" i="0">
                <a:solidFill>
                  <a:srgbClr val="212121"/>
                </a:solidFill>
                <a:effectLst/>
                <a:latin typeface="Roboto" panose="02000000000000000000" pitchFamily="2" charset="0"/>
              </a:rPr>
              <a:t>Colleges from Tier 1 cities:</a:t>
            </a:r>
            <a:r>
              <a:rPr lang="en-US" b="0" i="0">
                <a:solidFill>
                  <a:srgbClr val="212121"/>
                </a:solidFill>
                <a:effectLst/>
                <a:latin typeface="Roboto" panose="02000000000000000000" pitchFamily="2" charset="0"/>
              </a:rPr>
              <a:t> Graduates tend to earn higher salaries compared to those from Tier 2 cities.</a:t>
            </a:r>
          </a:p>
          <a:p>
            <a:pPr algn="l">
              <a:buFont typeface="Arial" panose="020B0604020202020204" pitchFamily="34" charset="0"/>
              <a:buChar char="•"/>
            </a:pPr>
            <a:r>
              <a:rPr lang="en-US" b="1" i="0">
                <a:solidFill>
                  <a:srgbClr val="212121"/>
                </a:solidFill>
                <a:effectLst/>
                <a:latin typeface="Roboto" panose="02000000000000000000" pitchFamily="2" charset="0"/>
              </a:rPr>
              <a:t>Tier 2 Colleges:</a:t>
            </a:r>
            <a:r>
              <a:rPr lang="en-US" b="0" i="0">
                <a:solidFill>
                  <a:srgbClr val="212121"/>
                </a:solidFill>
                <a:effectLst/>
                <a:latin typeface="Roboto" panose="02000000000000000000" pitchFamily="2" charset="0"/>
              </a:rPr>
              <a:t> Salaries offered are generally below the overall average.</a:t>
            </a:r>
          </a:p>
        </p:txBody>
      </p:sp>
      <p:pic>
        <p:nvPicPr>
          <p:cNvPr id="25602" name="Picture 2">
            <a:extLst>
              <a:ext uri="{FF2B5EF4-FFF2-40B4-BE49-F238E27FC236}">
                <a16:creationId xmlns:a16="http://schemas.microsoft.com/office/drawing/2014/main" id="{712456A5-E049-F076-4157-7392438D85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1724" y="1169234"/>
            <a:ext cx="7200275" cy="4601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994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AEB05-9DD5-6DDD-4883-AD66E000DDAA}"/>
              </a:ext>
            </a:extLst>
          </p:cNvPr>
          <p:cNvSpPr>
            <a:spLocks noGrp="1"/>
          </p:cNvSpPr>
          <p:nvPr>
            <p:ph type="title"/>
          </p:nvPr>
        </p:nvSpPr>
        <p:spPr>
          <a:xfrm>
            <a:off x="838200" y="365125"/>
            <a:ext cx="10515600" cy="774127"/>
          </a:xfrm>
        </p:spPr>
        <p:txBody>
          <a:bodyPr>
            <a:noAutofit/>
          </a:bodyPr>
          <a:lstStyle/>
          <a:p>
            <a:r>
              <a:rPr lang="en-IN" sz="3500" b="1" i="1" u="sng">
                <a:solidFill>
                  <a:srgbClr val="212121"/>
                </a:solidFill>
                <a:effectLst/>
                <a:latin typeface="Calibri" panose="020F0502020204030204" pitchFamily="34" charset="0"/>
                <a:ea typeface="Calibri" panose="020F0502020204030204" pitchFamily="34" charset="0"/>
                <a:cs typeface="Calibri" panose="020F0502020204030204" pitchFamily="34" charset="0"/>
              </a:rPr>
              <a:t>Average Salary per CollegeCityTier</a:t>
            </a:r>
            <a:endParaRPr lang="en-IN" sz="3500" b="1" i="1" u="sng">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B6F63738-5128-4A53-ACD9-F8B019BC998F}"/>
              </a:ext>
            </a:extLst>
          </p:cNvPr>
          <p:cNvSpPr>
            <a:spLocks noGrp="1"/>
          </p:cNvSpPr>
          <p:nvPr>
            <p:ph type="body" idx="1"/>
          </p:nvPr>
        </p:nvSpPr>
        <p:spPr>
          <a:xfrm>
            <a:off x="838200" y="5402835"/>
            <a:ext cx="10659256" cy="774127"/>
          </a:xfrm>
        </p:spPr>
        <p:txBody>
          <a:bodyPr>
            <a:normAutofit fontScale="92500" lnSpcReduction="20000"/>
          </a:bodyPr>
          <a:lstStyle/>
          <a:p>
            <a:r>
              <a:rPr lang="en-US" i="0">
                <a:solidFill>
                  <a:srgbClr val="212121"/>
                </a:solidFill>
                <a:effectLst/>
                <a:latin typeface="Roboto" panose="02000000000000000000" pitchFamily="2" charset="0"/>
              </a:rPr>
              <a:t>When it comes to salary, there's little difference between Tier 1 and Tier 2 cities for students.</a:t>
            </a:r>
          </a:p>
        </p:txBody>
      </p:sp>
      <p:pic>
        <p:nvPicPr>
          <p:cNvPr id="26626" name="Picture 2">
            <a:extLst>
              <a:ext uri="{FF2B5EF4-FFF2-40B4-BE49-F238E27FC236}">
                <a16:creationId xmlns:a16="http://schemas.microsoft.com/office/drawing/2014/main" id="{C1800D3C-AEAB-ABD5-9DE5-F442840A86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39252"/>
            <a:ext cx="10329472" cy="407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6461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B0A6C-6DE7-06DA-F08B-6723462B9432}"/>
              </a:ext>
            </a:extLst>
          </p:cNvPr>
          <p:cNvSpPr>
            <a:spLocks noGrp="1"/>
          </p:cNvSpPr>
          <p:nvPr>
            <p:ph type="title"/>
          </p:nvPr>
        </p:nvSpPr>
        <p:spPr>
          <a:xfrm>
            <a:off x="838200" y="365126"/>
            <a:ext cx="10515600" cy="607890"/>
          </a:xfrm>
        </p:spPr>
        <p:txBody>
          <a:bodyPr>
            <a:normAutofit/>
          </a:bodyPr>
          <a:lstStyle/>
          <a:p>
            <a:r>
              <a:rPr lang="en-IN" sz="3500" b="1" i="1" u="sng"/>
              <a:t>Some Imp Key Insights</a:t>
            </a:r>
          </a:p>
        </p:txBody>
      </p:sp>
      <p:sp>
        <p:nvSpPr>
          <p:cNvPr id="3" name="Text Placeholder 2">
            <a:extLst>
              <a:ext uri="{FF2B5EF4-FFF2-40B4-BE49-F238E27FC236}">
                <a16:creationId xmlns:a16="http://schemas.microsoft.com/office/drawing/2014/main" id="{9DD98A42-6C60-6E2F-CE41-BABA709E6C54}"/>
              </a:ext>
            </a:extLst>
          </p:cNvPr>
          <p:cNvSpPr>
            <a:spLocks noGrp="1"/>
          </p:cNvSpPr>
          <p:nvPr>
            <p:ph type="body" idx="1"/>
          </p:nvPr>
        </p:nvSpPr>
        <p:spPr>
          <a:xfrm>
            <a:off x="838200" y="973016"/>
            <a:ext cx="10515600" cy="5203947"/>
          </a:xfrm>
        </p:spPr>
        <p:txBody>
          <a:bodyPr>
            <a:normAutofit fontScale="85000" lnSpcReduction="10000"/>
          </a:bodyPr>
          <a:lstStyle/>
          <a:p>
            <a:pPr>
              <a:lnSpc>
                <a:spcPct val="120000"/>
              </a:lnSpc>
            </a:pPr>
            <a:r>
              <a:rPr lang="en-US" sz="2000"/>
              <a:t>Even though many have done B.Tech/B.E but the candidates who have done M.Tech generally receives higher salary.</a:t>
            </a:r>
          </a:p>
          <a:p>
            <a:pPr>
              <a:lnSpc>
                <a:spcPct val="120000"/>
              </a:lnSpc>
            </a:pPr>
            <a:r>
              <a:rPr lang="en-US" sz="2000"/>
              <a:t>Software Engineer has higher salaries even with average salaries exceeding 500,000.</a:t>
            </a:r>
          </a:p>
          <a:p>
            <a:pPr>
              <a:lnSpc>
                <a:spcPct val="120000"/>
              </a:lnSpc>
            </a:pPr>
            <a:r>
              <a:rPr lang="en-US" sz="2000"/>
              <a:t>Examining the gender distribution across different specializations reveals that male participation is approximately double that of females across all specializations. Additionally, fewer females opt for mechanical and electronics specializations compared to males. This gender disparity in specialization choices highlights potential gender-related factors influencing career paths and choices among individuals in the dataset.</a:t>
            </a:r>
          </a:p>
          <a:p>
            <a:pPr>
              <a:lnSpc>
                <a:spcPct val="120000"/>
              </a:lnSpc>
            </a:pPr>
            <a:r>
              <a:rPr lang="en-US" sz="2000"/>
              <a:t>While some Senior Software Engineers earn considerably high salaries, there is also significant variability in their compensation. On the other hand, Software Developers and Technical Support Engineers tend to have salaries below the average, suggesting differing salary ranges based on job titles within the dataset.</a:t>
            </a:r>
          </a:p>
          <a:p>
            <a:pPr>
              <a:lnSpc>
                <a:spcPct val="120000"/>
              </a:lnSpc>
            </a:pPr>
            <a:r>
              <a:rPr lang="en-US" sz="2000"/>
              <a:t>While factors such as tenure and college tier have a notable influence on salary, others such as gender and academic scores show little to no correlation with salary outcomes. Outliers in age were removed, suggesting that age alone does not dictate salary levels. These observations underscore the complex interplay of various factors influencing salary outcomes in the context of the dataset.</a:t>
            </a:r>
            <a:endParaRPr lang="en-IN" sz="2000"/>
          </a:p>
        </p:txBody>
      </p:sp>
    </p:spTree>
    <p:extLst>
      <p:ext uri="{BB962C8B-B14F-4D97-AF65-F5344CB8AC3E}">
        <p14:creationId xmlns:p14="http://schemas.microsoft.com/office/powerpoint/2010/main" val="8861182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97AF6-5AE7-69AD-A947-AB1841A87CB6}"/>
              </a:ext>
            </a:extLst>
          </p:cNvPr>
          <p:cNvSpPr>
            <a:spLocks noGrp="1"/>
          </p:cNvSpPr>
          <p:nvPr>
            <p:ph type="title"/>
          </p:nvPr>
        </p:nvSpPr>
        <p:spPr>
          <a:xfrm>
            <a:off x="546538" y="-137285"/>
            <a:ext cx="3826170" cy="1274423"/>
          </a:xfrm>
        </p:spPr>
        <p:txBody>
          <a:bodyPr>
            <a:noAutofit/>
          </a:bodyPr>
          <a:lstStyle/>
          <a:p>
            <a:r>
              <a:rPr lang="en-US" sz="2600" b="1" i="1" u="sng"/>
              <a:t>RESEARCH OUTCOMES</a:t>
            </a:r>
            <a:endParaRPr lang="en-IN" sz="2600" b="1" i="1" dirty="0"/>
          </a:p>
        </p:txBody>
      </p:sp>
      <p:sp>
        <p:nvSpPr>
          <p:cNvPr id="3" name="Text Placeholder 2">
            <a:extLst>
              <a:ext uri="{FF2B5EF4-FFF2-40B4-BE49-F238E27FC236}">
                <a16:creationId xmlns:a16="http://schemas.microsoft.com/office/drawing/2014/main" id="{B48E3398-CC46-71D8-5942-D31B2447EFBB}"/>
              </a:ext>
            </a:extLst>
          </p:cNvPr>
          <p:cNvSpPr>
            <a:spLocks noGrp="1"/>
          </p:cNvSpPr>
          <p:nvPr>
            <p:ph type="body" idx="1"/>
          </p:nvPr>
        </p:nvSpPr>
        <p:spPr>
          <a:xfrm>
            <a:off x="546538" y="1060320"/>
            <a:ext cx="10689021" cy="5603239"/>
          </a:xfrm>
        </p:spPr>
        <p:txBody>
          <a:bodyPr>
            <a:noAutofit/>
          </a:bodyPr>
          <a:lstStyle/>
          <a:p>
            <a:r>
              <a:rPr lang="en-US" sz="2000" b="1"/>
              <a:t>A </a:t>
            </a:r>
            <a:r>
              <a:rPr lang="en-US" sz="2000" b="1" dirty="0"/>
              <a:t>"Times of India" article dated Jan 18, 2019, states that "After doing your Computer Science Engineering if you take up jobs as a Programming Analyst, Software Engineer, Hardware Engineer, and Associate Engineer you can earn up to 2.5-3 lakhs as a fresh graduate</a:t>
            </a:r>
            <a:r>
              <a:rPr lang="en-US" sz="2000" b="1"/>
              <a:t>." </a:t>
            </a:r>
          </a:p>
          <a:p>
            <a:r>
              <a:rPr lang="en-US" sz="2000"/>
              <a:t>This </a:t>
            </a:r>
            <a:r>
              <a:rPr lang="en-US" sz="2000" dirty="0"/>
              <a:t>claim can be tested using the dataset to assess the salary levels of fresh graduates in these specific job roles and determine if they align with the salary range mentioned in the article.</a:t>
            </a:r>
            <a:endParaRPr lang="en-IN" sz="2000" dirty="0"/>
          </a:p>
          <a:p>
            <a:r>
              <a:rPr lang="en-US" sz="2000" dirty="0"/>
              <a:t>The analysis begins by grouping the dataset by job designation, calculating the mean and standard deviation of salaries for each job role. This provides insights into salary distribution across different designations. Notably, Software Engineers have the highest mean salary and standard deviation, indicating both higher earnings and variability in pay compared to Programmer Analysts and Associate Engineers.</a:t>
            </a:r>
          </a:p>
          <a:p>
            <a:r>
              <a:rPr lang="en-US" sz="2000" dirty="0"/>
              <a:t>Following this, a one-sample t-test is conducted for each job designation to compare their average salary against an expected range. For Programmer Analysts and Software Engineers, the test results show sufficient evidence to reject the null hypothesis, suggesting that their salaries significantly differ from the expected range. However, for Hardware Engineers and Associate Engineers, there is not enough evidence to reject the null hypothesis, indicating that their salaries may not significantly deviate from the expected range.</a:t>
            </a:r>
          </a:p>
          <a:p>
            <a:pPr marL="114300" indent="0">
              <a:buNone/>
            </a:pPr>
            <a:endParaRPr lang="en-US" sz="2000" dirty="0"/>
          </a:p>
          <a:p>
            <a:pPr marL="114300" indent="0">
              <a:buNone/>
            </a:pPr>
            <a:endParaRPr lang="en-US" sz="2000" dirty="0"/>
          </a:p>
          <a:p>
            <a:pPr marL="114300" indent="0">
              <a:buNone/>
            </a:pPr>
            <a:endParaRPr lang="en-US" sz="2000" dirty="0"/>
          </a:p>
        </p:txBody>
      </p:sp>
    </p:spTree>
    <p:extLst>
      <p:ext uri="{BB962C8B-B14F-4D97-AF65-F5344CB8AC3E}">
        <p14:creationId xmlns:p14="http://schemas.microsoft.com/office/powerpoint/2010/main" val="21191244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BD43F4F-5930-CC09-EAE6-815A53C263C7}"/>
              </a:ext>
            </a:extLst>
          </p:cNvPr>
          <p:cNvSpPr>
            <a:spLocks noGrp="1"/>
          </p:cNvSpPr>
          <p:nvPr>
            <p:ph type="body" idx="1"/>
          </p:nvPr>
        </p:nvSpPr>
        <p:spPr>
          <a:xfrm>
            <a:off x="819807" y="278893"/>
            <a:ext cx="10773104" cy="1639294"/>
          </a:xfrm>
        </p:spPr>
        <p:txBody>
          <a:bodyPr>
            <a:normAutofit/>
          </a:bodyPr>
          <a:lstStyle/>
          <a:p>
            <a:r>
              <a:rPr lang="en-US" sz="2000" dirty="0"/>
              <a:t>Overall, these analyses provide valuable insights into salary distributions among different job roles and help in understanding the significance of salary differences within the dataset.</a:t>
            </a:r>
          </a:p>
          <a:p>
            <a:r>
              <a:rPr lang="en-US" sz="2000" b="1" dirty="0"/>
              <a:t>Is there a relationship between gender and specialization? (i.e. Does the preference of Specialization depend on the Gender?)</a:t>
            </a:r>
          </a:p>
        </p:txBody>
      </p:sp>
      <p:graphicFrame>
        <p:nvGraphicFramePr>
          <p:cNvPr id="4" name="Table 3">
            <a:extLst>
              <a:ext uri="{FF2B5EF4-FFF2-40B4-BE49-F238E27FC236}">
                <a16:creationId xmlns:a16="http://schemas.microsoft.com/office/drawing/2014/main" id="{384BC79C-A219-BCBA-BBBF-DBC22E0E62BB}"/>
              </a:ext>
            </a:extLst>
          </p:cNvPr>
          <p:cNvGraphicFramePr>
            <a:graphicFrameLocks noGrp="1"/>
          </p:cNvGraphicFramePr>
          <p:nvPr>
            <p:extLst>
              <p:ext uri="{D42A27DB-BD31-4B8C-83A1-F6EECF244321}">
                <p14:modId xmlns:p14="http://schemas.microsoft.com/office/powerpoint/2010/main" val="3510403261"/>
              </p:ext>
            </p:extLst>
          </p:nvPr>
        </p:nvGraphicFramePr>
        <p:xfrm>
          <a:off x="1333218" y="1800258"/>
          <a:ext cx="3256720" cy="1639294"/>
        </p:xfrm>
        <a:graphic>
          <a:graphicData uri="http://schemas.openxmlformats.org/drawingml/2006/table">
            <a:tbl>
              <a:tblPr firstRow="1" bandRow="1">
                <a:tableStyleId>{93296810-A885-4BE3-A3E7-6D5BEEA58F35}</a:tableStyleId>
              </a:tblPr>
              <a:tblGrid>
                <a:gridCol w="3256720">
                  <a:extLst>
                    <a:ext uri="{9D8B030D-6E8A-4147-A177-3AD203B41FA5}">
                      <a16:colId xmlns:a16="http://schemas.microsoft.com/office/drawing/2014/main" val="2959034857"/>
                    </a:ext>
                  </a:extLst>
                </a:gridCol>
              </a:tblGrid>
              <a:tr h="382087">
                <a:tc>
                  <a:txBody>
                    <a:bodyPr/>
                    <a:lstStyle/>
                    <a:p>
                      <a:r>
                        <a:rPr lang="en-US" dirty="0"/>
                        <a:t>Test Value:</a:t>
                      </a:r>
                      <a:endParaRPr lang="en-IN" dirty="0"/>
                    </a:p>
                  </a:txBody>
                  <a:tcPr/>
                </a:tc>
                <a:extLst>
                  <a:ext uri="{0D108BD9-81ED-4DB2-BD59-A6C34878D82A}">
                    <a16:rowId xmlns:a16="http://schemas.microsoft.com/office/drawing/2014/main" val="2318746709"/>
                  </a:ext>
                </a:extLst>
              </a:tr>
              <a:tr h="41906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chi2_critical: 16.918977604620448</a:t>
                      </a:r>
                    </a:p>
                  </a:txBody>
                  <a:tcPr/>
                </a:tc>
                <a:extLst>
                  <a:ext uri="{0D108BD9-81ED-4DB2-BD59-A6C34878D82A}">
                    <a16:rowId xmlns:a16="http://schemas.microsoft.com/office/drawing/2014/main" val="2398139615"/>
                  </a:ext>
                </a:extLst>
              </a:tr>
              <a:tr h="41906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chi2_statistic: 48.62141720904882</a:t>
                      </a:r>
                    </a:p>
                  </a:txBody>
                  <a:tcPr/>
                </a:tc>
                <a:extLst>
                  <a:ext uri="{0D108BD9-81ED-4DB2-BD59-A6C34878D82A}">
                    <a16:rowId xmlns:a16="http://schemas.microsoft.com/office/drawing/2014/main" val="2505373945"/>
                  </a:ext>
                </a:extLst>
              </a:tr>
              <a:tr h="41906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chi2_p_value: 1.9542895953348e-07</a:t>
                      </a:r>
                    </a:p>
                  </a:txBody>
                  <a:tcPr/>
                </a:tc>
                <a:extLst>
                  <a:ext uri="{0D108BD9-81ED-4DB2-BD59-A6C34878D82A}">
                    <a16:rowId xmlns:a16="http://schemas.microsoft.com/office/drawing/2014/main" val="845590296"/>
                  </a:ext>
                </a:extLst>
              </a:tr>
            </a:tbl>
          </a:graphicData>
        </a:graphic>
      </p:graphicFrame>
      <p:sp>
        <p:nvSpPr>
          <p:cNvPr id="5" name="TextBox 4">
            <a:extLst>
              <a:ext uri="{FF2B5EF4-FFF2-40B4-BE49-F238E27FC236}">
                <a16:creationId xmlns:a16="http://schemas.microsoft.com/office/drawing/2014/main" id="{BF03C8FF-F3E8-9B77-E64C-24C5053575C9}"/>
              </a:ext>
            </a:extLst>
          </p:cNvPr>
          <p:cNvSpPr txBox="1"/>
          <p:nvPr/>
        </p:nvSpPr>
        <p:spPr>
          <a:xfrm>
            <a:off x="1041865" y="3744176"/>
            <a:ext cx="9924923" cy="2308324"/>
          </a:xfrm>
          <a:prstGeom prst="rect">
            <a:avLst/>
          </a:prstGeom>
          <a:noFill/>
        </p:spPr>
        <p:txBody>
          <a:bodyPr wrap="square" rtlCol="0">
            <a:spAutoFit/>
          </a:bodyPr>
          <a:lstStyle/>
          <a:p>
            <a:pPr marL="285750" indent="-285750">
              <a:buFont typeface="Arial" panose="020B0604020202020204" pitchFamily="34" charset="0"/>
              <a:buChar char="•"/>
            </a:pPr>
            <a:r>
              <a:rPr lang="en-US" sz="1800" dirty="0"/>
              <a:t>The calculated chi2 statistic exceeded the critical value, and the p-value was significantly less than the chosen significance level, leading to the rejection of the null hypothesis. Therefore, there is sufficient evidence to conclude that gender and specialization are related, suggesting that certain fields may be more preferred or accessible to individuals of particular genders. </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This finding underscores the importance of considering gender diversity and inclusivity in various fields and highlights potential barriers or biases that may exist in certain specializations.</a:t>
            </a:r>
            <a:endParaRPr lang="en-IN" sz="1800" dirty="0"/>
          </a:p>
        </p:txBody>
      </p:sp>
      <p:sp>
        <p:nvSpPr>
          <p:cNvPr id="6" name="TextBox 5">
            <a:extLst>
              <a:ext uri="{FF2B5EF4-FFF2-40B4-BE49-F238E27FC236}">
                <a16:creationId xmlns:a16="http://schemas.microsoft.com/office/drawing/2014/main" id="{3F1C275C-8DBA-2823-C3E9-4A091FF293B5}"/>
              </a:ext>
            </a:extLst>
          </p:cNvPr>
          <p:cNvSpPr txBox="1"/>
          <p:nvPr/>
        </p:nvSpPr>
        <p:spPr>
          <a:xfrm>
            <a:off x="4719450" y="1817302"/>
            <a:ext cx="7078895" cy="1754326"/>
          </a:xfrm>
          <a:prstGeom prst="rect">
            <a:avLst/>
          </a:prstGeom>
          <a:noFill/>
        </p:spPr>
        <p:txBody>
          <a:bodyPr wrap="square" rtlCol="0">
            <a:spAutoFit/>
          </a:bodyPr>
          <a:lstStyle/>
          <a:p>
            <a:pPr marL="285750" indent="-285750">
              <a:buFont typeface="Arial" panose="020B0604020202020204" pitchFamily="34" charset="0"/>
              <a:buChar char="•"/>
            </a:pPr>
            <a:r>
              <a:rPr lang="en-US" sz="1800" b="1" dirty="0"/>
              <a:t>The analysis conducted using a </a:t>
            </a:r>
            <a:r>
              <a:rPr lang="en-US" sz="1800" b="1" dirty="0" err="1"/>
              <a:t>ChiSquare</a:t>
            </a:r>
            <a:r>
              <a:rPr lang="en-US" sz="1800" b="1" dirty="0"/>
              <a:t> test examined the relationship between gender and specialization preferences. The test revealed a statistically significant relationship between the two variables, indicating that specialization preferences are dependent on gender. </a:t>
            </a:r>
          </a:p>
          <a:p>
            <a:endParaRPr lang="en-IN" sz="1800" dirty="0"/>
          </a:p>
        </p:txBody>
      </p:sp>
    </p:spTree>
    <p:extLst>
      <p:ext uri="{BB962C8B-B14F-4D97-AF65-F5344CB8AC3E}">
        <p14:creationId xmlns:p14="http://schemas.microsoft.com/office/powerpoint/2010/main" val="3457160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6F989-436A-8D38-1B0B-5F1B8B8274BC}"/>
              </a:ext>
            </a:extLst>
          </p:cNvPr>
          <p:cNvSpPr>
            <a:spLocks noGrp="1"/>
          </p:cNvSpPr>
          <p:nvPr>
            <p:ph type="title"/>
          </p:nvPr>
        </p:nvSpPr>
        <p:spPr>
          <a:xfrm>
            <a:off x="838200" y="365125"/>
            <a:ext cx="10515600" cy="780923"/>
          </a:xfrm>
        </p:spPr>
        <p:txBody>
          <a:bodyPr>
            <a:normAutofit/>
          </a:bodyPr>
          <a:lstStyle/>
          <a:p>
            <a:pPr marL="228600" lvl="0" indent="-228600" rtl="0">
              <a:lnSpc>
                <a:spcPct val="90000"/>
              </a:lnSpc>
              <a:spcBef>
                <a:spcPts val="1000"/>
              </a:spcBef>
              <a:spcAft>
                <a:spcPts val="0"/>
              </a:spcAft>
            </a:pPr>
            <a:r>
              <a:rPr lang="en-US" sz="3600" b="1" u="sng">
                <a:solidFill>
                  <a:srgbClr val="FF0000"/>
                </a:solidFill>
              </a:rPr>
              <a:t>Exploratory Data Analysis:</a:t>
            </a:r>
            <a:endParaRPr lang="en-IN" sz="3600"/>
          </a:p>
        </p:txBody>
      </p:sp>
      <p:sp>
        <p:nvSpPr>
          <p:cNvPr id="3" name="Text Placeholder 2">
            <a:extLst>
              <a:ext uri="{FF2B5EF4-FFF2-40B4-BE49-F238E27FC236}">
                <a16:creationId xmlns:a16="http://schemas.microsoft.com/office/drawing/2014/main" id="{0BC5302D-3FD3-EF63-129D-A5185A49416A}"/>
              </a:ext>
            </a:extLst>
          </p:cNvPr>
          <p:cNvSpPr>
            <a:spLocks noGrp="1"/>
          </p:cNvSpPr>
          <p:nvPr>
            <p:ph type="body" idx="1"/>
          </p:nvPr>
        </p:nvSpPr>
        <p:spPr>
          <a:xfrm>
            <a:off x="838200" y="1274699"/>
            <a:ext cx="10515600" cy="5218176"/>
          </a:xfrm>
        </p:spPr>
        <p:txBody>
          <a:bodyPr>
            <a:normAutofit fontScale="92500" lnSpcReduction="20000"/>
          </a:bodyPr>
          <a:lstStyle/>
          <a:p>
            <a:pPr marL="628650" indent="-514350">
              <a:buFont typeface="Arial"/>
              <a:buAutoNum type="alphaLcParenR"/>
            </a:pPr>
            <a:r>
              <a:rPr lang="en-US" b="1" i="1"/>
              <a:t>Data Cleaning Steps and</a:t>
            </a:r>
          </a:p>
          <a:p>
            <a:pPr marL="628650" indent="-514350">
              <a:buFont typeface="Arial"/>
              <a:buAutoNum type="alphaLcParenR"/>
            </a:pPr>
            <a:r>
              <a:rPr lang="en-US" b="1" i="1"/>
              <a:t> </a:t>
            </a:r>
            <a:r>
              <a:rPr lang="en-IN" b="1" i="1"/>
              <a:t>Data Manipulation Steps</a:t>
            </a:r>
            <a:endParaRPr lang="en-US" b="1" i="1"/>
          </a:p>
          <a:p>
            <a:pPr marL="114300" indent="0">
              <a:buNone/>
            </a:pPr>
            <a:endParaRPr lang="en-US" sz="300" b="1" i="1">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085850" lvl="1" indent="-514350">
              <a:buFont typeface="+mj-lt"/>
              <a:buAutoNum type="arabicPeriod"/>
            </a:pPr>
            <a:r>
              <a:rPr lang="en-US" b="0">
                <a:solidFill>
                  <a:schemeClr val="tx1"/>
                </a:solidFill>
                <a:effectLst/>
                <a:latin typeface="Courier New" panose="02070309020205020404" pitchFamily="49" charset="0"/>
              </a:rPr>
              <a:t>As the </a:t>
            </a:r>
            <a:r>
              <a:rPr lang="en-US" b="1">
                <a:solidFill>
                  <a:schemeClr val="tx1"/>
                </a:solidFill>
                <a:effectLst/>
                <a:latin typeface="Courier New" panose="02070309020205020404" pitchFamily="49" charset="0"/>
              </a:rPr>
              <a:t>first column </a:t>
            </a:r>
            <a:r>
              <a:rPr lang="en-US" b="0">
                <a:solidFill>
                  <a:schemeClr val="tx1"/>
                </a:solidFill>
                <a:effectLst/>
                <a:latin typeface="Courier New" panose="02070309020205020404" pitchFamily="49" charset="0"/>
              </a:rPr>
              <a:t>has same value i.e., train for the entire data-set. so we can say that it is unnecessary for the EDA and we can </a:t>
            </a:r>
            <a:r>
              <a:rPr lang="en-US" b="1">
                <a:solidFill>
                  <a:schemeClr val="tx1"/>
                </a:solidFill>
                <a:effectLst/>
                <a:latin typeface="Courier New" panose="02070309020205020404" pitchFamily="49" charset="0"/>
              </a:rPr>
              <a:t>remove </a:t>
            </a:r>
            <a:r>
              <a:rPr lang="en-US" b="0">
                <a:solidFill>
                  <a:schemeClr val="tx1"/>
                </a:solidFill>
                <a:effectLst/>
                <a:latin typeface="Courier New" panose="02070309020205020404" pitchFamily="49" charset="0"/>
              </a:rPr>
              <a:t>that.</a:t>
            </a:r>
          </a:p>
          <a:p>
            <a:pPr marL="1085850" lvl="1" indent="-514350">
              <a:buFont typeface="+mj-lt"/>
              <a:buAutoNum type="arabicPeriod"/>
            </a:pPr>
            <a:r>
              <a:rPr lang="en-US" b="0">
                <a:solidFill>
                  <a:schemeClr val="tx1"/>
                </a:solidFill>
                <a:effectLst/>
                <a:latin typeface="Courier New" panose="02070309020205020404" pitchFamily="49" charset="0"/>
              </a:rPr>
              <a:t>Assuming these respondents left their companies by the time of the survey's conclusion in 2015, we'll replace the </a:t>
            </a:r>
            <a:r>
              <a:rPr lang="en-US" b="1">
                <a:solidFill>
                  <a:schemeClr val="tx1"/>
                </a:solidFill>
                <a:effectLst/>
                <a:latin typeface="Courier New" panose="02070309020205020404" pitchFamily="49" charset="0"/>
              </a:rPr>
              <a:t>'present' </a:t>
            </a:r>
            <a:r>
              <a:rPr lang="en-US" b="0">
                <a:solidFill>
                  <a:schemeClr val="tx1"/>
                </a:solidFill>
                <a:effectLst/>
                <a:latin typeface="Courier New" panose="02070309020205020404" pitchFamily="49" charset="0"/>
              </a:rPr>
              <a:t>value in the column `Date of Leaving (</a:t>
            </a:r>
            <a:r>
              <a:rPr lang="en-US" b="1">
                <a:solidFill>
                  <a:schemeClr val="tx1"/>
                </a:solidFill>
                <a:effectLst/>
                <a:latin typeface="Courier New" panose="02070309020205020404" pitchFamily="49" charset="0"/>
              </a:rPr>
              <a:t>DOL</a:t>
            </a:r>
            <a:r>
              <a:rPr lang="en-US" b="0">
                <a:solidFill>
                  <a:schemeClr val="tx1"/>
                </a:solidFill>
                <a:effectLst/>
                <a:latin typeface="Courier New" panose="02070309020205020404" pitchFamily="49" charset="0"/>
              </a:rPr>
              <a:t>)` with </a:t>
            </a:r>
            <a:r>
              <a:rPr lang="en-US" b="1">
                <a:solidFill>
                  <a:schemeClr val="tx1"/>
                </a:solidFill>
                <a:effectLst/>
                <a:latin typeface="Courier New" panose="02070309020205020404" pitchFamily="49" charset="0"/>
              </a:rPr>
              <a:t>`2015-12-31`</a:t>
            </a:r>
            <a:r>
              <a:rPr lang="en-US" b="0">
                <a:solidFill>
                  <a:schemeClr val="tx1"/>
                </a:solidFill>
                <a:effectLst/>
                <a:latin typeface="Courier New" panose="02070309020205020404" pitchFamily="49" charset="0"/>
              </a:rPr>
              <a:t>.</a:t>
            </a:r>
          </a:p>
          <a:p>
            <a:pPr marL="1085850" lvl="1" indent="-514350">
              <a:buFont typeface="+mj-lt"/>
              <a:buAutoNum type="arabicPeriod"/>
            </a:pPr>
            <a:r>
              <a:rPr lang="en-US">
                <a:solidFill>
                  <a:schemeClr val="tx1"/>
                </a:solidFill>
                <a:latin typeface="Courier New" panose="02070309020205020404" pitchFamily="49" charset="0"/>
              </a:rPr>
              <a:t>C</a:t>
            </a:r>
            <a:r>
              <a:rPr lang="en-US" b="0">
                <a:solidFill>
                  <a:schemeClr val="tx1"/>
                </a:solidFill>
                <a:effectLst/>
                <a:latin typeface="Courier New" panose="02070309020205020404" pitchFamily="49" charset="0"/>
              </a:rPr>
              <a:t>onvert the data types of the `Date of Joining (</a:t>
            </a:r>
            <a:r>
              <a:rPr lang="en-US" b="1">
                <a:solidFill>
                  <a:schemeClr val="tx1"/>
                </a:solidFill>
                <a:effectLst/>
                <a:latin typeface="Courier New" panose="02070309020205020404" pitchFamily="49" charset="0"/>
              </a:rPr>
              <a:t>DOJ</a:t>
            </a:r>
            <a:r>
              <a:rPr lang="en-US" b="0">
                <a:solidFill>
                  <a:schemeClr val="tx1"/>
                </a:solidFill>
                <a:effectLst/>
                <a:latin typeface="Courier New" panose="02070309020205020404" pitchFamily="49" charset="0"/>
              </a:rPr>
              <a:t>)` and `Date of Leaving (</a:t>
            </a:r>
            <a:r>
              <a:rPr lang="en-US" b="1">
                <a:solidFill>
                  <a:schemeClr val="tx1"/>
                </a:solidFill>
                <a:effectLst/>
                <a:latin typeface="Courier New" panose="02070309020205020404" pitchFamily="49" charset="0"/>
              </a:rPr>
              <a:t>DOL</a:t>
            </a:r>
            <a:r>
              <a:rPr lang="en-US" b="0">
                <a:solidFill>
                  <a:schemeClr val="tx1"/>
                </a:solidFill>
                <a:effectLst/>
                <a:latin typeface="Courier New" panose="02070309020205020404" pitchFamily="49" charset="0"/>
              </a:rPr>
              <a:t>)` and `Date of Birth (</a:t>
            </a:r>
            <a:r>
              <a:rPr lang="en-US" b="1">
                <a:solidFill>
                  <a:schemeClr val="tx1"/>
                </a:solidFill>
                <a:effectLst/>
                <a:latin typeface="Courier New" panose="02070309020205020404" pitchFamily="49" charset="0"/>
              </a:rPr>
              <a:t>DOB</a:t>
            </a:r>
            <a:r>
              <a:rPr lang="en-US" b="0">
                <a:solidFill>
                  <a:schemeClr val="tx1"/>
                </a:solidFill>
                <a:effectLst/>
                <a:latin typeface="Courier New" panose="02070309020205020404" pitchFamily="49" charset="0"/>
              </a:rPr>
              <a:t>)` columns to datetime format for consistency and ease of analysis.</a:t>
            </a:r>
          </a:p>
          <a:p>
            <a:pPr marL="1085850" lvl="1" indent="-514350">
              <a:buFont typeface="+mj-lt"/>
              <a:buAutoNum type="arabicPeriod"/>
            </a:pPr>
            <a:r>
              <a:rPr lang="en-US">
                <a:solidFill>
                  <a:schemeClr val="tx1"/>
                </a:solidFill>
                <a:effectLst/>
                <a:latin typeface="Courier New" panose="02070309020205020404" pitchFamily="49" charset="0"/>
              </a:rPr>
              <a:t>Here we say that </a:t>
            </a:r>
            <a:r>
              <a:rPr lang="en-US" b="1">
                <a:solidFill>
                  <a:schemeClr val="tx1"/>
                </a:solidFill>
                <a:effectLst/>
                <a:latin typeface="Courier New" panose="02070309020205020404" pitchFamily="49" charset="0"/>
              </a:rPr>
              <a:t>`40` out of `3998` were left the company before joining the company i.e., </a:t>
            </a:r>
            <a:r>
              <a:rPr lang="en-US" b="0" i="0">
                <a:solidFill>
                  <a:schemeClr val="tx1"/>
                </a:solidFill>
                <a:effectLst/>
                <a:latin typeface="Courier New" panose="02070309020205020404" pitchFamily="49" charset="0"/>
              </a:rPr>
              <a:t>there were 40 DOL values that were earlier than DOJ</a:t>
            </a:r>
            <a:r>
              <a:rPr lang="en-US" b="1">
                <a:solidFill>
                  <a:schemeClr val="tx1"/>
                </a:solidFill>
                <a:effectLst/>
                <a:latin typeface="Courier New" panose="02070309020205020404" pitchFamily="49" charset="0"/>
              </a:rPr>
              <a:t>. </a:t>
            </a:r>
            <a:r>
              <a:rPr lang="en-US">
                <a:solidFill>
                  <a:schemeClr val="tx1"/>
                </a:solidFill>
                <a:effectLst/>
                <a:latin typeface="Courier New" panose="02070309020205020404" pitchFamily="49" charset="0"/>
              </a:rPr>
              <a:t>So these values might to be </a:t>
            </a:r>
            <a:r>
              <a:rPr lang="en-US" b="1">
                <a:solidFill>
                  <a:schemeClr val="tx1"/>
                </a:solidFill>
                <a:effectLst/>
                <a:latin typeface="Courier New" panose="02070309020205020404" pitchFamily="49" charset="0"/>
              </a:rPr>
              <a:t>typos, </a:t>
            </a:r>
            <a:r>
              <a:rPr lang="en-US">
                <a:solidFill>
                  <a:schemeClr val="tx1"/>
                </a:solidFill>
                <a:effectLst/>
                <a:latin typeface="Courier New" panose="02070309020205020404" pitchFamily="49" charset="0"/>
              </a:rPr>
              <a:t>then we </a:t>
            </a:r>
            <a:r>
              <a:rPr lang="en-US" b="1">
                <a:solidFill>
                  <a:schemeClr val="tx1"/>
                </a:solidFill>
                <a:effectLst/>
                <a:latin typeface="Courier New" panose="02070309020205020404" pitchFamily="49" charset="0"/>
              </a:rPr>
              <a:t>drop those rows.</a:t>
            </a:r>
          </a:p>
        </p:txBody>
      </p:sp>
    </p:spTree>
    <p:extLst>
      <p:ext uri="{BB962C8B-B14F-4D97-AF65-F5344CB8AC3E}">
        <p14:creationId xmlns:p14="http://schemas.microsoft.com/office/powerpoint/2010/main" val="14991971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5BE01-A8BC-0099-B8AD-D7736E165D5F}"/>
              </a:ext>
            </a:extLst>
          </p:cNvPr>
          <p:cNvSpPr>
            <a:spLocks noGrp="1"/>
          </p:cNvSpPr>
          <p:nvPr>
            <p:ph type="title"/>
          </p:nvPr>
        </p:nvSpPr>
        <p:spPr>
          <a:xfrm>
            <a:off x="442885" y="118941"/>
            <a:ext cx="9929963" cy="455490"/>
          </a:xfrm>
        </p:spPr>
        <p:txBody>
          <a:bodyPr>
            <a:normAutofit fontScale="90000"/>
          </a:bodyPr>
          <a:lstStyle/>
          <a:p>
            <a:r>
              <a:rPr lang="en-IN" sz="3000" b="1" i="1" u="sng"/>
              <a:t>Conclusion</a:t>
            </a:r>
          </a:p>
        </p:txBody>
      </p:sp>
      <p:sp>
        <p:nvSpPr>
          <p:cNvPr id="3" name="Text Placeholder 2">
            <a:extLst>
              <a:ext uri="{FF2B5EF4-FFF2-40B4-BE49-F238E27FC236}">
                <a16:creationId xmlns:a16="http://schemas.microsoft.com/office/drawing/2014/main" id="{330699D1-40F0-0A72-8B2F-761BD3B04263}"/>
              </a:ext>
            </a:extLst>
          </p:cNvPr>
          <p:cNvSpPr>
            <a:spLocks noGrp="1"/>
          </p:cNvSpPr>
          <p:nvPr>
            <p:ph type="body" idx="1"/>
          </p:nvPr>
        </p:nvSpPr>
        <p:spPr>
          <a:xfrm>
            <a:off x="442885" y="492369"/>
            <a:ext cx="11014842" cy="6246690"/>
          </a:xfrm>
        </p:spPr>
        <p:txBody>
          <a:bodyPr>
            <a:noAutofit/>
          </a:bodyPr>
          <a:lstStyle/>
          <a:p>
            <a:pPr algn="l"/>
            <a:r>
              <a:rPr lang="en-US" sz="1800" i="0">
                <a:solidFill>
                  <a:schemeClr val="tx1"/>
                </a:solidFill>
                <a:effectLst/>
                <a:latin typeface="Calibri" panose="020F0502020204030204" pitchFamily="34" charset="0"/>
                <a:ea typeface="Calibri" panose="020F0502020204030204" pitchFamily="34" charset="0"/>
                <a:cs typeface="Calibri" panose="020F0502020204030204" pitchFamily="34" charset="0"/>
              </a:rPr>
              <a:t>A comprehensive analysis of the dataset reveals several key findings regarding the factors that influence an individual's salary level: Some criteria, such as seniority and educational attainment, show a strong correlation with compensation, while others, especially gender and educational achievement, show a weak correlation or even no correlation at all.</a:t>
            </a:r>
          </a:p>
          <a:p>
            <a:pPr algn="l"/>
            <a:r>
              <a:rPr lang="en-US" sz="1800" i="0">
                <a:solidFill>
                  <a:schemeClr val="tx1"/>
                </a:solidFill>
                <a:effectLst/>
                <a:latin typeface="Calibri" panose="020F0502020204030204" pitchFamily="34" charset="0"/>
                <a:ea typeface="Calibri" panose="020F0502020204030204" pitchFamily="34" charset="0"/>
                <a:cs typeface="Calibri" panose="020F0502020204030204" pitchFamily="34" charset="0"/>
              </a:rPr>
              <a:t> Senior Software Engineers emerge as the top earners within the dataset, commanding the highest incomes.</a:t>
            </a:r>
          </a:p>
          <a:p>
            <a:pPr algn="l"/>
            <a:r>
              <a:rPr lang="en-US" sz="1800" i="0">
                <a:solidFill>
                  <a:schemeClr val="tx1"/>
                </a:solidFill>
                <a:effectLst/>
                <a:latin typeface="Calibri" panose="020F0502020204030204" pitchFamily="34" charset="0"/>
                <a:ea typeface="Calibri" panose="020F0502020204030204" pitchFamily="34" charset="0"/>
                <a:cs typeface="Calibri" panose="020F0502020204030204" pitchFamily="34" charset="0"/>
              </a:rPr>
              <a:t> However, it is noted that their salaries also display greater variability, indicating a higher degree of unpredictability in compensation compared to other job roles.</a:t>
            </a:r>
          </a:p>
          <a:p>
            <a:pPr algn="l"/>
            <a:r>
              <a:rPr lang="en-US" sz="1800" i="0">
                <a:solidFill>
                  <a:schemeClr val="tx1"/>
                </a:solidFill>
                <a:effectLst/>
                <a:latin typeface="Calibri" panose="020F0502020204030204" pitchFamily="34" charset="0"/>
                <a:ea typeface="Calibri" panose="020F0502020204030204" pitchFamily="34" charset="0"/>
                <a:cs typeface="Calibri" panose="020F0502020204030204" pitchFamily="34" charset="0"/>
              </a:rPr>
              <a:t> On the contrary, software developers and technical support engineers, as a rule, earn a salary below average, assuming various wages depending on the names of the tasks as part of the data set.</a:t>
            </a:r>
          </a:p>
          <a:p>
            <a:pPr algn="l"/>
            <a:r>
              <a:rPr lang="en-US" sz="1800" i="0">
                <a:solidFill>
                  <a:schemeClr val="tx1"/>
                </a:solidFill>
                <a:effectLst/>
                <a:latin typeface="Calibri" panose="020F0502020204030204" pitchFamily="34" charset="0"/>
                <a:ea typeface="Calibri" panose="020F0502020204030204" pitchFamily="34" charset="0"/>
                <a:cs typeface="Calibri" panose="020F0502020204030204" pitchFamily="34" charset="0"/>
              </a:rPr>
              <a:t>It seems that the gender has no significant impact on the determination of income on average, as evidenced by similar average wages for both sexes. However, women's salaries tend to be slightly lower than average, highlighting a potential gender pay gap.</a:t>
            </a:r>
          </a:p>
          <a:p>
            <a:pPr algn="l"/>
            <a:r>
              <a:rPr lang="en-US" sz="1800" i="0">
                <a:solidFill>
                  <a:schemeClr val="tx1"/>
                </a:solidFill>
                <a:effectLst/>
                <a:latin typeface="Calibri" panose="020F0502020204030204" pitchFamily="34" charset="0"/>
                <a:ea typeface="Calibri" panose="020F0502020204030204" pitchFamily="34" charset="0"/>
                <a:cs typeface="Calibri" panose="020F0502020204030204" pitchFamily="34" charset="0"/>
              </a:rPr>
              <a:t>Academic achievement, as measured by 10th grade, 12th grade, and college GPA scores, doesn't show a clear correlation with salary levels.</a:t>
            </a:r>
          </a:p>
          <a:p>
            <a:pPr algn="l"/>
            <a:r>
              <a:rPr lang="en-US" sz="1800" i="0">
                <a:solidFill>
                  <a:schemeClr val="tx1"/>
                </a:solidFill>
                <a:effectLst/>
                <a:latin typeface="Calibri" panose="020F0502020204030204" pitchFamily="34" charset="0"/>
                <a:ea typeface="Calibri" panose="020F0502020204030204" pitchFamily="34" charset="0"/>
                <a:cs typeface="Calibri" panose="020F0502020204030204" pitchFamily="34" charset="0"/>
              </a:rPr>
              <a:t> This suggests that factors other than academic achievement play a larger role in determining the earnings outcomes of individuals in the dataset. </a:t>
            </a:r>
          </a:p>
          <a:p>
            <a:pPr algn="l"/>
            <a:r>
              <a:rPr lang="en-US" sz="1800" i="0">
                <a:solidFill>
                  <a:schemeClr val="tx1"/>
                </a:solidFill>
                <a:effectLst/>
                <a:latin typeface="Calibri" panose="020F0502020204030204" pitchFamily="34" charset="0"/>
                <a:ea typeface="Calibri" panose="020F0502020204030204" pitchFamily="34" charset="0"/>
                <a:cs typeface="Calibri" panose="020F0502020204030204" pitchFamily="34" charset="0"/>
              </a:rPr>
              <a:t> In conclusion, factors such as years of experience and level of university show strong relationships with salary levels, while other factors such as gender and education level show weaker relationships. These results highlight the complexity of factors influencing compensation outcomes across datasets and underscore the need for a detailed understanding of the different determinants of compensation.</a:t>
            </a:r>
          </a:p>
        </p:txBody>
      </p:sp>
    </p:spTree>
    <p:extLst>
      <p:ext uri="{BB962C8B-B14F-4D97-AF65-F5344CB8AC3E}">
        <p14:creationId xmlns:p14="http://schemas.microsoft.com/office/powerpoint/2010/main" val="11921756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68B7F-96BA-AF14-F932-CEE8C40D18D8}"/>
              </a:ext>
            </a:extLst>
          </p:cNvPr>
          <p:cNvSpPr>
            <a:spLocks noGrp="1"/>
          </p:cNvSpPr>
          <p:nvPr>
            <p:ph type="title"/>
          </p:nvPr>
        </p:nvSpPr>
        <p:spPr>
          <a:xfrm>
            <a:off x="1806465" y="1184494"/>
            <a:ext cx="4574629" cy="1325563"/>
          </a:xfrm>
        </p:spPr>
        <p:txBody>
          <a:bodyPr>
            <a:noAutofit/>
          </a:bodyPr>
          <a:lstStyle/>
          <a:p>
            <a:r>
              <a:rPr lang="en-IN" sz="8000">
                <a:solidFill>
                  <a:srgbClr val="C00000"/>
                </a:solidFill>
                <a:latin typeface="Times New Roman" panose="02020603050405020304" pitchFamily="18" charset="0"/>
                <a:cs typeface="Times New Roman" panose="02020603050405020304" pitchFamily="18" charset="0"/>
              </a:rPr>
              <a:t>Q&amp;A</a:t>
            </a:r>
          </a:p>
        </p:txBody>
      </p:sp>
      <p:sp>
        <p:nvSpPr>
          <p:cNvPr id="3" name="Text Placeholder 2">
            <a:extLst>
              <a:ext uri="{FF2B5EF4-FFF2-40B4-BE49-F238E27FC236}">
                <a16:creationId xmlns:a16="http://schemas.microsoft.com/office/drawing/2014/main" id="{5FECC557-C4FA-E368-1CE9-A3E82EE572F4}"/>
              </a:ext>
            </a:extLst>
          </p:cNvPr>
          <p:cNvSpPr>
            <a:spLocks noGrp="1"/>
          </p:cNvSpPr>
          <p:nvPr>
            <p:ph type="body" idx="1"/>
          </p:nvPr>
        </p:nvSpPr>
        <p:spPr>
          <a:xfrm>
            <a:off x="649013" y="3429000"/>
            <a:ext cx="10515600" cy="1510370"/>
          </a:xfrm>
        </p:spPr>
        <p:txBody>
          <a:bodyPr>
            <a:normAutofit/>
          </a:bodyPr>
          <a:lstStyle/>
          <a:p>
            <a:r>
              <a:rPr lang="en-IN"/>
              <a:t>Please feel free to ask your Questions.</a:t>
            </a:r>
          </a:p>
          <a:p>
            <a:r>
              <a:rPr lang="en-IN"/>
              <a:t>Here’s my </a:t>
            </a:r>
            <a:r>
              <a:rPr lang="en-US" sz="2800" b="1">
                <a:solidFill>
                  <a:schemeClr val="dk1"/>
                </a:solidFill>
                <a:latin typeface="Calibri" panose="020F0502020204030204" pitchFamily="34" charset="0"/>
                <a:ea typeface="Calibri" panose="020F0502020204030204" pitchFamily="34" charset="0"/>
                <a:cs typeface="Calibri" panose="020F0502020204030204" pitchFamily="34" charset="0"/>
                <a:sym typeface="Calibri"/>
                <a:hlinkClick r:id="rId2"/>
              </a:rPr>
              <a:t>LinkedIn Profile</a:t>
            </a:r>
            <a:endParaRPr lang="en-US" sz="2800" b="1">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pic>
        <p:nvPicPr>
          <p:cNvPr id="5" name="Graphic 4" descr="Questions">
            <a:extLst>
              <a:ext uri="{FF2B5EF4-FFF2-40B4-BE49-F238E27FC236}">
                <a16:creationId xmlns:a16="http://schemas.microsoft.com/office/drawing/2014/main" id="{02AEBABD-101D-E094-F9F2-70DCD03B7D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38545" y="882814"/>
            <a:ext cx="4109545" cy="4109545"/>
          </a:xfrm>
          <a:prstGeom prst="rect">
            <a:avLst/>
          </a:prstGeom>
        </p:spPr>
      </p:pic>
    </p:spTree>
    <p:extLst>
      <p:ext uri="{BB962C8B-B14F-4D97-AF65-F5344CB8AC3E}">
        <p14:creationId xmlns:p14="http://schemas.microsoft.com/office/powerpoint/2010/main" val="23853607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FD3686-8C5E-9A3C-EDF9-A2127E6D52F9}"/>
              </a:ext>
            </a:extLst>
          </p:cNvPr>
          <p:cNvSpPr>
            <a:spLocks noGrp="1"/>
          </p:cNvSpPr>
          <p:nvPr>
            <p:ph type="body" idx="1"/>
          </p:nvPr>
        </p:nvSpPr>
        <p:spPr>
          <a:xfrm>
            <a:off x="838200" y="524256"/>
            <a:ext cx="10515600" cy="5652707"/>
          </a:xfrm>
        </p:spPr>
        <p:txBody>
          <a:bodyPr>
            <a:normAutofit fontScale="92500"/>
          </a:bodyPr>
          <a:lstStyle/>
          <a:p>
            <a:pPr marL="571500" lvl="1" indent="0">
              <a:buNone/>
            </a:pPr>
            <a:r>
              <a:rPr lang="en-US">
                <a:solidFill>
                  <a:schemeClr val="tx1"/>
                </a:solidFill>
                <a:effectLst/>
                <a:latin typeface="Courier New" panose="02070309020205020404" pitchFamily="49" charset="0"/>
              </a:rPr>
              <a:t>5. Converting every entries in the </a:t>
            </a:r>
            <a:r>
              <a:rPr lang="en-US" b="1">
                <a:solidFill>
                  <a:schemeClr val="tx1"/>
                </a:solidFill>
                <a:effectLst/>
                <a:latin typeface="Courier New" panose="02070309020205020404" pitchFamily="49" charset="0"/>
              </a:rPr>
              <a:t>`Gender` </a:t>
            </a:r>
            <a:r>
              <a:rPr lang="en-US">
                <a:solidFill>
                  <a:schemeClr val="tx1"/>
                </a:solidFill>
                <a:effectLst/>
                <a:latin typeface="Courier New" panose="02070309020205020404" pitchFamily="49" charset="0"/>
              </a:rPr>
              <a:t>column more </a:t>
            </a:r>
            <a:r>
              <a:rPr lang="en-US" b="1">
                <a:solidFill>
                  <a:schemeClr val="tx1"/>
                </a:solidFill>
                <a:effectLst/>
                <a:latin typeface="Courier New" panose="02070309020205020404" pitchFamily="49" charset="0"/>
              </a:rPr>
              <a:t>descriptive</a:t>
            </a:r>
            <a:r>
              <a:rPr lang="en-US">
                <a:solidFill>
                  <a:schemeClr val="tx1"/>
                </a:solidFill>
                <a:effectLst/>
                <a:latin typeface="Courier New" panose="02070309020205020404" pitchFamily="49" charset="0"/>
              </a:rPr>
              <a:t>.</a:t>
            </a:r>
          </a:p>
          <a:p>
            <a:pPr marL="571500" lvl="1" indent="0">
              <a:buNone/>
            </a:pPr>
            <a:r>
              <a:rPr lang="en-US">
                <a:solidFill>
                  <a:schemeClr val="tx1"/>
                </a:solidFill>
                <a:effectLst/>
                <a:latin typeface="Courier New" panose="02070309020205020404" pitchFamily="49" charset="0"/>
              </a:rPr>
              <a:t>6. Validating the results that they were in percentage(s) and not in </a:t>
            </a:r>
            <a:r>
              <a:rPr lang="en-US" b="1">
                <a:solidFill>
                  <a:schemeClr val="tx1"/>
                </a:solidFill>
                <a:effectLst/>
                <a:latin typeface="Courier New" panose="02070309020205020404" pitchFamily="49" charset="0"/>
              </a:rPr>
              <a:t>CollegeGPA </a:t>
            </a:r>
            <a:r>
              <a:rPr lang="en-US">
                <a:solidFill>
                  <a:schemeClr val="tx1"/>
                </a:solidFill>
                <a:effectLst/>
                <a:latin typeface="Courier New" panose="02070309020205020404" pitchFamily="49" charset="0"/>
              </a:rPr>
              <a:t>or otherwise.</a:t>
            </a:r>
          </a:p>
          <a:p>
            <a:pPr marL="571500" lvl="1" indent="0">
              <a:buNone/>
            </a:pPr>
            <a:r>
              <a:rPr lang="en-US">
                <a:solidFill>
                  <a:schemeClr val="tx1"/>
                </a:solidFill>
                <a:latin typeface="Courier New" panose="02070309020205020404" pitchFamily="49" charset="0"/>
              </a:rPr>
              <a:t>7. Fixing the inconsistencies in the columns </a:t>
            </a:r>
            <a:r>
              <a:rPr lang="en-US" b="1">
                <a:solidFill>
                  <a:schemeClr val="tx1"/>
                </a:solidFill>
                <a:latin typeface="Courier New" panose="02070309020205020404" pitchFamily="49" charset="0"/>
              </a:rPr>
              <a:t>`JobCity`, `Designation`, `Specialization`, `10board`, `12board`.</a:t>
            </a:r>
          </a:p>
          <a:p>
            <a:pPr marL="571500" lvl="1" indent="0">
              <a:buNone/>
            </a:pPr>
            <a:r>
              <a:rPr lang="en-US">
                <a:solidFill>
                  <a:schemeClr val="tx1"/>
                </a:solidFill>
                <a:effectLst/>
                <a:latin typeface="Courier New" panose="02070309020205020404" pitchFamily="49" charset="0"/>
              </a:rPr>
              <a:t>8. Extracting the </a:t>
            </a:r>
            <a:r>
              <a:rPr lang="en-US" b="1">
                <a:solidFill>
                  <a:schemeClr val="tx1"/>
                </a:solidFill>
                <a:effectLst/>
                <a:latin typeface="Courier New" panose="02070309020205020404" pitchFamily="49" charset="0"/>
              </a:rPr>
              <a:t>year from </a:t>
            </a:r>
            <a:r>
              <a:rPr lang="en-US" b="1">
                <a:solidFill>
                  <a:schemeClr val="tx1"/>
                </a:solidFill>
                <a:latin typeface="Courier New" panose="02070309020205020404" pitchFamily="49" charset="0"/>
              </a:rPr>
              <a:t>`</a:t>
            </a:r>
            <a:r>
              <a:rPr lang="en-US" b="1">
                <a:solidFill>
                  <a:schemeClr val="tx1"/>
                </a:solidFill>
                <a:effectLst/>
                <a:latin typeface="Courier New" panose="02070309020205020404" pitchFamily="49" charset="0"/>
              </a:rPr>
              <a:t>12graduation` </a:t>
            </a:r>
            <a:r>
              <a:rPr lang="en-US">
                <a:solidFill>
                  <a:schemeClr val="tx1"/>
                </a:solidFill>
                <a:effectLst/>
                <a:latin typeface="Courier New" panose="02070309020205020404" pitchFamily="49" charset="0"/>
              </a:rPr>
              <a:t>and </a:t>
            </a:r>
            <a:r>
              <a:rPr lang="en-US" b="1">
                <a:solidFill>
                  <a:schemeClr val="tx1"/>
                </a:solidFill>
                <a:effectLst/>
                <a:latin typeface="Courier New" panose="02070309020205020404" pitchFamily="49" charset="0"/>
              </a:rPr>
              <a:t>inserting </a:t>
            </a:r>
            <a:r>
              <a:rPr lang="en-US">
                <a:solidFill>
                  <a:schemeClr val="tx1"/>
                </a:solidFill>
                <a:effectLst/>
                <a:latin typeface="Courier New" panose="02070309020205020404" pitchFamily="49" charset="0"/>
              </a:rPr>
              <a:t>a column </a:t>
            </a:r>
            <a:r>
              <a:rPr lang="en-US" b="1">
                <a:solidFill>
                  <a:schemeClr val="tx1"/>
                </a:solidFill>
                <a:effectLst/>
                <a:latin typeface="Courier New" panose="02070309020205020404" pitchFamily="49" charset="0"/>
              </a:rPr>
              <a:t>`12graduation_year` </a:t>
            </a:r>
            <a:r>
              <a:rPr lang="en-US">
                <a:solidFill>
                  <a:schemeClr val="tx1"/>
                </a:solidFill>
                <a:effectLst/>
                <a:latin typeface="Courier New" panose="02070309020205020404" pitchFamily="49" charset="0"/>
              </a:rPr>
              <a:t>for ease of analysis</a:t>
            </a:r>
          </a:p>
          <a:p>
            <a:pPr marL="571500" lvl="1" indent="0">
              <a:buNone/>
            </a:pPr>
            <a:r>
              <a:rPr lang="en-US">
                <a:solidFill>
                  <a:schemeClr val="tx1"/>
                </a:solidFill>
                <a:latin typeface="Courier New" panose="02070309020205020404" pitchFamily="49" charset="0"/>
              </a:rPr>
              <a:t>9. Replacing the </a:t>
            </a:r>
            <a:r>
              <a:rPr lang="en-US" b="1">
                <a:solidFill>
                  <a:schemeClr val="tx1"/>
                </a:solidFill>
                <a:latin typeface="Courier New" panose="02070309020205020404" pitchFamily="49" charset="0"/>
              </a:rPr>
              <a:t>outlier in `GraduationYear` </a:t>
            </a:r>
            <a:r>
              <a:rPr lang="en-US">
                <a:solidFill>
                  <a:schemeClr val="tx1"/>
                </a:solidFill>
                <a:latin typeface="Courier New" panose="02070309020205020404" pitchFamily="49" charset="0"/>
              </a:rPr>
              <a:t>with the </a:t>
            </a:r>
            <a:r>
              <a:rPr lang="en-US" b="1">
                <a:solidFill>
                  <a:schemeClr val="tx1"/>
                </a:solidFill>
                <a:latin typeface="Courier New" panose="02070309020205020404" pitchFamily="49" charset="0"/>
              </a:rPr>
              <a:t>median </a:t>
            </a:r>
            <a:r>
              <a:rPr lang="en-US">
                <a:solidFill>
                  <a:schemeClr val="tx1"/>
                </a:solidFill>
                <a:latin typeface="Courier New" panose="02070309020205020404" pitchFamily="49" charset="0"/>
              </a:rPr>
              <a:t>value.</a:t>
            </a:r>
          </a:p>
          <a:p>
            <a:pPr marL="571500" lvl="1" indent="0">
              <a:buNone/>
            </a:pPr>
            <a:endParaRPr lang="en-IN">
              <a:solidFill>
                <a:schemeClr val="tx1"/>
              </a:solidFill>
              <a:latin typeface="Courier New" panose="02070309020205020404" pitchFamily="49" charset="0"/>
            </a:endParaRPr>
          </a:p>
          <a:p>
            <a:pPr marL="571500" lvl="1" indent="0">
              <a:buNone/>
            </a:pPr>
            <a:r>
              <a:rPr lang="en-US" sz="3200" b="0" i="1">
                <a:solidFill>
                  <a:schemeClr val="tx1"/>
                </a:solidFill>
                <a:effectLst/>
                <a:latin typeface="Calibri" panose="020F0502020204030204" pitchFamily="34" charset="0"/>
                <a:ea typeface="Calibri" panose="020F0502020204030204" pitchFamily="34" charset="0"/>
                <a:cs typeface="Calibri" panose="020F0502020204030204" pitchFamily="34" charset="0"/>
              </a:rPr>
              <a:t>After Fixing Improper Columns along with its Irrelevant Values AND Fixing the improper data types of each column.</a:t>
            </a:r>
          </a:p>
          <a:p>
            <a:pPr marL="571500" lvl="1" indent="0">
              <a:buNone/>
            </a:pPr>
            <a:endParaRPr lang="en-US" sz="1100" b="0" i="1">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571500" lvl="1" indent="0">
              <a:buNone/>
            </a:pPr>
            <a:r>
              <a:rPr lang="en-IN" sz="2800" b="1" i="1">
                <a:solidFill>
                  <a:schemeClr val="tx1"/>
                </a:solidFill>
                <a:latin typeface="Calibri" panose="020F0502020204030204" pitchFamily="34" charset="0"/>
                <a:ea typeface="Calibri" panose="020F0502020204030204" pitchFamily="34" charset="0"/>
                <a:cs typeface="Calibri" panose="020F0502020204030204" pitchFamily="34" charset="0"/>
              </a:rPr>
              <a:t>Cleaned Data Shape: </a:t>
            </a:r>
            <a:r>
              <a:rPr lang="en-US" sz="2800" b="1" i="1">
                <a:solidFill>
                  <a:schemeClr val="tx1"/>
                </a:solidFill>
                <a:latin typeface="Calibri" panose="020F0502020204030204" pitchFamily="34" charset="0"/>
                <a:ea typeface="Calibri" panose="020F0502020204030204" pitchFamily="34" charset="0"/>
                <a:cs typeface="Calibri" panose="020F0502020204030204" pitchFamily="34" charset="0"/>
              </a:rPr>
              <a:t>(3943, 39)</a:t>
            </a:r>
          </a:p>
        </p:txBody>
      </p:sp>
    </p:spTree>
    <p:extLst>
      <p:ext uri="{BB962C8B-B14F-4D97-AF65-F5344CB8AC3E}">
        <p14:creationId xmlns:p14="http://schemas.microsoft.com/office/powerpoint/2010/main" val="4233027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A596-A669-EADA-2B18-04A35E02C8B3}"/>
              </a:ext>
            </a:extLst>
          </p:cNvPr>
          <p:cNvSpPr>
            <a:spLocks noGrp="1"/>
          </p:cNvSpPr>
          <p:nvPr>
            <p:ph type="title"/>
          </p:nvPr>
        </p:nvSpPr>
        <p:spPr>
          <a:xfrm>
            <a:off x="838200" y="681037"/>
            <a:ext cx="10515600" cy="549275"/>
          </a:xfrm>
        </p:spPr>
        <p:txBody>
          <a:bodyPr>
            <a:noAutofit/>
          </a:bodyPr>
          <a:lstStyle/>
          <a:p>
            <a:r>
              <a:rPr lang="en-IN" sz="2600" b="1" i="1"/>
              <a:t>c) Univariate Analysis – Non Visual and Visual</a:t>
            </a:r>
            <a:br>
              <a:rPr lang="en-IN" sz="2600" b="1" i="1"/>
            </a:br>
            <a:r>
              <a:rPr lang="en-IN" sz="2600" b="1" i="1"/>
              <a:t>	i. For </a:t>
            </a:r>
            <a:r>
              <a:rPr lang="en-IN" sz="2600" b="1" i="1" u="sng"/>
              <a:t>Numerical Columns</a:t>
            </a:r>
            <a:br>
              <a:rPr lang="en-IN" sz="2600"/>
            </a:br>
            <a:endParaRPr lang="en-IN" sz="2600"/>
          </a:p>
        </p:txBody>
      </p:sp>
      <p:sp>
        <p:nvSpPr>
          <p:cNvPr id="3" name="Text Placeholder 2">
            <a:extLst>
              <a:ext uri="{FF2B5EF4-FFF2-40B4-BE49-F238E27FC236}">
                <a16:creationId xmlns:a16="http://schemas.microsoft.com/office/drawing/2014/main" id="{4216306D-25BB-4ADB-A20B-647179AF5E31}"/>
              </a:ext>
            </a:extLst>
          </p:cNvPr>
          <p:cNvSpPr>
            <a:spLocks noGrp="1"/>
          </p:cNvSpPr>
          <p:nvPr>
            <p:ph type="body" idx="1"/>
          </p:nvPr>
        </p:nvSpPr>
        <p:spPr>
          <a:xfrm>
            <a:off x="838200" y="1109472"/>
            <a:ext cx="6749648" cy="5067491"/>
          </a:xfrm>
        </p:spPr>
        <p:txBody>
          <a:bodyPr>
            <a:normAutofit fontScale="92500" lnSpcReduction="10000"/>
          </a:bodyPr>
          <a:lstStyle/>
          <a:p>
            <a:pPr marL="114300" indent="0">
              <a:buNone/>
            </a:pPr>
            <a:r>
              <a:rPr lang="en-IN" sz="3800" b="1" i="1" u="sng"/>
              <a:t>Salary</a:t>
            </a:r>
          </a:p>
          <a:p>
            <a:r>
              <a:rPr lang="en-US" sz="2800"/>
              <a:t>The summary plot of the salary data indicates considerable variation among the salary values. The histogram reveals a significant positive skewness, suggesting that the distribution of salaries is not symmetrical and is skewed towards higher values. </a:t>
            </a:r>
          </a:p>
          <a:p>
            <a:r>
              <a:rPr lang="en-US" sz="2800"/>
              <a:t>Box plots further emphasize a concentration of high salaries, indicating the presence of outliers at the upper end of the salary distribution. These outliers represent individuals with exceptionally high salaries compared to the rest of the dataset.</a:t>
            </a:r>
          </a:p>
          <a:p>
            <a:endParaRPr lang="en-IN"/>
          </a:p>
          <a:p>
            <a:pPr marL="114300" indent="0">
              <a:buNone/>
            </a:pPr>
            <a:endParaRPr lang="en-IN"/>
          </a:p>
        </p:txBody>
      </p:sp>
      <p:pic>
        <p:nvPicPr>
          <p:cNvPr id="5" name="Picture 4">
            <a:extLst>
              <a:ext uri="{FF2B5EF4-FFF2-40B4-BE49-F238E27FC236}">
                <a16:creationId xmlns:a16="http://schemas.microsoft.com/office/drawing/2014/main" id="{1E287D3E-CFF2-DEE5-AC1A-65D63E16AF19}"/>
              </a:ext>
            </a:extLst>
          </p:cNvPr>
          <p:cNvPicPr>
            <a:picLocks noChangeAspect="1"/>
          </p:cNvPicPr>
          <p:nvPr/>
        </p:nvPicPr>
        <p:blipFill>
          <a:blip r:embed="rId2"/>
          <a:srcRect t="4827" r="50377"/>
          <a:stretch/>
        </p:blipFill>
        <p:spPr>
          <a:xfrm>
            <a:off x="7490312" y="451739"/>
            <a:ext cx="4323736" cy="2977261"/>
          </a:xfrm>
          <a:prstGeom prst="rect">
            <a:avLst/>
          </a:prstGeom>
        </p:spPr>
      </p:pic>
      <p:pic>
        <p:nvPicPr>
          <p:cNvPr id="7" name="Picture 6">
            <a:extLst>
              <a:ext uri="{FF2B5EF4-FFF2-40B4-BE49-F238E27FC236}">
                <a16:creationId xmlns:a16="http://schemas.microsoft.com/office/drawing/2014/main" id="{1CBEB8EB-5B16-B78A-2CF4-C2F4B651B746}"/>
              </a:ext>
            </a:extLst>
          </p:cNvPr>
          <p:cNvPicPr>
            <a:picLocks noChangeAspect="1"/>
          </p:cNvPicPr>
          <p:nvPr/>
        </p:nvPicPr>
        <p:blipFill>
          <a:blip r:embed="rId3"/>
          <a:srcRect l="54500" b="4985"/>
          <a:stretch/>
        </p:blipFill>
        <p:spPr>
          <a:xfrm>
            <a:off x="7587848" y="3199701"/>
            <a:ext cx="4323736" cy="2977262"/>
          </a:xfrm>
          <a:prstGeom prst="rect">
            <a:avLst/>
          </a:prstGeom>
        </p:spPr>
      </p:pic>
    </p:spTree>
    <p:extLst>
      <p:ext uri="{BB962C8B-B14F-4D97-AF65-F5344CB8AC3E}">
        <p14:creationId xmlns:p14="http://schemas.microsoft.com/office/powerpoint/2010/main" val="2593147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16306D-25BB-4ADB-A20B-647179AF5E31}"/>
              </a:ext>
            </a:extLst>
          </p:cNvPr>
          <p:cNvSpPr>
            <a:spLocks noGrp="1"/>
          </p:cNvSpPr>
          <p:nvPr>
            <p:ph type="body" idx="1"/>
          </p:nvPr>
        </p:nvSpPr>
        <p:spPr>
          <a:xfrm>
            <a:off x="838200" y="304800"/>
            <a:ext cx="6749648" cy="6217920"/>
          </a:xfrm>
        </p:spPr>
        <p:txBody>
          <a:bodyPr>
            <a:normAutofit fontScale="92500" lnSpcReduction="10000"/>
          </a:bodyPr>
          <a:lstStyle/>
          <a:p>
            <a:pPr marL="114300" indent="0">
              <a:buNone/>
            </a:pPr>
            <a:r>
              <a:rPr lang="en-IN" sz="3800" b="1" i="1" u="sng">
                <a:latin typeface="Calibri" panose="020F0502020204030204" pitchFamily="34" charset="0"/>
                <a:ea typeface="Calibri" panose="020F0502020204030204" pitchFamily="34" charset="0"/>
                <a:cs typeface="Calibri" panose="020F0502020204030204" pitchFamily="34" charset="0"/>
              </a:rPr>
              <a:t>10percentage</a:t>
            </a:r>
          </a:p>
          <a:p>
            <a:r>
              <a:rPr lang="en-US" sz="2800">
                <a:latin typeface="Calibri" panose="020F0502020204030204" pitchFamily="34" charset="0"/>
                <a:ea typeface="Calibri" panose="020F0502020204030204" pitchFamily="34" charset="0"/>
                <a:cs typeface="Calibri" panose="020F0502020204030204" pitchFamily="34" charset="0"/>
              </a:rPr>
              <a:t>The summary plot of the 10th percentage data shows that around half of the students achieved scores of approximately 80% or lower. The histogram illustrates a scarcity of students with low percentages, with the majority falling within the 75% to 90% range, peaking at around 78%. </a:t>
            </a:r>
          </a:p>
          <a:p>
            <a:r>
              <a:rPr lang="en-US" sz="2800">
                <a:latin typeface="Calibri" panose="020F0502020204030204" pitchFamily="34" charset="0"/>
                <a:ea typeface="Calibri" panose="020F0502020204030204" pitchFamily="34" charset="0"/>
                <a:cs typeface="Calibri" panose="020F0502020204030204" pitchFamily="34" charset="0"/>
              </a:rPr>
              <a:t>Extreme outliers are evident from the box plot, indicating some irregularities in the distribution of the data. These outliers represent individuals with exceptionally high or low 10th percentage scores compared to the rest of the dataset.</a:t>
            </a:r>
          </a:p>
          <a:p>
            <a:r>
              <a:rPr lang="en-US">
                <a:solidFill>
                  <a:srgbClr val="000000"/>
                </a:solidFill>
                <a:effectLst/>
                <a:latin typeface="Calibri" panose="020F0502020204030204" pitchFamily="34" charset="0"/>
                <a:ea typeface="Calibri" panose="020F0502020204030204" pitchFamily="34" charset="0"/>
                <a:cs typeface="Calibri" panose="020F0502020204030204" pitchFamily="34" charset="0"/>
              </a:rPr>
              <a:t>While many students scored well, some outliers achieved much higher results.</a:t>
            </a:r>
          </a:p>
        </p:txBody>
      </p:sp>
      <p:pic>
        <p:nvPicPr>
          <p:cNvPr id="7" name="Picture 6">
            <a:extLst>
              <a:ext uri="{FF2B5EF4-FFF2-40B4-BE49-F238E27FC236}">
                <a16:creationId xmlns:a16="http://schemas.microsoft.com/office/drawing/2014/main" id="{1CBEB8EB-5B16-B78A-2CF4-C2F4B651B746}"/>
              </a:ext>
            </a:extLst>
          </p:cNvPr>
          <p:cNvPicPr>
            <a:picLocks noChangeAspect="1"/>
          </p:cNvPicPr>
          <p:nvPr/>
        </p:nvPicPr>
        <p:blipFill>
          <a:blip r:embed="rId3"/>
          <a:srcRect l="2553" t="3851" r="2553"/>
          <a:stretch/>
        </p:blipFill>
        <p:spPr>
          <a:xfrm>
            <a:off x="7587848" y="3314350"/>
            <a:ext cx="4323736" cy="2862612"/>
          </a:xfrm>
          <a:prstGeom prst="rect">
            <a:avLst/>
          </a:prstGeom>
        </p:spPr>
      </p:pic>
      <p:pic>
        <p:nvPicPr>
          <p:cNvPr id="9" name="Picture 8">
            <a:extLst>
              <a:ext uri="{FF2B5EF4-FFF2-40B4-BE49-F238E27FC236}">
                <a16:creationId xmlns:a16="http://schemas.microsoft.com/office/drawing/2014/main" id="{449F3A41-CD72-C75D-80D1-BD04C4E7506C}"/>
              </a:ext>
            </a:extLst>
          </p:cNvPr>
          <p:cNvPicPr>
            <a:picLocks noChangeAspect="1"/>
          </p:cNvPicPr>
          <p:nvPr/>
        </p:nvPicPr>
        <p:blipFill>
          <a:blip r:embed="rId4"/>
          <a:srcRect t="5496" b="2407"/>
          <a:stretch/>
        </p:blipFill>
        <p:spPr>
          <a:xfrm>
            <a:off x="7587848" y="681038"/>
            <a:ext cx="4323736" cy="2454440"/>
          </a:xfrm>
          <a:prstGeom prst="rect">
            <a:avLst/>
          </a:prstGeom>
        </p:spPr>
      </p:pic>
    </p:spTree>
    <p:extLst>
      <p:ext uri="{BB962C8B-B14F-4D97-AF65-F5344CB8AC3E}">
        <p14:creationId xmlns:p14="http://schemas.microsoft.com/office/powerpoint/2010/main" val="392539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16306D-25BB-4ADB-A20B-647179AF5E31}"/>
              </a:ext>
            </a:extLst>
          </p:cNvPr>
          <p:cNvSpPr>
            <a:spLocks noGrp="1"/>
          </p:cNvSpPr>
          <p:nvPr>
            <p:ph type="body" idx="1"/>
          </p:nvPr>
        </p:nvSpPr>
        <p:spPr>
          <a:xfrm>
            <a:off x="838200" y="304800"/>
            <a:ext cx="6749648" cy="6217920"/>
          </a:xfrm>
        </p:spPr>
        <p:txBody>
          <a:bodyPr>
            <a:normAutofit fontScale="92500"/>
          </a:bodyPr>
          <a:lstStyle/>
          <a:p>
            <a:pPr marL="114300" indent="0">
              <a:buNone/>
            </a:pPr>
            <a:r>
              <a:rPr lang="en-IN" sz="3800" b="1" i="1" u="sng">
                <a:latin typeface="Calibri" panose="020F0502020204030204" pitchFamily="34" charset="0"/>
                <a:ea typeface="Calibri" panose="020F0502020204030204" pitchFamily="34" charset="0"/>
                <a:cs typeface="Calibri" panose="020F0502020204030204" pitchFamily="34" charset="0"/>
              </a:rPr>
              <a:t>12percentage</a:t>
            </a:r>
          </a:p>
          <a:p>
            <a:pPr marL="285750" lvl="1" indent="-285750">
              <a:buFont typeface="Arial" panose="020B0604020202020204" pitchFamily="34" charset="0"/>
              <a:buChar char="•"/>
            </a:pPr>
            <a:r>
              <a:rPr lang="en-US" sz="2600">
                <a:latin typeface="Calibri" panose="020F0502020204030204" pitchFamily="34" charset="0"/>
                <a:ea typeface="Calibri" panose="020F0502020204030204" pitchFamily="34" charset="0"/>
                <a:cs typeface="Calibri" panose="020F0502020204030204" pitchFamily="34" charset="0"/>
              </a:rPr>
              <a:t>Upon analyzing the dataset, it is evident that approximately half of the students scored around 78% or lower in their 12th-grade examinations. This indicates that a significant portion of students achieved scores below the 80% mark, highlighting a scarcity of low scores in the dataset.</a:t>
            </a:r>
          </a:p>
          <a:p>
            <a:pPr marL="285750" indent="-285750">
              <a:buFont typeface="Arial" panose="020B0604020202020204" pitchFamily="34" charset="0"/>
              <a:buChar char="•"/>
            </a:pPr>
            <a:r>
              <a:rPr lang="en-US" sz="2600">
                <a:latin typeface="Calibri" panose="020F0502020204030204" pitchFamily="34" charset="0"/>
                <a:ea typeface="Calibri" panose="020F0502020204030204" pitchFamily="34" charset="0"/>
                <a:cs typeface="Calibri" panose="020F0502020204030204" pitchFamily="34" charset="0"/>
              </a:rPr>
              <a:t>Examining the histogram, it is observed that the majority of students scored between 69% and 84%, with the highest frequency occurring around the 70% mark. However, an outlier with an exceptionally low score is noticeable, suggesting an anomaly in the data distribution.</a:t>
            </a:r>
          </a:p>
          <a:p>
            <a:r>
              <a:rPr lang="en-US" sz="2600" i="0">
                <a:solidFill>
                  <a:srgbClr val="212121"/>
                </a:solidFill>
                <a:effectLst/>
                <a:latin typeface="Calibri" panose="020F0502020204030204" pitchFamily="34" charset="0"/>
                <a:ea typeface="Calibri" panose="020F0502020204030204" pitchFamily="34" charset="0"/>
                <a:cs typeface="Calibri" panose="020F0502020204030204" pitchFamily="34" charset="0"/>
              </a:rPr>
              <a:t>The majority (between 69% and 84%) scored within a specific range.much more</a:t>
            </a:r>
            <a:r>
              <a:rPr lang="en-US" sz="2600">
                <a:solidFill>
                  <a:srgbClr val="212121"/>
                </a:solidFill>
                <a:latin typeface="Calibri" panose="020F0502020204030204" pitchFamily="34" charset="0"/>
                <a:ea typeface="Calibri" panose="020F0502020204030204" pitchFamily="34" charset="0"/>
                <a:cs typeface="Calibri" panose="020F0502020204030204" pitchFamily="34" charset="0"/>
              </a:rPr>
              <a:t>.</a:t>
            </a:r>
          </a:p>
          <a:p>
            <a:r>
              <a:rPr lang="en-US" sz="2600" i="0">
                <a:solidFill>
                  <a:srgbClr val="212121"/>
                </a:solidFill>
                <a:effectLst/>
                <a:latin typeface="Calibri" panose="020F0502020204030204" pitchFamily="34" charset="0"/>
                <a:ea typeface="Calibri" panose="020F0502020204030204" pitchFamily="34" charset="0"/>
                <a:cs typeface="Calibri" panose="020F0502020204030204" pitchFamily="34" charset="0"/>
              </a:rPr>
              <a:t>Students with very low scores are scarce.</a:t>
            </a:r>
            <a:endParaRPr lang="en-IN" sz="260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1CBEB8EB-5B16-B78A-2CF4-C2F4B651B746}"/>
              </a:ext>
            </a:extLst>
          </p:cNvPr>
          <p:cNvPicPr>
            <a:picLocks noChangeAspect="1"/>
          </p:cNvPicPr>
          <p:nvPr/>
        </p:nvPicPr>
        <p:blipFill>
          <a:blip r:embed="rId2"/>
          <a:srcRect l="5359" r="5359"/>
          <a:stretch/>
        </p:blipFill>
        <p:spPr>
          <a:xfrm>
            <a:off x="7587848" y="3199701"/>
            <a:ext cx="4323736" cy="2977262"/>
          </a:xfrm>
          <a:prstGeom prst="rect">
            <a:avLst/>
          </a:prstGeom>
        </p:spPr>
      </p:pic>
      <p:pic>
        <p:nvPicPr>
          <p:cNvPr id="4" name="Picture 3">
            <a:extLst>
              <a:ext uri="{FF2B5EF4-FFF2-40B4-BE49-F238E27FC236}">
                <a16:creationId xmlns:a16="http://schemas.microsoft.com/office/drawing/2014/main" id="{0F73942C-1EDC-4D7A-4F31-80CAED8EDFFF}"/>
              </a:ext>
            </a:extLst>
          </p:cNvPr>
          <p:cNvPicPr>
            <a:picLocks noChangeAspect="1"/>
          </p:cNvPicPr>
          <p:nvPr/>
        </p:nvPicPr>
        <p:blipFill>
          <a:blip r:embed="rId3"/>
          <a:srcRect/>
          <a:stretch/>
        </p:blipFill>
        <p:spPr>
          <a:xfrm>
            <a:off x="7587848" y="613194"/>
            <a:ext cx="4323736" cy="2371779"/>
          </a:xfrm>
          <a:prstGeom prst="rect">
            <a:avLst/>
          </a:prstGeom>
        </p:spPr>
      </p:pic>
    </p:spTree>
    <p:extLst>
      <p:ext uri="{BB962C8B-B14F-4D97-AF65-F5344CB8AC3E}">
        <p14:creationId xmlns:p14="http://schemas.microsoft.com/office/powerpoint/2010/main" val="419401364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591</TotalTime>
  <Words>3652</Words>
  <Application>Microsoft Office PowerPoint</Application>
  <PresentationFormat>Widescreen</PresentationFormat>
  <Paragraphs>239</Paragraphs>
  <Slides>52</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Calibri</vt:lpstr>
      <vt:lpstr>Lato Black</vt:lpstr>
      <vt:lpstr>Roboto</vt:lpstr>
      <vt:lpstr>Times New Roman</vt:lpstr>
      <vt:lpstr>Libre Baskerville</vt:lpstr>
      <vt:lpstr>Open Sans</vt:lpstr>
      <vt:lpstr>Arial</vt:lpstr>
      <vt:lpstr>Courier New</vt:lpstr>
      <vt:lpstr>Office Theme</vt:lpstr>
      <vt:lpstr>PowerPoint Presentation</vt:lpstr>
      <vt:lpstr>PowerPoint Presentation</vt:lpstr>
      <vt:lpstr>Business Problem</vt:lpstr>
      <vt:lpstr>Summary of the Data</vt:lpstr>
      <vt:lpstr>Exploratory Data Analysis:</vt:lpstr>
      <vt:lpstr>PowerPoint Presentation</vt:lpstr>
      <vt:lpstr>c) Univariate Analysis – Non Visual and Visual  i. For Numerical Columns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 Univariate Analysis – Non Visual and Visual  ii. For Categorical Columns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 Bivariate Analysis – Non Visual and Visual</vt:lpstr>
      <vt:lpstr>PowerPoint Presentation</vt:lpstr>
      <vt:lpstr>PowerPoint Presentation</vt:lpstr>
      <vt:lpstr>Average Salary for every Gender</vt:lpstr>
      <vt:lpstr> Salary &amp; 10th Score</vt:lpstr>
      <vt:lpstr>Salary &amp; 12th score</vt:lpstr>
      <vt:lpstr>Salary and CollegeGPA</vt:lpstr>
      <vt:lpstr>Salary with including English, Quants, Logical</vt:lpstr>
      <vt:lpstr> Average Salary per JobCity</vt:lpstr>
      <vt:lpstr>Average Salary per CollegeTier</vt:lpstr>
      <vt:lpstr>Average Salary per CollegeCityTier</vt:lpstr>
      <vt:lpstr>Some Imp Key Insights</vt:lpstr>
      <vt:lpstr>RESEARCH OUTCOMES</vt:lpstr>
      <vt:lpstr>PowerPoint Presentation</vt:lpstr>
      <vt:lpstr>Conclusion</vt:lpstr>
      <vt:lpstr>Q&amp;A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Gadella Rajaneesh</cp:lastModifiedBy>
  <cp:revision>11</cp:revision>
  <dcterms:created xsi:type="dcterms:W3CDTF">2021-02-16T05:19:01Z</dcterms:created>
  <dcterms:modified xsi:type="dcterms:W3CDTF">2024-10-14T10:07:49Z</dcterms:modified>
</cp:coreProperties>
</file>