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
      <p:font typeface="Montserrat Medium"/>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22" Type="http://schemas.openxmlformats.org/officeDocument/2006/relationships/font" Target="fonts/MontserratMedium-bold.fntdata"/><Relationship Id="rId10" Type="http://schemas.openxmlformats.org/officeDocument/2006/relationships/slide" Target="slides/slide5.xml"/><Relationship Id="rId21" Type="http://schemas.openxmlformats.org/officeDocument/2006/relationships/font" Target="fonts/MontserratMedium-regular.fntdata"/><Relationship Id="rId13" Type="http://schemas.openxmlformats.org/officeDocument/2006/relationships/font" Target="fonts/Montserrat-regular.fntdata"/><Relationship Id="rId24" Type="http://schemas.openxmlformats.org/officeDocument/2006/relationships/font" Target="fonts/MontserratMedium-boldItalic.fntdata"/><Relationship Id="rId12" Type="http://schemas.openxmlformats.org/officeDocument/2006/relationships/slide" Target="slides/slide7.xml"/><Relationship Id="rId23" Type="http://schemas.openxmlformats.org/officeDocument/2006/relationships/font" Target="fonts/Montserrat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a9145f05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a9145f05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a9145f05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a9145f05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a9145f05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a9145f05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kaggle.com/datasets/kanishk307/6000-indian-food-recipes-dataset"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spoonacular.com/food-ap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16800" y="1578400"/>
            <a:ext cx="49353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COOKR</a:t>
            </a:r>
            <a:r>
              <a:rPr lang="en"/>
              <a:t>- Food Tech Hackathon</a:t>
            </a:r>
            <a:endParaRPr/>
          </a:p>
        </p:txBody>
      </p:sp>
      <p:sp>
        <p:nvSpPr>
          <p:cNvPr id="135" name="Google Shape;135;p13"/>
          <p:cNvSpPr txBox="1"/>
          <p:nvPr>
            <p:ph idx="1" type="subTitle"/>
          </p:nvPr>
        </p:nvSpPr>
        <p:spPr>
          <a:xfrm>
            <a:off x="6247900" y="3897000"/>
            <a:ext cx="2143800" cy="8370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852"/>
              <a:buNone/>
            </a:pPr>
            <a:r>
              <a:rPr lang="en" sz="1407"/>
              <a:t>Team Members :</a:t>
            </a:r>
            <a:endParaRPr sz="1407"/>
          </a:p>
          <a:p>
            <a:pPr indent="0" lvl="0" marL="0" rtl="0" algn="l">
              <a:lnSpc>
                <a:spcPct val="80000"/>
              </a:lnSpc>
              <a:spcBef>
                <a:spcPts val="1000"/>
              </a:spcBef>
              <a:spcAft>
                <a:spcPts val="0"/>
              </a:spcAft>
              <a:buSzPts val="852"/>
              <a:buNone/>
            </a:pPr>
            <a:r>
              <a:rPr lang="en" sz="1407"/>
              <a:t>	Krithika L</a:t>
            </a:r>
            <a:endParaRPr sz="1407"/>
          </a:p>
          <a:p>
            <a:pPr indent="0" lvl="0" marL="0" rtl="0" algn="l">
              <a:lnSpc>
                <a:spcPct val="80000"/>
              </a:lnSpc>
              <a:spcBef>
                <a:spcPts val="1000"/>
              </a:spcBef>
              <a:spcAft>
                <a:spcPts val="1000"/>
              </a:spcAft>
              <a:buSzPts val="852"/>
              <a:buNone/>
            </a:pPr>
            <a:r>
              <a:rPr lang="en" sz="1407"/>
              <a:t>	Rajaneha R</a:t>
            </a:r>
            <a:endParaRPr sz="1407"/>
          </a:p>
        </p:txBody>
      </p:sp>
      <p:pic>
        <p:nvPicPr>
          <p:cNvPr id="136" name="Google Shape;136;p13"/>
          <p:cNvPicPr preferRelativeResize="0"/>
          <p:nvPr/>
        </p:nvPicPr>
        <p:blipFill>
          <a:blip r:embed="rId3">
            <a:alphaModFix amt="85000"/>
          </a:blip>
          <a:stretch>
            <a:fillRect/>
          </a:stretch>
        </p:blipFill>
        <p:spPr>
          <a:xfrm>
            <a:off x="8010900" y="142550"/>
            <a:ext cx="837000" cy="8370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274525" y="2015875"/>
            <a:ext cx="4045200" cy="1846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Problem Statement 1 -</a:t>
            </a:r>
            <a:endParaRPr/>
          </a:p>
          <a:p>
            <a:pPr indent="0" lvl="0" marL="0" rtl="0" algn="l">
              <a:lnSpc>
                <a:spcPct val="115000"/>
              </a:lnSpc>
              <a:spcBef>
                <a:spcPts val="0"/>
              </a:spcBef>
              <a:spcAft>
                <a:spcPts val="0"/>
              </a:spcAft>
              <a:buNone/>
            </a:pPr>
            <a:r>
              <a:rPr lang="en"/>
              <a:t>Item Categorization</a:t>
            </a:r>
            <a:endParaRPr/>
          </a:p>
          <a:p>
            <a:pPr indent="0" lvl="0" marL="0" rtl="0" algn="l">
              <a:spcBef>
                <a:spcPts val="0"/>
              </a:spcBef>
              <a:spcAft>
                <a:spcPts val="0"/>
              </a:spcAft>
              <a:buNone/>
            </a:pPr>
            <a:r>
              <a:t/>
            </a:r>
            <a:endParaRPr/>
          </a:p>
        </p:txBody>
      </p:sp>
      <p:sp>
        <p:nvSpPr>
          <p:cNvPr id="142" name="Google Shape;142;p14"/>
          <p:cNvSpPr txBox="1"/>
          <p:nvPr>
            <p:ph idx="2" type="body"/>
          </p:nvPr>
        </p:nvSpPr>
        <p:spPr>
          <a:xfrm>
            <a:off x="4639175" y="1254450"/>
            <a:ext cx="3985500" cy="2413500"/>
          </a:xfrm>
          <a:prstGeom prst="rect">
            <a:avLst/>
          </a:prstGeom>
        </p:spPr>
        <p:txBody>
          <a:bodyPr anchorCtr="0" anchor="t" bIns="91425" lIns="91425" spcFirstLastPara="1" rIns="91425" wrap="square" tIns="91425">
            <a:noAutofit/>
          </a:bodyPr>
          <a:lstStyle/>
          <a:p>
            <a:pPr indent="0" lvl="0" marL="0" rtl="0" algn="l">
              <a:lnSpc>
                <a:spcPct val="95000"/>
              </a:lnSpc>
              <a:spcBef>
                <a:spcPts val="1000"/>
              </a:spcBef>
              <a:spcAft>
                <a:spcPts val="0"/>
              </a:spcAft>
              <a:buSzPts val="1018"/>
              <a:buNone/>
            </a:pPr>
            <a:r>
              <a:t/>
            </a:r>
            <a:endParaRPr sz="1202">
              <a:latin typeface="Montserrat Medium"/>
              <a:ea typeface="Montserrat Medium"/>
              <a:cs typeface="Montserrat Medium"/>
              <a:sym typeface="Montserrat Medium"/>
            </a:endParaRPr>
          </a:p>
          <a:p>
            <a:pPr indent="-316706" lvl="0" marL="457200" rtl="0" algn="l">
              <a:lnSpc>
                <a:spcPct val="95000"/>
              </a:lnSpc>
              <a:spcBef>
                <a:spcPts val="2000"/>
              </a:spcBef>
              <a:spcAft>
                <a:spcPts val="0"/>
              </a:spcAft>
              <a:buSzPts val="1388"/>
              <a:buFont typeface="Montserrat Medium"/>
              <a:buAutoNum type="arabicPeriod"/>
            </a:pPr>
            <a:r>
              <a:rPr lang="en" sz="1387">
                <a:latin typeface="Montserrat Medium"/>
                <a:ea typeface="Montserrat Medium"/>
                <a:cs typeface="Montserrat Medium"/>
                <a:sym typeface="Montserrat Medium"/>
              </a:rPr>
              <a:t>Have to create a model or research the necessary steps to create a model for categorizing items. </a:t>
            </a:r>
            <a:endParaRPr sz="1387">
              <a:latin typeface="Montserrat Medium"/>
              <a:ea typeface="Montserrat Medium"/>
              <a:cs typeface="Montserrat Medium"/>
              <a:sym typeface="Montserrat Medium"/>
            </a:endParaRPr>
          </a:p>
          <a:p>
            <a:pPr indent="-316706" lvl="0" marL="457200" rtl="0" algn="l">
              <a:lnSpc>
                <a:spcPct val="95000"/>
              </a:lnSpc>
              <a:spcBef>
                <a:spcPts val="2000"/>
              </a:spcBef>
              <a:spcAft>
                <a:spcPts val="0"/>
              </a:spcAft>
              <a:buSzPts val="1388"/>
              <a:buFont typeface="Montserrat Medium"/>
              <a:buAutoNum type="arabicPeriod"/>
            </a:pPr>
            <a:r>
              <a:rPr lang="en" sz="1387">
                <a:latin typeface="Montserrat Medium"/>
                <a:ea typeface="Montserrat Medium"/>
                <a:cs typeface="Montserrat Medium"/>
                <a:sym typeface="Montserrat Medium"/>
              </a:rPr>
              <a:t>When the cook adds an item to their kitchen, it should be automatically categorized into multiple categories. </a:t>
            </a:r>
            <a:endParaRPr sz="1387">
              <a:latin typeface="Montserrat Medium"/>
              <a:ea typeface="Montserrat Medium"/>
              <a:cs typeface="Montserrat Medium"/>
              <a:sym typeface="Montserrat Medium"/>
            </a:endParaRPr>
          </a:p>
          <a:p>
            <a:pPr indent="-316706" lvl="0" marL="457200" rtl="0" algn="l">
              <a:lnSpc>
                <a:spcPct val="95000"/>
              </a:lnSpc>
              <a:spcBef>
                <a:spcPts val="2000"/>
              </a:spcBef>
              <a:spcAft>
                <a:spcPts val="2000"/>
              </a:spcAft>
              <a:buSzPts val="1388"/>
              <a:buFont typeface="Montserrat Medium"/>
              <a:buAutoNum type="arabicPeriod"/>
            </a:pPr>
            <a:r>
              <a:rPr lang="en" sz="1387">
                <a:latin typeface="Montserrat Medium"/>
                <a:ea typeface="Montserrat Medium"/>
                <a:cs typeface="Montserrat Medium"/>
                <a:sym typeface="Montserrat Medium"/>
              </a:rPr>
              <a:t>We can provide the sample data for this to train the model.</a:t>
            </a:r>
            <a:endParaRPr sz="1387">
              <a:latin typeface="Montserrat Medium"/>
              <a:ea typeface="Montserrat Medium"/>
              <a:cs typeface="Montserrat Medium"/>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a:t>
            </a:r>
            <a:endParaRPr/>
          </a:p>
        </p:txBody>
      </p:sp>
      <p:sp>
        <p:nvSpPr>
          <p:cNvPr id="148" name="Google Shape;148;p15"/>
          <p:cNvSpPr txBox="1"/>
          <p:nvPr>
            <p:ph idx="1" type="body"/>
          </p:nvPr>
        </p:nvSpPr>
        <p:spPr>
          <a:xfrm>
            <a:off x="679500" y="1179950"/>
            <a:ext cx="8274900" cy="37686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SzPts val="1500"/>
              <a:buFont typeface="Montserrat Medium"/>
              <a:buChar char="●"/>
            </a:pPr>
            <a:r>
              <a:rPr lang="en" sz="1500">
                <a:latin typeface="Montserrat Medium"/>
                <a:ea typeface="Montserrat Medium"/>
                <a:cs typeface="Montserrat Medium"/>
                <a:sym typeface="Montserrat Medium"/>
              </a:rPr>
              <a:t>Data Preparation:</a:t>
            </a:r>
            <a:endParaRPr sz="1500">
              <a:latin typeface="Montserrat Medium"/>
              <a:ea typeface="Montserrat Medium"/>
              <a:cs typeface="Montserrat Medium"/>
              <a:sym typeface="Montserrat Medium"/>
            </a:endParaRPr>
          </a:p>
          <a:p>
            <a:pPr indent="0" lvl="0" marL="457200" rtl="0" algn="l">
              <a:spcBef>
                <a:spcPts val="1200"/>
              </a:spcBef>
              <a:spcAft>
                <a:spcPts val="0"/>
              </a:spcAft>
              <a:buNone/>
            </a:pPr>
            <a:r>
              <a:rPr lang="en" sz="1500">
                <a:latin typeface="Montserrat Medium"/>
                <a:ea typeface="Montserrat Medium"/>
                <a:cs typeface="Montserrat Medium"/>
                <a:sym typeface="Montserrat Medium"/>
              </a:rPr>
              <a:t> Collected a dataset containing food items from </a:t>
            </a:r>
            <a:r>
              <a:rPr lang="en" sz="1500" u="sng">
                <a:solidFill>
                  <a:schemeClr val="hlink"/>
                </a:solidFill>
                <a:latin typeface="Montserrat Medium"/>
                <a:ea typeface="Montserrat Medium"/>
                <a:cs typeface="Montserrat Medium"/>
                <a:sym typeface="Montserrat Medium"/>
                <a:hlinkClick r:id="rId3"/>
              </a:rPr>
              <a:t>Kaggle </a:t>
            </a:r>
            <a:r>
              <a:rPr lang="en" sz="1500">
                <a:latin typeface="Montserrat Medium"/>
                <a:ea typeface="Montserrat Medium"/>
                <a:cs typeface="Montserrat Medium"/>
                <a:sym typeface="Montserrat Medium"/>
              </a:rPr>
              <a:t>with 6000+ entries and their associated categories like recipes,cuisine, </a:t>
            </a:r>
            <a:r>
              <a:rPr lang="en" sz="1500">
                <a:latin typeface="Montserrat Medium"/>
                <a:ea typeface="Montserrat Medium"/>
                <a:cs typeface="Montserrat Medium"/>
                <a:sym typeface="Montserrat Medium"/>
              </a:rPr>
              <a:t>course and diet. </a:t>
            </a:r>
            <a:r>
              <a:rPr lang="en" sz="1500">
                <a:latin typeface="Montserrat Medium"/>
                <a:ea typeface="Montserrat Medium"/>
                <a:cs typeface="Montserrat Medium"/>
                <a:sym typeface="Montserrat Medium"/>
              </a:rPr>
              <a:t>Performed pre-processing to drop null and duplicate values. </a:t>
            </a:r>
            <a:endParaRPr sz="1500">
              <a:latin typeface="Montserrat Medium"/>
              <a:ea typeface="Montserrat Medium"/>
              <a:cs typeface="Montserrat Medium"/>
              <a:sym typeface="Montserrat Medium"/>
            </a:endParaRPr>
          </a:p>
          <a:p>
            <a:pPr indent="0" lvl="0" marL="457200" rtl="0" algn="l">
              <a:spcBef>
                <a:spcPts val="1200"/>
              </a:spcBef>
              <a:spcAft>
                <a:spcPts val="0"/>
              </a:spcAft>
              <a:buNone/>
            </a:pPr>
            <a:r>
              <a:t/>
            </a:r>
            <a:endParaRPr sz="1500">
              <a:latin typeface="Montserrat Medium"/>
              <a:ea typeface="Montserrat Medium"/>
              <a:cs typeface="Montserrat Medium"/>
              <a:sym typeface="Montserrat Medium"/>
            </a:endParaRPr>
          </a:p>
          <a:p>
            <a:pPr indent="-323850" lvl="0" marL="457200" rtl="0" algn="l">
              <a:spcBef>
                <a:spcPts val="1200"/>
              </a:spcBef>
              <a:spcAft>
                <a:spcPts val="0"/>
              </a:spcAft>
              <a:buClr>
                <a:schemeClr val="dk1"/>
              </a:buClr>
              <a:buSzPts val="1500"/>
              <a:buFont typeface="Montserrat Medium"/>
              <a:buChar char="●"/>
            </a:pPr>
            <a:r>
              <a:t/>
            </a:r>
            <a:endParaRPr sz="1500">
              <a:solidFill>
                <a:schemeClr val="dk1"/>
              </a:solidFill>
              <a:latin typeface="Montserrat Medium"/>
              <a:ea typeface="Montserrat Medium"/>
              <a:cs typeface="Montserrat Medium"/>
              <a:sym typeface="Montserrat Medium"/>
            </a:endParaRPr>
          </a:p>
        </p:txBody>
      </p:sp>
      <p:pic>
        <p:nvPicPr>
          <p:cNvPr id="149" name="Google Shape;149;p15"/>
          <p:cNvPicPr preferRelativeResize="0"/>
          <p:nvPr/>
        </p:nvPicPr>
        <p:blipFill>
          <a:blip r:embed="rId4">
            <a:alphaModFix/>
          </a:blip>
          <a:stretch>
            <a:fillRect/>
          </a:stretch>
        </p:blipFill>
        <p:spPr>
          <a:xfrm>
            <a:off x="750800" y="2619075"/>
            <a:ext cx="8320024" cy="1775650"/>
          </a:xfrm>
          <a:prstGeom prst="rect">
            <a:avLst/>
          </a:prstGeom>
          <a:noFill/>
          <a:ln>
            <a:noFill/>
          </a:ln>
        </p:spPr>
      </p:pic>
      <p:sp>
        <p:nvSpPr>
          <p:cNvPr id="150" name="Google Shape;150;p15"/>
          <p:cNvSpPr txBox="1"/>
          <p:nvPr/>
        </p:nvSpPr>
        <p:spPr>
          <a:xfrm>
            <a:off x="3710550" y="4461300"/>
            <a:ext cx="2824500" cy="2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Preprocessed Dataframe</a:t>
            </a:r>
            <a:endParaRPr sz="13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idx="1" type="body"/>
          </p:nvPr>
        </p:nvSpPr>
        <p:spPr>
          <a:xfrm>
            <a:off x="868075" y="935900"/>
            <a:ext cx="7922700" cy="37692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SzPts val="1300"/>
              <a:buFont typeface="Montserrat"/>
              <a:buChar char="●"/>
            </a:pPr>
            <a:r>
              <a:rPr b="1" lang="en">
                <a:latin typeface="Montserrat"/>
                <a:ea typeface="Montserrat"/>
                <a:cs typeface="Montserrat"/>
                <a:sym typeface="Montserrat"/>
              </a:rPr>
              <a:t>Model Selection and Training:</a:t>
            </a:r>
            <a:endParaRPr b="1">
              <a:latin typeface="Montserrat"/>
              <a:ea typeface="Montserrat"/>
              <a:cs typeface="Montserrat"/>
              <a:sym typeface="Montserrat"/>
            </a:endParaRPr>
          </a:p>
          <a:p>
            <a:pPr indent="457200" lvl="0" marL="457200" rtl="0" algn="l">
              <a:spcBef>
                <a:spcPts val="1200"/>
              </a:spcBef>
              <a:spcAft>
                <a:spcPts val="0"/>
              </a:spcAft>
              <a:buNone/>
            </a:pPr>
            <a:r>
              <a:rPr lang="en">
                <a:latin typeface="Montserrat Medium"/>
                <a:ea typeface="Montserrat Medium"/>
                <a:cs typeface="Montserrat Medium"/>
                <a:sym typeface="Montserrat Medium"/>
              </a:rPr>
              <a:t>Select an appropriate multi-label classification algorithm, like KNN, Multilayer Perceptron, Random Forest, or Catboost Regression ensemble model, partition the dataset into training and testing sets, and we trained the Catboost regression model, optimizing hyperparameters as required.</a:t>
            </a:r>
            <a:endParaRPr>
              <a:latin typeface="Montserrat Medium"/>
              <a:ea typeface="Montserrat Medium"/>
              <a:cs typeface="Montserrat Medium"/>
              <a:sym typeface="Montserrat Medium"/>
            </a:endParaRPr>
          </a:p>
          <a:p>
            <a:pPr indent="457200" lvl="0" marL="457200" rtl="0" algn="l">
              <a:spcBef>
                <a:spcPts val="1200"/>
              </a:spcBef>
              <a:spcAft>
                <a:spcPts val="0"/>
              </a:spcAft>
              <a:buNone/>
            </a:pPr>
            <a:r>
              <a:t/>
            </a:r>
            <a:endParaRPr>
              <a:latin typeface="Montserrat Medium"/>
              <a:ea typeface="Montserrat Medium"/>
              <a:cs typeface="Montserrat Medium"/>
              <a:sym typeface="Montserrat Medium"/>
            </a:endParaRPr>
          </a:p>
          <a:p>
            <a:pPr indent="-311150" lvl="0" marL="457200" rtl="0" algn="l">
              <a:spcBef>
                <a:spcPts val="1200"/>
              </a:spcBef>
              <a:spcAft>
                <a:spcPts val="0"/>
              </a:spcAft>
              <a:buSzPts val="1300"/>
              <a:buFont typeface="Montserrat"/>
              <a:buChar char="●"/>
            </a:pPr>
            <a:r>
              <a:rPr b="1" lang="en">
                <a:latin typeface="Montserrat"/>
                <a:ea typeface="Montserrat"/>
                <a:cs typeface="Montserrat"/>
                <a:sym typeface="Montserrat"/>
              </a:rPr>
              <a:t> Evaluation and Deployment:</a:t>
            </a:r>
            <a:endParaRPr b="1">
              <a:latin typeface="Montserrat"/>
              <a:ea typeface="Montserrat"/>
              <a:cs typeface="Montserrat"/>
              <a:sym typeface="Montserrat"/>
            </a:endParaRPr>
          </a:p>
          <a:p>
            <a:pPr indent="457200" lvl="0" marL="457200" rtl="0" algn="l">
              <a:spcBef>
                <a:spcPts val="1200"/>
              </a:spcBef>
              <a:spcAft>
                <a:spcPts val="0"/>
              </a:spcAft>
              <a:buNone/>
            </a:pPr>
            <a:r>
              <a:rPr lang="en">
                <a:latin typeface="Montserrat Medium"/>
                <a:ea typeface="Montserrat Medium"/>
                <a:cs typeface="Montserrat Medium"/>
                <a:sym typeface="Montserrat Medium"/>
              </a:rPr>
              <a:t>Assessed the trained model's performance using metrics such as accuracy, precision, recall, and F1-score on the testing set, refine the model if needed based on the evaluation, deploy it as a pickle file, and incorporate a user-friendly streamlit UI for ease of interaction.</a:t>
            </a:r>
            <a:endParaRPr>
              <a:latin typeface="Montserrat Medium"/>
              <a:ea typeface="Montserrat Medium"/>
              <a:cs typeface="Montserrat Medium"/>
              <a:sym typeface="Montserrat Medium"/>
            </a:endParaRPr>
          </a:p>
          <a:p>
            <a:pPr indent="457200" lvl="0" marL="457200" rtl="0" algn="l">
              <a:spcBef>
                <a:spcPts val="1200"/>
              </a:spcBef>
              <a:spcAft>
                <a:spcPts val="0"/>
              </a:spcAft>
              <a:buNone/>
            </a:pPr>
            <a:r>
              <a:t/>
            </a:r>
            <a:endParaRPr>
              <a:latin typeface="Montserrat Medium"/>
              <a:ea typeface="Montserrat Medium"/>
              <a:cs typeface="Montserrat Medium"/>
              <a:sym typeface="Montserrat Medium"/>
            </a:endParaRPr>
          </a:p>
          <a:p>
            <a:pPr indent="0" lvl="0" marL="0" rtl="0" algn="l">
              <a:spcBef>
                <a:spcPts val="1200"/>
              </a:spcBef>
              <a:spcAft>
                <a:spcPts val="1200"/>
              </a:spcAft>
              <a:buNone/>
            </a:pPr>
            <a:r>
              <a:t/>
            </a:r>
            <a:endParaRPr>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FACED</a:t>
            </a:r>
            <a:endParaRPr/>
          </a:p>
        </p:txBody>
      </p:sp>
      <p:sp>
        <p:nvSpPr>
          <p:cNvPr id="161" name="Google Shape;161;p17"/>
          <p:cNvSpPr txBox="1"/>
          <p:nvPr>
            <p:ph idx="1" type="body"/>
          </p:nvPr>
        </p:nvSpPr>
        <p:spPr>
          <a:xfrm>
            <a:off x="1297500" y="1495350"/>
            <a:ext cx="7358100" cy="25509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1000"/>
              </a:spcBef>
              <a:spcAft>
                <a:spcPts val="0"/>
              </a:spcAft>
              <a:buSzPts val="1300"/>
              <a:buFont typeface="Montserrat Medium"/>
              <a:buChar char="●"/>
            </a:pPr>
            <a:r>
              <a:rPr lang="en">
                <a:latin typeface="Montserrat Medium"/>
                <a:ea typeface="Montserrat Medium"/>
                <a:cs typeface="Montserrat Medium"/>
                <a:sym typeface="Montserrat Medium"/>
              </a:rPr>
              <a:t>The attempt to utilize the </a:t>
            </a:r>
            <a:r>
              <a:rPr lang="en" u="sng">
                <a:solidFill>
                  <a:schemeClr val="hlink"/>
                </a:solidFill>
                <a:latin typeface="Montserrat Medium"/>
                <a:ea typeface="Montserrat Medium"/>
                <a:cs typeface="Montserrat Medium"/>
                <a:sym typeface="Montserrat Medium"/>
                <a:hlinkClick r:id="rId3"/>
              </a:rPr>
              <a:t>Spoonacular </a:t>
            </a:r>
            <a:r>
              <a:rPr lang="en">
                <a:latin typeface="Montserrat Medium"/>
                <a:ea typeface="Montserrat Medium"/>
                <a:cs typeface="Montserrat Medium"/>
                <a:sym typeface="Montserrat Medium"/>
              </a:rPr>
              <a:t>API for items not in the dataset involved passing extracted ingredients into a KNN algorithm, assigning the closest neighbor's class to the new item; however, the limited number of API calls hindered the success of this approach.</a:t>
            </a:r>
            <a:endParaRPr>
              <a:latin typeface="Montserrat Medium"/>
              <a:ea typeface="Montserrat Medium"/>
              <a:cs typeface="Montserrat Medium"/>
              <a:sym typeface="Montserrat Medium"/>
            </a:endParaRPr>
          </a:p>
          <a:p>
            <a:pPr indent="-311150" lvl="0" marL="457200" rtl="0" algn="l">
              <a:lnSpc>
                <a:spcPct val="115000"/>
              </a:lnSpc>
              <a:spcBef>
                <a:spcPts val="2000"/>
              </a:spcBef>
              <a:spcAft>
                <a:spcPts val="0"/>
              </a:spcAft>
              <a:buSzPts val="1300"/>
              <a:buFont typeface="Montserrat Medium"/>
              <a:buChar char="●"/>
            </a:pPr>
            <a:r>
              <a:rPr lang="en">
                <a:latin typeface="Montserrat Medium"/>
                <a:ea typeface="Montserrat Medium"/>
                <a:cs typeface="Montserrat Medium"/>
                <a:sym typeface="Montserrat Medium"/>
              </a:rPr>
              <a:t>Ambiguities in classification arise when certain items, like "chicken tikka," contain both non-veg and veg ingredients, posing challenges in defining clear boundaries due to dominance of veg components.</a:t>
            </a:r>
            <a:endParaRPr>
              <a:latin typeface="Montserrat Medium"/>
              <a:ea typeface="Montserrat Medium"/>
              <a:cs typeface="Montserrat Medium"/>
              <a:sym typeface="Montserrat Medium"/>
            </a:endParaRPr>
          </a:p>
          <a:p>
            <a:pPr indent="0" lvl="0" marL="0" rtl="0" algn="l">
              <a:lnSpc>
                <a:spcPct val="115000"/>
              </a:lnSpc>
              <a:spcBef>
                <a:spcPts val="2000"/>
              </a:spcBef>
              <a:spcAft>
                <a:spcPts val="2000"/>
              </a:spcAft>
              <a:buNone/>
            </a:pPr>
            <a:r>
              <a:t/>
            </a:r>
            <a:endParaRPr>
              <a:latin typeface="Montserrat Medium"/>
              <a:ea typeface="Montserrat Medium"/>
              <a:cs typeface="Montserrat Medium"/>
              <a:sym typeface="Montserrat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ENHANCEMENTS</a:t>
            </a:r>
            <a:endParaRPr/>
          </a:p>
        </p:txBody>
      </p:sp>
      <p:sp>
        <p:nvSpPr>
          <p:cNvPr id="167" name="Google Shape;167;p18"/>
          <p:cNvSpPr txBox="1"/>
          <p:nvPr>
            <p:ph idx="1" type="body"/>
          </p:nvPr>
        </p:nvSpPr>
        <p:spPr>
          <a:xfrm>
            <a:off x="1297500" y="1307850"/>
            <a:ext cx="7132500" cy="34716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Font typeface="Montserrat"/>
              <a:buChar char="●"/>
            </a:pPr>
            <a:r>
              <a:rPr b="1" lang="en" sz="1400">
                <a:latin typeface="Montserrat"/>
                <a:ea typeface="Montserrat"/>
                <a:cs typeface="Montserrat"/>
                <a:sym typeface="Montserrat"/>
              </a:rPr>
              <a:t>Multimodal Integration:</a:t>
            </a:r>
            <a:endParaRPr b="1" sz="1400">
              <a:latin typeface="Montserrat"/>
              <a:ea typeface="Montserrat"/>
              <a:cs typeface="Montserrat"/>
              <a:sym typeface="Montserrat"/>
            </a:endParaRPr>
          </a:p>
          <a:p>
            <a:pPr indent="457200" lvl="0" marL="0" rtl="0" algn="l">
              <a:spcBef>
                <a:spcPts val="1200"/>
              </a:spcBef>
              <a:spcAft>
                <a:spcPts val="0"/>
              </a:spcAft>
              <a:buNone/>
            </a:pPr>
            <a:r>
              <a:rPr lang="en" sz="1400">
                <a:latin typeface="Montserrat Medium"/>
                <a:ea typeface="Montserrat Medium"/>
                <a:cs typeface="Montserrat Medium"/>
                <a:sym typeface="Montserrat Medium"/>
              </a:rPr>
              <a:t>Incorporate image recognition alongside text analysis. This enables the system to categorize items based on images, making it more versatile and accurate.</a:t>
            </a:r>
            <a:endParaRPr sz="1400">
              <a:latin typeface="Montserrat Medium"/>
              <a:ea typeface="Montserrat Medium"/>
              <a:cs typeface="Montserrat Medium"/>
              <a:sym typeface="Montserrat Medium"/>
            </a:endParaRPr>
          </a:p>
          <a:p>
            <a:pPr indent="-317500" lvl="0" marL="457200" rtl="0" algn="l">
              <a:spcBef>
                <a:spcPts val="1200"/>
              </a:spcBef>
              <a:spcAft>
                <a:spcPts val="0"/>
              </a:spcAft>
              <a:buSzPts val="1400"/>
              <a:buFont typeface="Montserrat Medium"/>
              <a:buChar char="●"/>
            </a:pPr>
            <a:r>
              <a:rPr b="1" lang="en" sz="1400">
                <a:latin typeface="Montserrat"/>
                <a:ea typeface="Montserrat"/>
                <a:cs typeface="Montserrat"/>
                <a:sym typeface="Montserrat"/>
              </a:rPr>
              <a:t>Personalization</a:t>
            </a:r>
            <a:r>
              <a:rPr lang="en" sz="1400">
                <a:latin typeface="Montserrat Medium"/>
                <a:ea typeface="Montserrat Medium"/>
                <a:cs typeface="Montserrat Medium"/>
                <a:sym typeface="Montserrat Medium"/>
              </a:rPr>
              <a:t>:</a:t>
            </a:r>
            <a:endParaRPr sz="1400">
              <a:latin typeface="Montserrat Medium"/>
              <a:ea typeface="Montserrat Medium"/>
              <a:cs typeface="Montserrat Medium"/>
              <a:sym typeface="Montserrat Medium"/>
            </a:endParaRPr>
          </a:p>
          <a:p>
            <a:pPr indent="457200" lvl="0" marL="0" rtl="0" algn="l">
              <a:spcBef>
                <a:spcPts val="1200"/>
              </a:spcBef>
              <a:spcAft>
                <a:spcPts val="0"/>
              </a:spcAft>
              <a:buNone/>
            </a:pPr>
            <a:r>
              <a:rPr lang="en" sz="1400">
                <a:latin typeface="Montserrat Medium"/>
                <a:ea typeface="Montserrat Medium"/>
                <a:cs typeface="Montserrat Medium"/>
                <a:sym typeface="Montserrat Medium"/>
              </a:rPr>
              <a:t>Implement a personalized recommendation system. Consider user preferences and historical data to suggest recipes or items that align with individual tastes, dietary restrictions, or cultural preferences.</a:t>
            </a:r>
            <a:endParaRPr sz="1400">
              <a:latin typeface="Montserrat Medium"/>
              <a:ea typeface="Montserrat Medium"/>
              <a:cs typeface="Montserrat Medium"/>
              <a:sym typeface="Montserrat Medium"/>
            </a:endParaRPr>
          </a:p>
          <a:p>
            <a:pPr indent="0" lvl="0" marL="0" rtl="0" algn="l">
              <a:spcBef>
                <a:spcPts val="1200"/>
              </a:spcBef>
              <a:spcAft>
                <a:spcPts val="12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326100" y="2044550"/>
            <a:ext cx="28095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