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76" r:id="rId4"/>
    <p:sldId id="260" r:id="rId5"/>
    <p:sldId id="261" r:id="rId6"/>
    <p:sldId id="277" r:id="rId7"/>
    <p:sldId id="262" r:id="rId8"/>
    <p:sldId id="278" r:id="rId9"/>
    <p:sldId id="280" r:id="rId10"/>
    <p:sldId id="289" r:id="rId11"/>
    <p:sldId id="272" r:id="rId12"/>
    <p:sldId id="273" r:id="rId13"/>
    <p:sldId id="274" r:id="rId14"/>
    <p:sldId id="290" r:id="rId15"/>
    <p:sldId id="291" r:id="rId16"/>
    <p:sldId id="266" r:id="rId17"/>
    <p:sldId id="267" r:id="rId18"/>
    <p:sldId id="268" r:id="rId19"/>
    <p:sldId id="269" r:id="rId20"/>
    <p:sldId id="270" r:id="rId21"/>
    <p:sldId id="292" r:id="rId22"/>
    <p:sldId id="275" r:id="rId23"/>
    <p:sldId id="271"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82" d="100"/>
          <a:sy n="82" d="100"/>
        </p:scale>
        <p:origin x="1469"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E831B74-94AF-430D-A298-B10D1794992E}" type="datetimeFigureOut">
              <a:rPr lang="en-US" smtClean="0"/>
              <a:pPr/>
              <a:t>12/7/2021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D737C1A-9319-4E30-9CCD-7DD022879A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831B74-94AF-430D-A298-B10D1794992E}"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37C1A-9319-4E30-9CCD-7DD022879A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831B74-94AF-430D-A298-B10D1794992E}"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37C1A-9319-4E30-9CCD-7DD022879A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831B74-94AF-430D-A298-B10D1794992E}"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37C1A-9319-4E30-9CCD-7DD022879AB6}"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E831B74-94AF-430D-A298-B10D1794992E}"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37C1A-9319-4E30-9CCD-7DD022879AB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831B74-94AF-430D-A298-B10D1794992E}"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37C1A-9319-4E30-9CCD-7DD022879AB6}"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E831B74-94AF-430D-A298-B10D1794992E}"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37C1A-9319-4E30-9CCD-7DD022879A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831B74-94AF-430D-A298-B10D1794992E}"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37C1A-9319-4E30-9CCD-7DD022879AB6}"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31B74-94AF-430D-A298-B10D1794992E}"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37C1A-9319-4E30-9CCD-7DD022879A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E831B74-94AF-430D-A298-B10D1794992E}"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37C1A-9319-4E30-9CCD-7DD022879A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E831B74-94AF-430D-A298-B10D1794992E}" type="datetimeFigureOut">
              <a:rPr lang="en-US" smtClean="0"/>
              <a:pPr/>
              <a:t>12/7/2021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D737C1A-9319-4E30-9CCD-7DD022879AB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E831B74-94AF-430D-A298-B10D1794992E}" type="datetimeFigureOut">
              <a:rPr lang="en-US" smtClean="0"/>
              <a:pPr/>
              <a:t>12/7/2021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D737C1A-9319-4E30-9CCD-7DD022879A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1363167"/>
            <a:ext cx="8121679" cy="1692771"/>
          </a:xfrm>
          <a:prstGeom prst="rect">
            <a:avLst/>
          </a:prstGeom>
        </p:spPr>
        <p:txBody>
          <a:bodyPr wrap="square">
            <a:spAutoFit/>
          </a:bodyPr>
          <a:lstStyle/>
          <a:p>
            <a:pPr algn="ctr"/>
            <a:r>
              <a:rPr lang="en-IN" sz="2800" b="1" dirty="0">
                <a:latin typeface="Times New Roman" pitchFamily="18" charset="0"/>
                <a:cs typeface="Times New Roman" pitchFamily="18" charset="0"/>
              </a:rPr>
              <a:t>Big </a:t>
            </a:r>
            <a:r>
              <a:rPr lang="en-IN" sz="2800" dirty="0">
                <a:latin typeface="Times New Roman" pitchFamily="18" charset="0"/>
                <a:cs typeface="Times New Roman" pitchFamily="18" charset="0"/>
              </a:rPr>
              <a:t>D</a:t>
            </a:r>
            <a:r>
              <a:rPr lang="en-IN" sz="2800" b="1" dirty="0">
                <a:latin typeface="Times New Roman" pitchFamily="18" charset="0"/>
                <a:cs typeface="Times New Roman" pitchFamily="18" charset="0"/>
              </a:rPr>
              <a:t>ata Analytics</a:t>
            </a:r>
            <a:br>
              <a:rPr lang="en-IN" sz="2800" b="1" dirty="0">
                <a:latin typeface="Times New Roman" pitchFamily="18" charset="0"/>
                <a:cs typeface="Times New Roman" pitchFamily="18" charset="0"/>
              </a:rPr>
            </a:br>
            <a:br>
              <a:rPr lang="en-IN" sz="2800" b="1" dirty="0">
                <a:latin typeface="Times New Roman" pitchFamily="18" charset="0"/>
                <a:cs typeface="Times New Roman" pitchFamily="18" charset="0"/>
              </a:rPr>
            </a:br>
            <a:r>
              <a:rPr lang="en-IN" sz="2800" b="1" dirty="0">
                <a:latin typeface="Times New Roman" pitchFamily="18" charset="0"/>
                <a:cs typeface="Times New Roman" pitchFamily="18" charset="0"/>
              </a:rPr>
              <a:t>Crop Yield Prediction using Machine Learning</a:t>
            </a:r>
            <a:endParaRPr lang="en-US" sz="2800" b="1" dirty="0">
              <a:latin typeface="Times New Roman" pitchFamily="18" charset="0"/>
              <a:cs typeface="Times New Roman" pitchFamily="18" charset="0"/>
            </a:endParaRPr>
          </a:p>
          <a:p>
            <a:pPr algn="ctr"/>
            <a:endParaRPr lang="en-IN" sz="2000" b="1" dirty="0">
              <a:latin typeface="Times New Roman" pitchFamily="18" charset="0"/>
              <a:cs typeface="Times New Roman" pitchFamily="18" charset="0"/>
            </a:endParaRPr>
          </a:p>
        </p:txBody>
      </p:sp>
      <p:sp>
        <p:nvSpPr>
          <p:cNvPr id="9" name="Rectangle 8"/>
          <p:cNvSpPr/>
          <p:nvPr/>
        </p:nvSpPr>
        <p:spPr>
          <a:xfrm>
            <a:off x="-2027077" y="3654656"/>
            <a:ext cx="4968552" cy="707886"/>
          </a:xfrm>
          <a:prstGeom prst="rect">
            <a:avLst/>
          </a:prstGeom>
        </p:spPr>
        <p:txBody>
          <a:bodyPr wrap="square">
            <a:spAutoFit/>
          </a:bodyPr>
          <a:lstStyle/>
          <a:p>
            <a:pPr algn="ctr"/>
            <a:endParaRPr lang="en-US" sz="2000" dirty="0">
              <a:latin typeface="Times New Roman" pitchFamily="18" charset="0"/>
              <a:cs typeface="Times New Roman" pitchFamily="18" charset="0"/>
            </a:endParaRPr>
          </a:p>
          <a:p>
            <a:pPr algn="ctr"/>
            <a:endParaRPr lang="en-IN" sz="2000" dirty="0">
              <a:solidFill>
                <a:schemeClr val="tx1">
                  <a:lumMod val="95000"/>
                  <a:lumOff val="5000"/>
                </a:schemeClr>
              </a:solidFill>
              <a:latin typeface="Times New Roman" pitchFamily="18" charset="0"/>
              <a:cs typeface="Times New Roman" pitchFamily="18" charset="0"/>
            </a:endParaRPr>
          </a:p>
        </p:txBody>
      </p:sp>
      <p:sp>
        <p:nvSpPr>
          <p:cNvPr id="10" name="Rectangle 9"/>
          <p:cNvSpPr/>
          <p:nvPr/>
        </p:nvSpPr>
        <p:spPr>
          <a:xfrm>
            <a:off x="5257800" y="3251802"/>
            <a:ext cx="3292475" cy="1631216"/>
          </a:xfrm>
          <a:prstGeom prst="rect">
            <a:avLst/>
          </a:prstGeom>
        </p:spPr>
        <p:txBody>
          <a:bodyPr wrap="square">
            <a:spAutoFit/>
          </a:bodyPr>
          <a:lstStyle/>
          <a:p>
            <a:r>
              <a:rPr lang="en-IN" sz="2000" dirty="0">
                <a:solidFill>
                  <a:schemeClr val="tx1">
                    <a:lumMod val="95000"/>
                    <a:lumOff val="5000"/>
                  </a:schemeClr>
                </a:solidFill>
                <a:latin typeface="Times New Roman" pitchFamily="18" charset="0"/>
                <a:cs typeface="Times New Roman" pitchFamily="18" charset="0"/>
              </a:rPr>
              <a:t>Group -11</a:t>
            </a:r>
          </a:p>
          <a:p>
            <a:r>
              <a:rPr lang="en-IN" sz="2000" dirty="0">
                <a:solidFill>
                  <a:schemeClr val="tx1">
                    <a:lumMod val="95000"/>
                    <a:lumOff val="5000"/>
                  </a:schemeClr>
                </a:solidFill>
                <a:latin typeface="Times New Roman" pitchFamily="18" charset="0"/>
                <a:cs typeface="Times New Roman" pitchFamily="18" charset="0"/>
              </a:rPr>
              <a:t>Venu Mounica Boppana</a:t>
            </a:r>
          </a:p>
          <a:p>
            <a:r>
              <a:rPr lang="en-IN" sz="2000" dirty="0">
                <a:solidFill>
                  <a:schemeClr val="tx1">
                    <a:lumMod val="95000"/>
                    <a:lumOff val="5000"/>
                  </a:schemeClr>
                </a:solidFill>
                <a:latin typeface="Times New Roman" pitchFamily="18" charset="0"/>
                <a:cs typeface="Times New Roman" pitchFamily="18" charset="0"/>
              </a:rPr>
              <a:t>Divya Kuchi</a:t>
            </a:r>
          </a:p>
          <a:p>
            <a:r>
              <a:rPr lang="en-IN" sz="2000" dirty="0">
                <a:solidFill>
                  <a:schemeClr val="tx1">
                    <a:lumMod val="95000"/>
                    <a:lumOff val="5000"/>
                  </a:schemeClr>
                </a:solidFill>
                <a:latin typeface="Times New Roman" pitchFamily="18" charset="0"/>
                <a:cs typeface="Times New Roman" pitchFamily="18" charset="0"/>
              </a:rPr>
              <a:t>Manasa Rajaneni</a:t>
            </a:r>
          </a:p>
          <a:p>
            <a:r>
              <a:rPr lang="en-IN" sz="2000" dirty="0">
                <a:solidFill>
                  <a:schemeClr val="tx1">
                    <a:lumMod val="95000"/>
                    <a:lumOff val="5000"/>
                  </a:schemeClr>
                </a:solidFill>
                <a:latin typeface="Times New Roman" pitchFamily="18" charset="0"/>
                <a:cs typeface="Times New Roman" pitchFamily="18" charset="0"/>
              </a:rPr>
              <a:t>Narasimha Rao Papineni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Times New Roman" pitchFamily="18" charset="0"/>
                <a:cs typeface="Times New Roman" pitchFamily="18" charset="0"/>
              </a:rPr>
              <a:t>The dataset contains over 3977 data input variables in which 3181 data inputs are for training and 796 for testing.</a:t>
            </a:r>
          </a:p>
          <a:p>
            <a:pPr algn="just"/>
            <a:r>
              <a:rPr lang="en-IN" sz="2400" dirty="0">
                <a:latin typeface="Times New Roman" pitchFamily="18" charset="0"/>
                <a:cs typeface="Times New Roman" pitchFamily="18" charset="0"/>
              </a:rPr>
              <a:t>The training data that is 3977 data input variables are classified into 11 classes.</a:t>
            </a:r>
          </a:p>
          <a:p>
            <a:pPr algn="just"/>
            <a:r>
              <a:rPr lang="en-IN" sz="2400" dirty="0">
                <a:latin typeface="Times New Roman" pitchFamily="18" charset="0"/>
                <a:cs typeface="Times New Roman" pitchFamily="18" charset="0"/>
              </a:rPr>
              <a:t>By using this dataset, we are going to build a model which will classify the crop yield.</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a:t>Dataset Description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normAutofit/>
          </a:bodyPr>
          <a:lstStyle/>
          <a:p>
            <a:pPr algn="just"/>
            <a:r>
              <a:rPr lang="en-IN" sz="24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Random Forest Algorithm:</a:t>
            </a:r>
            <a:r>
              <a:rPr lang="en-US" sz="2400" dirty="0">
                <a:latin typeface="Times New Roman" pitchFamily="18" charset="0"/>
                <a:cs typeface="Times New Roman" pitchFamily="18" charset="0"/>
              </a:rPr>
              <a:t>Random Forest Algorithm belongs to the family of supervised learning algorithms.</a:t>
            </a:r>
            <a:r>
              <a:rPr lang="en-US" sz="2400" dirty="0"/>
              <a:t> </a:t>
            </a:r>
          </a:p>
          <a:p>
            <a:pPr algn="just"/>
            <a:r>
              <a:rPr lang="en-US" sz="2400" dirty="0">
                <a:latin typeface="Times New Roman" pitchFamily="18" charset="0"/>
                <a:cs typeface="Times New Roman" pitchFamily="18" charset="0"/>
              </a:rPr>
              <a:t>The general motive of using random forest algorithm creates decision trees on data samples and then gets the prediction from each of them and finally selects the best solution by means of voting.</a:t>
            </a:r>
            <a:r>
              <a:rPr lang="en-IN" sz="2400" dirty="0">
                <a:latin typeface="Times New Roman" pitchFamily="18" charset="0"/>
                <a:cs typeface="Times New Roman" pitchFamily="18" charset="0"/>
              </a:rPr>
              <a:t> </a:t>
            </a:r>
          </a:p>
          <a:p>
            <a:pPr algn="just"/>
            <a:r>
              <a:rPr lang="en-IN" sz="2400" dirty="0">
                <a:latin typeface="Times New Roman" pitchFamily="18" charset="0"/>
                <a:cs typeface="Times New Roman" pitchFamily="18" charset="0"/>
              </a:rPr>
              <a:t>Let the number of training cases be N ,and the number of variables in the classifier be M.</a:t>
            </a:r>
          </a:p>
          <a:p>
            <a:pPr algn="just"/>
            <a:r>
              <a:rPr lang="en-IN" sz="2400" dirty="0">
                <a:latin typeface="Times New Roman" pitchFamily="18" charset="0"/>
                <a:cs typeface="Times New Roman" pitchFamily="18" charset="0"/>
              </a:rPr>
              <a:t>The number m of input variables are used to determined the decision at a node of the tree; m should be much less than M.</a:t>
            </a:r>
          </a:p>
          <a:p>
            <a:pPr>
              <a:buNone/>
            </a:pPr>
            <a:endParaRPr lang="en-US" dirty="0"/>
          </a:p>
        </p:txBody>
      </p:sp>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Implementation Methodologies</a:t>
            </a:r>
            <a:endParaRPr lang="en-US" sz="36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500595"/>
          </a:xfrm>
        </p:spPr>
        <p:txBody>
          <a:bodyPr>
            <a:normAutofit/>
          </a:bodyPr>
          <a:lstStyle/>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Choose a training set for this tree by choosing  N times with replacement from all N available training cases.</a:t>
            </a:r>
          </a:p>
          <a:p>
            <a:pPr algn="just"/>
            <a:r>
              <a:rPr lang="en-IN" sz="2400" dirty="0">
                <a:latin typeface="Times New Roman" pitchFamily="18" charset="0"/>
                <a:cs typeface="Times New Roman" pitchFamily="18" charset="0"/>
              </a:rPr>
              <a:t>Use the rest of the cases to estimate the error of the tree, by predicting their classes.</a:t>
            </a:r>
          </a:p>
          <a:p>
            <a:pPr algn="just"/>
            <a:r>
              <a:rPr lang="en-IN" sz="2400" dirty="0">
                <a:latin typeface="Times New Roman" pitchFamily="18" charset="0"/>
                <a:cs typeface="Times New Roman" pitchFamily="18" charset="0"/>
              </a:rPr>
              <a:t>For each node of the tree, randomly choose m variables on which to base the decision at that node.</a:t>
            </a:r>
          </a:p>
          <a:p>
            <a:pPr algn="just"/>
            <a:r>
              <a:rPr lang="en-IN" sz="2400" dirty="0">
                <a:latin typeface="Times New Roman" pitchFamily="18" charset="0"/>
                <a:cs typeface="Times New Roman" pitchFamily="18" charset="0"/>
              </a:rPr>
              <a:t>Calculate the best split on these m variables in the training set.</a:t>
            </a:r>
          </a:p>
          <a:p>
            <a:pPr algn="just"/>
            <a:r>
              <a:rPr lang="en-IN" sz="2400" dirty="0">
                <a:latin typeface="Times New Roman" pitchFamily="18" charset="0"/>
                <a:cs typeface="Times New Roman" pitchFamily="18" charset="0"/>
              </a:rPr>
              <a:t>Each tree is fully grown and not pruned.</a:t>
            </a:r>
          </a:p>
          <a:p>
            <a:pPr algn="just"/>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IN" sz="4000" dirty="0">
                <a:latin typeface="Times New Roman" pitchFamily="18" charset="0"/>
                <a:cs typeface="Times New Roman" pitchFamily="18" charset="0"/>
              </a:rPr>
              <a:t>Implementation methodologies</a:t>
            </a:r>
            <a:endParaRPr lang="en-US" sz="4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latin typeface="Times New Roman" pitchFamily="18" charset="0"/>
                <a:cs typeface="Times New Roman" pitchFamily="18" charset="0"/>
              </a:rPr>
              <a:t>Implementation Methodologies</a:t>
            </a:r>
            <a:endParaRPr lang="en-US" sz="4000" dirty="0">
              <a:latin typeface="Times New Roman" pitchFamily="18" charset="0"/>
              <a:cs typeface="Times New Roman" pitchFamily="18" charset="0"/>
            </a:endParaRPr>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538" y="1785926"/>
            <a:ext cx="6786610" cy="392908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Support Vector Machine(SVM): </a:t>
            </a:r>
            <a:r>
              <a:rPr lang="en-IN" sz="2400" dirty="0">
                <a:latin typeface="Times New Roman" pitchFamily="18" charset="0"/>
                <a:cs typeface="Times New Roman" pitchFamily="18" charset="0"/>
              </a:rPr>
              <a:t>An SVM classifies data by finding the best hyper plane that separates all data points of one class from those of the other class. </a:t>
            </a:r>
          </a:p>
          <a:p>
            <a:pPr algn="just"/>
            <a:r>
              <a:rPr lang="en-IN" sz="2400" dirty="0">
                <a:latin typeface="Times New Roman" pitchFamily="18" charset="0"/>
                <a:cs typeface="Times New Roman" pitchFamily="18" charset="0"/>
              </a:rPr>
              <a:t>The best hyper plane for an SVM means the one with the largest margin between the two classes.</a:t>
            </a:r>
          </a:p>
          <a:p>
            <a:pPr algn="just"/>
            <a:r>
              <a:rPr lang="en-IN" sz="2400" dirty="0">
                <a:latin typeface="Times New Roman" pitchFamily="18" charset="0"/>
                <a:cs typeface="Times New Roman" pitchFamily="18" charset="0"/>
              </a:rPr>
              <a:t>The support vectors are the data points that are closest to the separating hyper plane.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Implementation Methodologies</a:t>
            </a:r>
            <a:endParaRPr lang="en-US" sz="3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Logistic Regression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Logistic Regression is a classification algorithm. It is used to predict a binary outcome (1 / 0, Yes / No, True / False) given a set of independent variables. </a:t>
            </a:r>
          </a:p>
          <a:p>
            <a:pPr algn="just"/>
            <a:r>
              <a:rPr lang="en-US" sz="2400" dirty="0">
                <a:latin typeface="Times New Roman" pitchFamily="18" charset="0"/>
                <a:cs typeface="Times New Roman" pitchFamily="18" charset="0"/>
              </a:rPr>
              <a:t>To represent binary / categorical outcome, we use dummy variables. You can also think of logistic regression as a special case of linear regression when the outcome variable is categorical, where we are using log of odds as dependent variable. In simple words, it predicts the probability of occurrence of an event by fitting data to a logic function. </a:t>
            </a:r>
          </a:p>
        </p:txBody>
      </p:sp>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Implementation Methodologies</a:t>
            </a:r>
            <a:endParaRPr lang="en-US" sz="3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8).png"/>
          <p:cNvPicPr>
            <a:picLocks noGrp="1"/>
          </p:cNvPicPr>
          <p:nvPr>
            <p:ph idx="1"/>
          </p:nvPr>
        </p:nvPicPr>
        <p:blipFill>
          <a:blip r:embed="rId2"/>
          <a:stretch>
            <a:fillRect/>
          </a:stretch>
        </p:blipFill>
        <p:spPr>
          <a:xfrm>
            <a:off x="571472" y="1357298"/>
            <a:ext cx="8229600" cy="4265802"/>
          </a:xfrm>
          <a:prstGeom prst="rect">
            <a:avLst/>
          </a:prstGeom>
        </p:spPr>
      </p:pic>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Output</a:t>
            </a:r>
            <a:endParaRPr lang="en-US" sz="36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Output</a:t>
            </a:r>
            <a:endParaRPr lang="en-US" sz="3600" b="1" dirty="0">
              <a:latin typeface="Times New Roman" pitchFamily="18" charset="0"/>
              <a:cs typeface="Times New Roman" pitchFamily="18" charset="0"/>
            </a:endParaRPr>
          </a:p>
        </p:txBody>
      </p:sp>
      <p:pic>
        <p:nvPicPr>
          <p:cNvPr id="4" name="Picture 3" descr="Screenshot (29).png"/>
          <p:cNvPicPr/>
          <p:nvPr/>
        </p:nvPicPr>
        <p:blipFill>
          <a:blip r:embed="rId2"/>
          <a:stretch>
            <a:fillRect/>
          </a:stretch>
        </p:blipFill>
        <p:spPr>
          <a:xfrm>
            <a:off x="428596" y="1500174"/>
            <a:ext cx="8286808" cy="4286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normAutofit/>
          </a:bodyPr>
          <a:lstStyle/>
          <a:p>
            <a:r>
              <a:rPr lang="en-US" sz="2400" dirty="0">
                <a:latin typeface="Times New Roman" pitchFamily="18" charset="0"/>
                <a:cs typeface="Times New Roman" pitchFamily="18" charset="0"/>
              </a:rPr>
              <a:t>A Data set is given as input to the Decision Tree algorithm and the output is predicted. The accuracy is 99%.</a:t>
            </a:r>
          </a:p>
        </p:txBody>
      </p:sp>
      <p:sp>
        <p:nvSpPr>
          <p:cNvPr id="2" name="Title 1"/>
          <p:cNvSpPr>
            <a:spLocks noGrp="1"/>
          </p:cNvSpPr>
          <p:nvPr>
            <p:ph type="title"/>
          </p:nvPr>
        </p:nvSpPr>
        <p:spPr/>
        <p:txBody>
          <a:bodyPr>
            <a:normAutofit/>
          </a:bodyPr>
          <a:lstStyle/>
          <a:p>
            <a:pPr algn="l"/>
            <a:r>
              <a:rPr lang="en-IN" sz="4000" dirty="0">
                <a:latin typeface="Times New Roman" pitchFamily="18" charset="0"/>
                <a:cs typeface="Times New Roman" pitchFamily="18" charset="0"/>
              </a:rPr>
              <a:t>Output for Random forest</a:t>
            </a:r>
            <a:endParaRPr lang="en-US" sz="4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BD5A243A-5CA0-40B0-A601-01ADE7AD38FF}"/>
              </a:ext>
            </a:extLst>
          </p:cNvPr>
          <p:cNvPicPr>
            <a:picLocks noChangeAspect="1"/>
          </p:cNvPicPr>
          <p:nvPr/>
        </p:nvPicPr>
        <p:blipFill>
          <a:blip r:embed="rId2"/>
          <a:stretch>
            <a:fillRect/>
          </a:stretch>
        </p:blipFill>
        <p:spPr>
          <a:xfrm>
            <a:off x="1704975" y="2208930"/>
            <a:ext cx="4091161" cy="407756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n-IN" sz="2400" dirty="0">
                <a:latin typeface="Times New Roman" pitchFamily="18" charset="0"/>
                <a:cs typeface="Times New Roman" pitchFamily="18" charset="0"/>
              </a:rPr>
              <a:t>A Data set is given as input to the svm algorithm and the output id predicted. The accuracy is 77%.</a:t>
            </a:r>
          </a:p>
          <a:p>
            <a:pPr algn="just"/>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IN" sz="4000" dirty="0">
                <a:latin typeface="Times New Roman" pitchFamily="18" charset="0"/>
                <a:cs typeface="Times New Roman" pitchFamily="18" charset="0"/>
              </a:rPr>
              <a:t>Output for support vector machine</a:t>
            </a:r>
            <a:endParaRPr lang="en-US" sz="4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8954B47-1ECC-4F1D-B3C8-CF2C4A3967A8}"/>
              </a:ext>
            </a:extLst>
          </p:cNvPr>
          <p:cNvPicPr>
            <a:picLocks noChangeAspect="1"/>
          </p:cNvPicPr>
          <p:nvPr/>
        </p:nvPicPr>
        <p:blipFill>
          <a:blip r:embed="rId2"/>
          <a:stretch>
            <a:fillRect/>
          </a:stretch>
        </p:blipFill>
        <p:spPr>
          <a:xfrm>
            <a:off x="1581150" y="2492896"/>
            <a:ext cx="5981700" cy="376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500726"/>
          </a:xfrm>
        </p:spPr>
        <p:txBody>
          <a:bodyPr>
            <a:normAutofit fontScale="92500" lnSpcReduction="10000"/>
          </a:bodyPr>
          <a:lstStyle/>
          <a:p>
            <a:r>
              <a:rPr lang="en-IN" sz="2800" dirty="0">
                <a:latin typeface="Times New Roman" pitchFamily="18" charset="0"/>
                <a:cs typeface="Times New Roman" pitchFamily="18" charset="0"/>
              </a:rPr>
              <a:t>Introduction</a:t>
            </a:r>
          </a:p>
          <a:p>
            <a:r>
              <a:rPr lang="en-IN" sz="2800" dirty="0">
                <a:latin typeface="Times New Roman" pitchFamily="18" charset="0"/>
                <a:cs typeface="Times New Roman" pitchFamily="18" charset="0"/>
              </a:rPr>
              <a:t>Abstract</a:t>
            </a:r>
          </a:p>
          <a:p>
            <a:r>
              <a:rPr lang="en-IN" sz="2800" dirty="0">
                <a:latin typeface="Times New Roman" pitchFamily="18" charset="0"/>
                <a:cs typeface="Times New Roman" pitchFamily="18" charset="0"/>
              </a:rPr>
              <a:t>Existing System</a:t>
            </a:r>
          </a:p>
          <a:p>
            <a:r>
              <a:rPr lang="en-IN" sz="2800" dirty="0">
                <a:latin typeface="Times New Roman" pitchFamily="18" charset="0"/>
                <a:cs typeface="Times New Roman" pitchFamily="18" charset="0"/>
              </a:rPr>
              <a:t>Disadvantages</a:t>
            </a:r>
          </a:p>
          <a:p>
            <a:r>
              <a:rPr lang="en-IN" sz="2800" dirty="0">
                <a:latin typeface="Times New Roman" pitchFamily="18" charset="0"/>
                <a:cs typeface="Times New Roman" pitchFamily="18" charset="0"/>
              </a:rPr>
              <a:t>Proposed System</a:t>
            </a:r>
          </a:p>
          <a:p>
            <a:r>
              <a:rPr lang="en-IN" sz="2800" dirty="0">
                <a:latin typeface="Times New Roman" pitchFamily="18" charset="0"/>
                <a:cs typeface="Times New Roman" pitchFamily="18" charset="0"/>
              </a:rPr>
              <a:t>Advantages</a:t>
            </a:r>
          </a:p>
          <a:p>
            <a:r>
              <a:rPr lang="en-IN" sz="2800" dirty="0">
                <a:latin typeface="Times New Roman" pitchFamily="18" charset="0"/>
                <a:cs typeface="Times New Roman" pitchFamily="18" charset="0"/>
              </a:rPr>
              <a:t>Architecture</a:t>
            </a:r>
          </a:p>
          <a:p>
            <a:r>
              <a:rPr lang="en-IN" sz="2800" dirty="0">
                <a:latin typeface="Times New Roman" pitchFamily="18" charset="0"/>
                <a:cs typeface="Times New Roman" pitchFamily="18" charset="0"/>
              </a:rPr>
              <a:t>Dataset Description</a:t>
            </a:r>
          </a:p>
          <a:p>
            <a:r>
              <a:rPr lang="en-IN" sz="2800" dirty="0">
                <a:latin typeface="Times New Roman" pitchFamily="18" charset="0"/>
                <a:cs typeface="Times New Roman" pitchFamily="18" charset="0"/>
              </a:rPr>
              <a:t>Implementation Methodologies</a:t>
            </a:r>
          </a:p>
          <a:p>
            <a:r>
              <a:rPr lang="en-IN" sz="2800" dirty="0">
                <a:latin typeface="Times New Roman" pitchFamily="18" charset="0"/>
                <a:cs typeface="Times New Roman" pitchFamily="18" charset="0"/>
              </a:rPr>
              <a:t>Output</a:t>
            </a:r>
          </a:p>
          <a:p>
            <a:r>
              <a:rPr lang="en-IN" sz="2800" dirty="0">
                <a:latin typeface="Times New Roman" pitchFamily="18" charset="0"/>
                <a:cs typeface="Times New Roman" pitchFamily="18" charset="0"/>
              </a:rPr>
              <a:t>Evaluation Metrics</a:t>
            </a:r>
          </a:p>
          <a:p>
            <a:r>
              <a:rPr lang="en-IN" sz="2800" dirty="0">
                <a:latin typeface="Times New Roman" pitchFamily="18" charset="0"/>
                <a:cs typeface="Times New Roman" pitchFamily="18" charset="0"/>
              </a:rPr>
              <a:t>Result Analysis</a:t>
            </a:r>
          </a:p>
          <a:p>
            <a:r>
              <a:rPr lang="en-IN" sz="2800" dirty="0">
                <a:latin typeface="Times New Roman" pitchFamily="18" charset="0"/>
                <a:cs typeface="Times New Roman" pitchFamily="18" charset="0"/>
              </a:rPr>
              <a:t>References</a:t>
            </a:r>
          </a:p>
          <a:p>
            <a:pPr>
              <a:buNone/>
            </a:pPr>
            <a:endParaRPr lang="en-IN" sz="28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654032"/>
          </a:xfrm>
        </p:spPr>
        <p:txBody>
          <a:bodyPr>
            <a:normAutofit fontScale="90000"/>
          </a:bodyPr>
          <a:lstStyle/>
          <a:p>
            <a:pPr algn="l"/>
            <a:r>
              <a:rPr lang="en-IN" sz="4000" b="1" dirty="0">
                <a:latin typeface="Times New Roman" pitchFamily="18" charset="0"/>
                <a:cs typeface="Times New Roman" pitchFamily="18" charset="0"/>
              </a:rPr>
              <a:t>Outline</a:t>
            </a:r>
            <a:endParaRPr lang="en-US" sz="40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n-IN" sz="2400" dirty="0">
                <a:latin typeface="Times New Roman" pitchFamily="18" charset="0"/>
                <a:cs typeface="Times New Roman" pitchFamily="18" charset="0"/>
              </a:rPr>
              <a:t>A Data set is given as input to the Logistic regression and the output is predicted. The accuracy is 60%.</a:t>
            </a:r>
          </a:p>
          <a:p>
            <a:pPr algn="just"/>
            <a:endParaRPr lang="en-US" sz="2400" dirty="0"/>
          </a:p>
        </p:txBody>
      </p:sp>
      <p:sp>
        <p:nvSpPr>
          <p:cNvPr id="2" name="Title 1"/>
          <p:cNvSpPr>
            <a:spLocks noGrp="1"/>
          </p:cNvSpPr>
          <p:nvPr>
            <p:ph type="title"/>
          </p:nvPr>
        </p:nvSpPr>
        <p:spPr>
          <a:xfrm>
            <a:off x="285720" y="428604"/>
            <a:ext cx="8229600" cy="1000132"/>
          </a:xfrm>
        </p:spPr>
        <p:txBody>
          <a:bodyPr>
            <a:normAutofit/>
          </a:bodyPr>
          <a:lstStyle/>
          <a:p>
            <a:pPr algn="just"/>
            <a:r>
              <a:rPr lang="en-IN" sz="4000" dirty="0">
                <a:latin typeface="Times New Roman" pitchFamily="18" charset="0"/>
                <a:cs typeface="Times New Roman" pitchFamily="18" charset="0"/>
              </a:rPr>
              <a:t>Output for Logistic Regression</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61D7BE0A-A63E-4A15-8A43-A03A32679606}"/>
              </a:ext>
            </a:extLst>
          </p:cNvPr>
          <p:cNvPicPr>
            <a:picLocks noChangeAspect="1"/>
          </p:cNvPicPr>
          <p:nvPr/>
        </p:nvPicPr>
        <p:blipFill>
          <a:blip r:embed="rId2"/>
          <a:stretch>
            <a:fillRect/>
          </a:stretch>
        </p:blipFill>
        <p:spPr>
          <a:xfrm>
            <a:off x="1895475" y="2348879"/>
            <a:ext cx="5353050" cy="371100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FA161A-D623-4865-B7A8-9BBA5ABDE72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Classification Accuracy</a:t>
            </a:r>
          </a:p>
          <a:p>
            <a:r>
              <a:rPr lang="en-US" sz="2400" dirty="0">
                <a:latin typeface="Times New Roman" panose="02020603050405020304" pitchFamily="18" charset="0"/>
                <a:cs typeface="Times New Roman" panose="02020603050405020304" pitchFamily="18" charset="0"/>
              </a:rPr>
              <a:t>Logarithmic Loss</a:t>
            </a:r>
          </a:p>
          <a:p>
            <a:r>
              <a:rPr lang="en-US" sz="2400" dirty="0">
                <a:latin typeface="Times New Roman" panose="02020603050405020304" pitchFamily="18" charset="0"/>
                <a:cs typeface="Times New Roman" panose="02020603050405020304" pitchFamily="18" charset="0"/>
              </a:rPr>
              <a:t>Confusion Matrix</a:t>
            </a:r>
          </a:p>
          <a:p>
            <a:r>
              <a:rPr lang="en-US" sz="2400" dirty="0">
                <a:latin typeface="Times New Roman" panose="02020603050405020304" pitchFamily="18" charset="0"/>
                <a:cs typeface="Times New Roman" panose="02020603050405020304" pitchFamily="18" charset="0"/>
              </a:rPr>
              <a:t>Area Under Curve</a:t>
            </a:r>
          </a:p>
          <a:p>
            <a:r>
              <a:rPr lang="en-US" sz="2400" dirty="0">
                <a:latin typeface="Times New Roman" panose="02020603050405020304" pitchFamily="18" charset="0"/>
                <a:cs typeface="Times New Roman" panose="02020603050405020304" pitchFamily="18" charset="0"/>
              </a:rPr>
              <a:t>F1 score</a:t>
            </a:r>
          </a:p>
          <a:p>
            <a:r>
              <a:rPr lang="en-US" sz="2400" dirty="0">
                <a:latin typeface="Times New Roman" panose="02020603050405020304" pitchFamily="18" charset="0"/>
                <a:cs typeface="Times New Roman" panose="02020603050405020304" pitchFamily="18" charset="0"/>
              </a:rPr>
              <a:t>Mean Absolute Error</a:t>
            </a:r>
          </a:p>
          <a:p>
            <a:r>
              <a:rPr lang="en-US" sz="2400" dirty="0">
                <a:latin typeface="Times New Roman" panose="02020603050405020304" pitchFamily="18" charset="0"/>
                <a:cs typeface="Times New Roman" panose="02020603050405020304" pitchFamily="18" charset="0"/>
              </a:rPr>
              <a:t>Mean Squared Error </a:t>
            </a:r>
          </a:p>
          <a:p>
            <a:r>
              <a:rPr lang="en-US" sz="2400" dirty="0">
                <a:latin typeface="Times New Roman" panose="02020603050405020304" pitchFamily="18" charset="0"/>
                <a:cs typeface="Times New Roman" panose="02020603050405020304" pitchFamily="18" charset="0"/>
              </a:rPr>
              <a:t>Jaccard Index</a:t>
            </a:r>
          </a:p>
        </p:txBody>
      </p:sp>
      <p:sp>
        <p:nvSpPr>
          <p:cNvPr id="3" name="Title 2">
            <a:extLst>
              <a:ext uri="{FF2B5EF4-FFF2-40B4-BE49-F238E27FC236}">
                <a16:creationId xmlns:a16="http://schemas.microsoft.com/office/drawing/2014/main" id="{C411C399-6ABD-44D0-B629-610C2B20E83A}"/>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Evaluation</a:t>
            </a:r>
            <a:r>
              <a:rPr lang="en-US" dirty="0"/>
              <a:t> Metrics</a:t>
            </a:r>
          </a:p>
        </p:txBody>
      </p:sp>
    </p:spTree>
    <p:extLst>
      <p:ext uri="{BB962C8B-B14F-4D97-AF65-F5344CB8AC3E}">
        <p14:creationId xmlns:p14="http://schemas.microsoft.com/office/powerpoint/2010/main" val="363693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Therefore we can attain an accurate crop yield prediction using the Random Forest algorithm. </a:t>
            </a:r>
          </a:p>
          <a:p>
            <a:pPr algn="just"/>
            <a:r>
              <a:rPr lang="en-IN" sz="2400" dirty="0">
                <a:latin typeface="Times New Roman" pitchFamily="18" charset="0"/>
                <a:cs typeface="Times New Roman" pitchFamily="18" charset="0"/>
              </a:rPr>
              <a:t>Random Forest algorithm achieves a largest number of crop yield models with a lowest models.</a:t>
            </a:r>
          </a:p>
          <a:p>
            <a:pPr algn="just"/>
            <a:r>
              <a:rPr lang="en-IN" sz="2400" dirty="0">
                <a:latin typeface="Times New Roman" pitchFamily="18" charset="0"/>
                <a:cs typeface="Times New Roman" pitchFamily="18" charset="0"/>
              </a:rPr>
              <a:t>It is suitable for massive crop yield prediction in agricultural planning. This makes the farmers to take the right decision for right crop such that the agricultural sector will be developed by innovative ideas.</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a:xfrm>
            <a:off x="457200" y="357166"/>
            <a:ext cx="8229600" cy="1143008"/>
          </a:xfrm>
        </p:spPr>
        <p:txBody>
          <a:bodyPr>
            <a:normAutofit/>
          </a:bodyPr>
          <a:lstStyle/>
          <a:p>
            <a:pPr algn="l"/>
            <a:r>
              <a:rPr lang="en-IN" sz="4000" dirty="0">
                <a:latin typeface="Times New Roman" pitchFamily="18" charset="0"/>
                <a:cs typeface="Times New Roman" pitchFamily="18" charset="0"/>
              </a:rPr>
              <a:t>Result Analysis</a:t>
            </a:r>
            <a:endParaRPr lang="en-US" sz="4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400" dirty="0">
                <a:latin typeface="Times New Roman" pitchFamily="18" charset="0"/>
                <a:cs typeface="Times New Roman" pitchFamily="18" charset="0"/>
              </a:rPr>
              <a:t>[1]Liu J, Goering CE, </a:t>
            </a:r>
            <a:r>
              <a:rPr lang="en-US" sz="2400" dirty="0" err="1">
                <a:latin typeface="Times New Roman" pitchFamily="18" charset="0"/>
                <a:cs typeface="Times New Roman" pitchFamily="18" charset="0"/>
              </a:rPr>
              <a:t>Tian</a:t>
            </a:r>
            <a:r>
              <a:rPr lang="en-US" sz="2400" dirty="0">
                <a:latin typeface="Times New Roman" pitchFamily="18" charset="0"/>
                <a:cs typeface="Times New Roman" pitchFamily="18" charset="0"/>
              </a:rPr>
              <a:t> L, ”Neural network for setting target corn yields”. T ASAE 44(3): 705-713, 2001. </a:t>
            </a:r>
          </a:p>
          <a:p>
            <a:pPr algn="just">
              <a:buNone/>
            </a:pPr>
            <a:r>
              <a:rPr lang="en-US" sz="2400" dirty="0">
                <a:latin typeface="Times New Roman" pitchFamily="18" charset="0"/>
                <a:cs typeface="Times New Roman" pitchFamily="18" charset="0"/>
              </a:rPr>
              <a:t>[2]Wang Y, Witten I, ”Inducing model trees for continuous classes”. Proc. 9th Eur. Conf. Machine Learning (van </a:t>
            </a:r>
            <a:r>
              <a:rPr lang="en-US" sz="2400" dirty="0" err="1">
                <a:latin typeface="Times New Roman" pitchFamily="18" charset="0"/>
                <a:cs typeface="Times New Roman" pitchFamily="18" charset="0"/>
              </a:rPr>
              <a:t>Someren</a:t>
            </a:r>
            <a:r>
              <a:rPr lang="en-US" sz="2400" dirty="0">
                <a:latin typeface="Times New Roman" pitchFamily="18" charset="0"/>
                <a:cs typeface="Times New Roman" pitchFamily="18" charset="0"/>
              </a:rPr>
              <a:t> M &amp; </a:t>
            </a:r>
            <a:r>
              <a:rPr lang="en-US" sz="2400" dirty="0" err="1">
                <a:latin typeface="Times New Roman" pitchFamily="18" charset="0"/>
                <a:cs typeface="Times New Roman" pitchFamily="18" charset="0"/>
              </a:rPr>
              <a:t>Widmer</a:t>
            </a:r>
            <a:r>
              <a:rPr lang="en-US" sz="2400" dirty="0">
                <a:latin typeface="Times New Roman" pitchFamily="18" charset="0"/>
                <a:cs typeface="Times New Roman" pitchFamily="18" charset="0"/>
              </a:rPr>
              <a:t> G, </a:t>
            </a:r>
            <a:r>
              <a:rPr lang="en-US" sz="2400" dirty="0" err="1">
                <a:latin typeface="Times New Roman" pitchFamily="18" charset="0"/>
                <a:cs typeface="Times New Roman" pitchFamily="18" charset="0"/>
              </a:rPr>
              <a:t>eds</a:t>
            </a:r>
            <a:r>
              <a:rPr lang="en-US" sz="2400" dirty="0">
                <a:latin typeface="Times New Roman" pitchFamily="18" charset="0"/>
                <a:cs typeface="Times New Roman" pitchFamily="18" charset="0"/>
              </a:rPr>
              <a:t>), pp: 128-137, 1997.</a:t>
            </a:r>
          </a:p>
          <a:p>
            <a:pPr algn="just">
              <a:buNone/>
            </a:pPr>
            <a:r>
              <a:rPr lang="en-US" sz="2400" dirty="0">
                <a:latin typeface="Times New Roman" pitchFamily="18" charset="0"/>
                <a:cs typeface="Times New Roman" pitchFamily="18" charset="0"/>
              </a:rPr>
              <a:t>[3]P. </a:t>
            </a:r>
            <a:r>
              <a:rPr lang="en-US" sz="2400" dirty="0" err="1">
                <a:latin typeface="Times New Roman" pitchFamily="18" charset="0"/>
                <a:cs typeface="Times New Roman" pitchFamily="18" charset="0"/>
              </a:rPr>
              <a:t>Revathi</a:t>
            </a:r>
            <a:r>
              <a:rPr lang="en-US" sz="2400" dirty="0">
                <a:latin typeface="Times New Roman" pitchFamily="18" charset="0"/>
                <a:cs typeface="Times New Roman" pitchFamily="18" charset="0"/>
              </a:rPr>
              <a:t>, R. </a:t>
            </a:r>
            <a:r>
              <a:rPr lang="en-US" sz="2400" dirty="0" err="1">
                <a:latin typeface="Times New Roman" pitchFamily="18" charset="0"/>
                <a:cs typeface="Times New Roman" pitchFamily="18" charset="0"/>
              </a:rPr>
              <a:t>Revathi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Dr.M.Hemalatha</a:t>
            </a:r>
            <a:r>
              <a:rPr lang="en-US" sz="2400" dirty="0">
                <a:latin typeface="Times New Roman" pitchFamily="18" charset="0"/>
                <a:cs typeface="Times New Roman" pitchFamily="18" charset="0"/>
              </a:rPr>
              <a:t>, ”Comparative Study of </a:t>
            </a:r>
            <a:r>
              <a:rPr lang="en-US" sz="2400" dirty="0" err="1">
                <a:latin typeface="Times New Roman" pitchFamily="18" charset="0"/>
                <a:cs typeface="Times New Roman" pitchFamily="18" charset="0"/>
              </a:rPr>
              <a:t>Knowl</a:t>
            </a:r>
            <a:r>
              <a:rPr lang="en-US" sz="2400" dirty="0">
                <a:latin typeface="Times New Roman" pitchFamily="18" charset="0"/>
                <a:cs typeface="Times New Roman" pitchFamily="18" charset="0"/>
              </a:rPr>
              <a:t>- edge in Crop Diseases Using Machine Learning Techniques”. Inter- national Journal of Computer Science and Information Technologies (IJCSIT), Vol. 2 (5), 2180-2182, 2011.</a:t>
            </a:r>
          </a:p>
          <a:p>
            <a:pPr algn="just"/>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just"/>
            <a:r>
              <a:rPr lang="en-IN" sz="3600" b="1" dirty="0">
                <a:latin typeface="Times New Roman" pitchFamily="18" charset="0"/>
                <a:cs typeface="Times New Roman" pitchFamily="18" charset="0"/>
              </a:rPr>
              <a:t>References</a:t>
            </a:r>
            <a:endParaRPr lang="en-US" sz="3600"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481138"/>
            <a:ext cx="7943850" cy="4525962"/>
          </a:xfrm>
        </p:spPr>
        <p:txBody>
          <a:bodyPr/>
          <a:lstStyle/>
          <a:p>
            <a:endParaRPr lang="en-IN" dirty="0"/>
          </a:p>
          <a:p>
            <a:endParaRPr lang="en-IN" dirty="0"/>
          </a:p>
          <a:p>
            <a:pPr marL="109728" indent="0" algn="ctr">
              <a:buNone/>
            </a:pPr>
            <a:r>
              <a:rPr lang="en-IN" sz="54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427676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10000"/>
              </a:lnSpc>
            </a:pPr>
            <a:r>
              <a:rPr lang="en-IN" sz="2400" dirty="0">
                <a:latin typeface="Times New Roman" pitchFamily="18" charset="0"/>
                <a:cs typeface="Times New Roman" pitchFamily="18" charset="0"/>
              </a:rPr>
              <a:t>Agriculture is that the backbone of each economy.</a:t>
            </a:r>
          </a:p>
          <a:p>
            <a:pPr algn="just">
              <a:lnSpc>
                <a:spcPct val="110000"/>
              </a:lnSpc>
            </a:pPr>
            <a:r>
              <a:rPr lang="en-IN" sz="2400" dirty="0">
                <a:latin typeface="Times New Roman" pitchFamily="18" charset="0"/>
                <a:cs typeface="Times New Roman" pitchFamily="18" charset="0"/>
              </a:rPr>
              <a:t>Since the invention of recent innovative technologies and techniques the agriculture field is slowly degrading.</a:t>
            </a:r>
          </a:p>
          <a:p>
            <a:pPr algn="just">
              <a:lnSpc>
                <a:spcPct val="110000"/>
              </a:lnSpc>
            </a:pPr>
            <a:r>
              <a:rPr lang="en-IN" sz="2400" dirty="0">
                <a:latin typeface="Times New Roman" pitchFamily="18" charset="0"/>
                <a:cs typeface="Times New Roman" pitchFamily="18" charset="0"/>
              </a:rPr>
              <a:t>Owing the cultivating techniques and thus the seasonal climatic conditions also are being modified against the elements assets like soil ,water, temperature etc.</a:t>
            </a:r>
          </a:p>
          <a:p>
            <a:pPr algn="just">
              <a:lnSpc>
                <a:spcPct val="110000"/>
              </a:lnSpc>
            </a:pPr>
            <a:r>
              <a:rPr lang="en-IN" sz="2400" dirty="0">
                <a:latin typeface="Times New Roman" pitchFamily="18" charset="0"/>
                <a:cs typeface="Times New Roman" pitchFamily="18" charset="0"/>
              </a:rPr>
              <a:t>Crop yield prediction is very important agriculture problem.</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Introduction</a:t>
            </a:r>
            <a:endParaRPr lang="en-US" sz="36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Crop yield prediction involves predicting yield of the crop from obtainable historical information like weather parameter, soil parameter and historic crop yield. </a:t>
            </a:r>
          </a:p>
          <a:p>
            <a:pPr algn="just"/>
            <a:r>
              <a:rPr lang="en-IN" sz="2400" dirty="0">
                <a:latin typeface="Times New Roman" pitchFamily="18" charset="0"/>
                <a:cs typeface="Times New Roman" pitchFamily="18" charset="0"/>
              </a:rPr>
              <a:t>This system target predicting the yield of the crop supported the present information by mistreatment random forest algorithm.</a:t>
            </a:r>
          </a:p>
          <a:p>
            <a:pPr algn="just"/>
            <a:r>
              <a:rPr lang="en-IN" sz="2400" dirty="0">
                <a:latin typeface="Times New Roman" pitchFamily="18" charset="0"/>
                <a:cs typeface="Times New Roman" pitchFamily="18" charset="0"/>
              </a:rPr>
              <a:t>The prediction can help to the farmer to predict the yield of the crop before cultivating onto the agricultural field.</a:t>
            </a:r>
          </a:p>
          <a:p>
            <a:pPr algn="just"/>
            <a:endParaRPr lang="en-IN" sz="2800" dirty="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a:p>
            <a:endParaRPr lang="en-US" dirty="0"/>
          </a:p>
        </p:txBody>
      </p:sp>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This system covers Data Mining concept. Various data mining algorithms such as Naive Bayes and k-Mean</a:t>
            </a:r>
            <a:r>
              <a:rPr lang="en-IN" sz="2400">
                <a:latin typeface="Times New Roman" pitchFamily="18" charset="0"/>
                <a:cs typeface="Times New Roman" pitchFamily="18" charset="0"/>
              </a:rPr>
              <a:t>. It </a:t>
            </a:r>
            <a:r>
              <a:rPr lang="en-IN" sz="2400" dirty="0">
                <a:latin typeface="Times New Roman" pitchFamily="18" charset="0"/>
                <a:cs typeface="Times New Roman" pitchFamily="18" charset="0"/>
              </a:rPr>
              <a:t>also provides classification of soil based on Genetic algorithm, Association Rule Mining.</a:t>
            </a:r>
          </a:p>
          <a:p>
            <a:pPr algn="just"/>
            <a:r>
              <a:rPr lang="en-IN" sz="2400" dirty="0">
                <a:latin typeface="Times New Roman" pitchFamily="18" charset="0"/>
                <a:cs typeface="Times New Roman" pitchFamily="18" charset="0"/>
              </a:rPr>
              <a:t>This will prove to be extremely beneficiary while developing and will help in mining the dataset obtained from sensors employed remotely.</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357166"/>
            <a:ext cx="8229600" cy="1214446"/>
          </a:xfrm>
        </p:spPr>
        <p:txBody>
          <a:bodyPr>
            <a:normAutofit/>
          </a:bodyPr>
          <a:lstStyle/>
          <a:p>
            <a:pPr algn="l"/>
            <a:r>
              <a:rPr lang="en-IN" sz="3600" b="1" dirty="0">
                <a:latin typeface="Times New Roman" pitchFamily="18" charset="0"/>
                <a:cs typeface="Times New Roman" pitchFamily="18" charset="0"/>
              </a:rPr>
              <a:t>Existing System</a:t>
            </a:r>
            <a:endParaRPr lang="en-US" sz="36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In this system takes into consideration the past production of data which will help the farmer get insight into the demand and the cost of various crops in market.</a:t>
            </a:r>
          </a:p>
          <a:p>
            <a:pPr algn="just"/>
            <a:r>
              <a:rPr lang="en-IN" sz="2400" dirty="0">
                <a:latin typeface="Times New Roman" pitchFamily="18" charset="0"/>
                <a:cs typeface="Times New Roman" pitchFamily="18" charset="0"/>
              </a:rPr>
              <a:t>Time Consuming.</a:t>
            </a:r>
          </a:p>
          <a:p>
            <a:pPr algn="just"/>
            <a:r>
              <a:rPr lang="en-IN" sz="2400" dirty="0">
                <a:latin typeface="Times New Roman" pitchFamily="18" charset="0"/>
                <a:cs typeface="Times New Roman" pitchFamily="18" charset="0"/>
              </a:rPr>
              <a:t>Needs manual calculations.</a:t>
            </a:r>
          </a:p>
          <a:p>
            <a:pPr algn="just">
              <a:buNone/>
            </a:pPr>
            <a:endParaRPr lang="en-IN" sz="2400" dirty="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a:p>
            <a:endParaRPr lang="en-US" dirty="0"/>
          </a:p>
        </p:txBody>
      </p:sp>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Disadvantages</a:t>
            </a:r>
            <a:endParaRPr lang="en-US" sz="36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This system mainly concentrates on weather forecasting, crop yield prediction and crop cost fore casting. These factors help the farmers to cultivate the best food crops.</a:t>
            </a:r>
          </a:p>
          <a:p>
            <a:pPr algn="just"/>
            <a:r>
              <a:rPr lang="en-IN" sz="2400" dirty="0">
                <a:latin typeface="Times New Roman" pitchFamily="18" charset="0"/>
                <a:cs typeface="Times New Roman" pitchFamily="18" charset="0"/>
              </a:rPr>
              <a:t>Farmers can adapt to climate changes to some degree by shifting planting dates. Choosing varieties with different growth duration, or changing crop rotations.</a:t>
            </a:r>
          </a:p>
          <a:p>
            <a:pPr algn="just"/>
            <a:r>
              <a:rPr lang="en-IN" sz="2400" dirty="0">
                <a:latin typeface="Times New Roman" pitchFamily="18" charset="0"/>
                <a:cs typeface="Times New Roman" pitchFamily="18" charset="0"/>
              </a:rPr>
              <a:t>The Statistical numeric data related to agriculture is undertaken.</a:t>
            </a:r>
          </a:p>
          <a:p>
            <a:endParaRPr lang="en-US" dirty="0"/>
          </a:p>
        </p:txBody>
      </p:sp>
      <p:sp>
        <p:nvSpPr>
          <p:cNvPr id="2" name="Title 1"/>
          <p:cNvSpPr>
            <a:spLocks noGrp="1"/>
          </p:cNvSpPr>
          <p:nvPr>
            <p:ph type="title"/>
          </p:nvPr>
        </p:nvSpPr>
        <p:spPr>
          <a:xfrm>
            <a:off x="457200" y="357166"/>
            <a:ext cx="8229600" cy="1214446"/>
          </a:xfrm>
        </p:spPr>
        <p:txBody>
          <a:bodyPr>
            <a:normAutofit/>
          </a:bodyPr>
          <a:lstStyle/>
          <a:p>
            <a:pPr algn="l"/>
            <a:r>
              <a:rPr lang="en-IN" sz="3600" b="1" dirty="0">
                <a:latin typeface="Times New Roman" pitchFamily="18" charset="0"/>
                <a:cs typeface="Times New Roman" pitchFamily="18" charset="0"/>
              </a:rPr>
              <a:t>Proposed System</a:t>
            </a:r>
            <a:endParaRPr lang="en-US" sz="36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These techniques will help in predicting the rainfall, crop yield forecasting and cost prediction of crops.</a:t>
            </a:r>
          </a:p>
          <a:p>
            <a:pPr algn="just"/>
            <a:r>
              <a:rPr lang="en-IN" sz="2400" dirty="0">
                <a:latin typeface="Times New Roman" pitchFamily="18" charset="0"/>
                <a:cs typeface="Times New Roman" pitchFamily="18" charset="0"/>
              </a:rPr>
              <a:t>Accurate information about history of crop yield is an important thing for making decisions related to agricultural risk management.</a:t>
            </a:r>
          </a:p>
          <a:p>
            <a:pPr algn="just"/>
            <a:r>
              <a:rPr lang="en-IN" sz="2400" dirty="0">
                <a:latin typeface="Times New Roman" pitchFamily="18" charset="0"/>
                <a:cs typeface="Times New Roman" pitchFamily="18" charset="0"/>
              </a:rPr>
              <a:t>The farmer will check the yield of the crop as per acre, before cultivating onto the field. </a:t>
            </a:r>
          </a:p>
          <a:p>
            <a:pPr algn="just"/>
            <a:endParaRPr lang="en-US" sz="2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Advantages</a:t>
            </a:r>
            <a:endParaRPr lang="en-US" sz="36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5).png"/>
          <p:cNvPicPr>
            <a:picLocks noGrp="1" noChangeAspect="1"/>
          </p:cNvPicPr>
          <p:nvPr>
            <p:ph idx="1"/>
          </p:nvPr>
        </p:nvPicPr>
        <p:blipFill>
          <a:blip r:embed="rId2"/>
          <a:stretch>
            <a:fillRect/>
          </a:stretch>
        </p:blipFill>
        <p:spPr>
          <a:xfrm>
            <a:off x="571472" y="1500174"/>
            <a:ext cx="7572428" cy="4576621"/>
          </a:xfrm>
        </p:spPr>
      </p:pic>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Architecture</a:t>
            </a:r>
            <a:endParaRPr lang="en-US" sz="3600"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1438</TotalTime>
  <Words>1105</Words>
  <Application>Microsoft Office PowerPoint</Application>
  <PresentationFormat>On-screen Show (4:3)</PresentationFormat>
  <Paragraphs>100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Lucida Sans Unicode</vt:lpstr>
      <vt:lpstr>Times New Roman</vt:lpstr>
      <vt:lpstr>Verdana</vt:lpstr>
      <vt:lpstr>Wingdings 2</vt:lpstr>
      <vt:lpstr>Wingdings 3</vt:lpstr>
      <vt:lpstr>Concourse</vt:lpstr>
      <vt:lpstr>Big Data Analytics  Crop Yield Prediction using Machine Learning </vt:lpstr>
      <vt:lpstr>Outline</vt:lpstr>
      <vt:lpstr>Introduction</vt:lpstr>
      <vt:lpstr>Abstract</vt:lpstr>
      <vt:lpstr>Existing System</vt:lpstr>
      <vt:lpstr>Disadvantages</vt:lpstr>
      <vt:lpstr>Proposed System</vt:lpstr>
      <vt:lpstr>Advantages</vt:lpstr>
      <vt:lpstr>Architecture</vt:lpstr>
      <vt:lpstr>Dataset Description</vt:lpstr>
      <vt:lpstr>Implementation Methodologies</vt:lpstr>
      <vt:lpstr>Implementation methodologies</vt:lpstr>
      <vt:lpstr>Implementation Methodologies</vt:lpstr>
      <vt:lpstr>Implementation Methodologies</vt:lpstr>
      <vt:lpstr>Implementation Methodologies</vt:lpstr>
      <vt:lpstr>Output</vt:lpstr>
      <vt:lpstr>Output</vt:lpstr>
      <vt:lpstr>Output for Random forest</vt:lpstr>
      <vt:lpstr>Output for support vector machine</vt:lpstr>
      <vt:lpstr>Output for Logistic Regression                                        </vt:lpstr>
      <vt:lpstr>Evaluation Metrics</vt:lpstr>
      <vt:lpstr>Result Analysis</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VIGNAN’S LARA INSTITUTE OF TECHNOLOGY AND SCIENCE  Project Review  on  Crop Yield Prediction using Machine Learning</dc:title>
  <dc:creator>HP</dc:creator>
  <cp:lastModifiedBy>Jitendra Neerukonda</cp:lastModifiedBy>
  <cp:revision>65</cp:revision>
  <dcterms:created xsi:type="dcterms:W3CDTF">2020-06-02T06:20:04Z</dcterms:created>
  <dcterms:modified xsi:type="dcterms:W3CDTF">2021-12-07T19:08:21Z</dcterms:modified>
</cp:coreProperties>
</file>