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74" r:id="rId3"/>
    <p:sldId id="257" r:id="rId4"/>
    <p:sldId id="286" r:id="rId5"/>
    <p:sldId id="282" r:id="rId6"/>
    <p:sldId id="269" r:id="rId7"/>
    <p:sldId id="280" r:id="rId8"/>
    <p:sldId id="264" r:id="rId9"/>
    <p:sldId id="284" r:id="rId10"/>
    <p:sldId id="285" r:id="rId11"/>
    <p:sldId id="273" r:id="rId12"/>
    <p:sldId id="283" r:id="rId13"/>
    <p:sldId id="281" r:id="rId14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17" autoAdjust="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723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5E9E8E-5488-43AE-80AF-157DF0B59A11}" type="datetime1">
              <a:rPr lang="pt-PT" smtClean="0"/>
              <a:t>17/09/2020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9A1813E-6F10-4C54-9D90-E6335EA25CA4}" type="datetime1">
              <a:rPr lang="pt-PT" noProof="0" smtClean="0"/>
              <a:t>17/09/2020</a:t>
            </a:fld>
            <a:endParaRPr lang="pt-PT" noProof="0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6777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 foco principal deste projeto e o desenvolvimento de um programa para os professores com o propósito de facilitar a partilha e pesquisa de exercícios sobre a linguagem de programação </a:t>
            </a:r>
            <a:r>
              <a:rPr lang="pt-PT" dirty="0" err="1"/>
              <a:t>python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noProof="0" smtClean="0"/>
              <a:t>2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182949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noProof="0" smtClean="0"/>
              <a:t>11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088528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noProof="0" smtClean="0"/>
              <a:t>12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037291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noProof="0" smtClean="0"/>
              <a:t>13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184429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xão Reta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xão Reta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ta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ta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xão Reta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xão Reta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xão Reta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ta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xão Reta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xão Reta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xão Reta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xão Reta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xão Reta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xão Reta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xão Reta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xão Reta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xão Reta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xão Reta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xão Reta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xão Reta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xão Reta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xão Reta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xão Reta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de subtítulo do Modelo Global</a:t>
            </a:r>
            <a:endParaRPr lang="pt-PT" noProof="0" dirty="0"/>
          </a:p>
        </p:txBody>
      </p:sp>
      <p:cxnSp>
        <p:nvCxnSpPr>
          <p:cNvPr id="58" name="Conexão Ret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7A71A3-AE67-4EB1-933B-E5839DF4DEFA}" type="datetime1">
              <a:rPr lang="pt-PT" noProof="0" smtClean="0"/>
              <a:t>17/09/2020</a:t>
            </a:fld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e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9FF26A-05EE-4A57-990B-747B5228A79B}" type="datetime1">
              <a:rPr lang="pt-PT" noProof="0" smtClean="0"/>
              <a:t>17/09/2020</a:t>
            </a:fld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39E664-2B50-49B7-A53D-B1FD3371E9DF}" type="datetime1">
              <a:rPr lang="pt-PT" noProof="0" smtClean="0"/>
              <a:t>17/09/2020</a:t>
            </a:fld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xão Reta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ta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ta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xão Reta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xão Reta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ta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ta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xão Reta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xão Reta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ta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xão Reta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xão Reta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ta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xão Reta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xão Reta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ta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xão Reta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xão Reta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ta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xão Reta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xão Reta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cxnSp>
        <p:nvCxnSpPr>
          <p:cNvPr id="58" name="Conexão Ret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C4A7CC-AE5F-4D1A-8171-C2DF2E9F1DC3}" type="datetime1">
              <a:rPr lang="pt-PT" noProof="0" smtClean="0"/>
              <a:t>17/09/2020</a:t>
            </a:fld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54904D-DBDF-4650-90C3-0B92AA8D3471}" type="datetime1">
              <a:rPr lang="pt-PT" noProof="0" smtClean="0"/>
              <a:t>17/09/2020</a:t>
            </a:fld>
            <a:endParaRPr lang="pt-PT" noProof="0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682717-7A87-4BFF-A9CB-FA8F4BF1CE57}" type="datetime1">
              <a:rPr lang="pt-PT" noProof="0" smtClean="0"/>
              <a:t>17/09/2020</a:t>
            </a:fld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xão Reta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xão Reta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xão Reta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xão Reta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xão Reta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xão Reta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xão Reta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xão Reta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xão Reta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xão Reta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xão Reta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xão Reta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xão Reta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xão Reta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xão Reta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xão Reta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xão Reta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xão Reta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xão Reta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xão Reta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xão Reta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xão Reta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xão Reta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xão Reta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xão Reta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xão Reta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xão Reta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xão Reta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xão Reta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xão Reta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xão Reta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xão Reta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xão Reta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xão Reta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xão Reta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xão Reta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xão Reta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xão Reta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xão Reta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xão Reta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xão Reta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xão Reta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xão Reta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xão Reta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xão Reta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xão Reta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Marcador de Posição do Rodapé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212" name="Marcador de Posição da Data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96B616-A255-4649-976B-278EAB71DFB1}" type="datetime1">
              <a:rPr lang="pt-PT" noProof="0" smtClean="0"/>
              <a:t>17/09/2020</a:t>
            </a:fld>
            <a:endParaRPr lang="pt-PT" noProof="0" dirty="0"/>
          </a:p>
        </p:txBody>
      </p:sp>
      <p:sp>
        <p:nvSpPr>
          <p:cNvPr id="214" name="Marcador de Posição do Número do Diapositivo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xão Reta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ta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xão Reta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xão Reta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ta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ta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xão Reta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ta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xão Reta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xão Reta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ta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ta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xão Reta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xão Reta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ta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xão Reta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xão Reta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ta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xão Reta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xão Reta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xão Reta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xão Reta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â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cxnSp>
        <p:nvCxnSpPr>
          <p:cNvPr id="60" name="Conexão Reta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CAA45A87-0245-465F-AFC5-13CEB2B65E81}" type="datetime1">
              <a:rPr lang="pt-PT" noProof="0" smtClean="0"/>
              <a:t>17/09/2020</a:t>
            </a:fld>
            <a:endParaRPr lang="pt-PT" noProof="0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xão Reta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ta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ta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xão Reta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ta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ta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ta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xão Reta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ta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xão Reta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xão Reta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ta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ta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xão Reta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ta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xão Reta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xão Reta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ta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xão Reta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xão Reta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xão Reta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cxnSp>
        <p:nvCxnSpPr>
          <p:cNvPr id="59" name="Conexão Reta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 dirty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exão Reta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xão Reta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xão Reta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xão Reta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xão Reta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xão Reta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xão Reta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xão Reta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xão Reta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xão Reta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xão Reta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xão Reta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xão Reta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xão Reta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xão Reta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xão Reta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xão Reta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xão Reta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xão Reta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xão Reta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xão Reta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xão Reta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xão Reta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xão Reta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xão Reta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xão Reta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xão Reta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xão Reta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xão Reta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xão Reta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xão Reta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xão Reta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xão Reta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xão Reta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xão Reta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xão Reta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xão Reta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xão Reta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xão Reta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xão Reta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xão Reta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xão Reta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xão Reta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xão Reta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xão Reta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xão Reta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 dirty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cxnSp>
        <p:nvCxnSpPr>
          <p:cNvPr id="148" name="Conexão Reta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A2F59695-F586-42F9-8BC0-D9E077FE9448}" type="datetime1">
              <a:rPr lang="pt-PT" noProof="0" smtClean="0"/>
              <a:t>17/09/2020</a:t>
            </a:fld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5" y="2618439"/>
            <a:ext cx="9604310" cy="1771952"/>
          </a:xfrm>
        </p:spPr>
        <p:txBody>
          <a:bodyPr rtlCol="0">
            <a:normAutofit fontScale="90000"/>
          </a:bodyPr>
          <a:lstStyle/>
          <a:p>
            <a:r>
              <a:rPr lang="pt-PT" sz="2000" dirty="0">
                <a:solidFill>
                  <a:schemeClr val="bg2">
                    <a:lumMod val="50000"/>
                  </a:schemeClr>
                </a:solidFill>
              </a:rPr>
              <a:t>Licenciatura em Engenharia informática e Multimédia</a:t>
            </a:r>
            <a:br>
              <a:rPr lang="pt-PT" sz="4400" dirty="0"/>
            </a:br>
            <a:br>
              <a:rPr lang="pt-PT" sz="4400" dirty="0"/>
            </a:br>
            <a:br>
              <a:rPr lang="pt-PT" sz="4400" dirty="0"/>
            </a:br>
            <a:r>
              <a:rPr lang="pt-PT" sz="4400" dirty="0"/>
              <a:t>Pesquisa de exercícios sobre a linguagem de programação </a:t>
            </a:r>
            <a:r>
              <a:rPr lang="pt-PT" sz="4400" dirty="0" err="1"/>
              <a:t>Python</a:t>
            </a:r>
            <a:endParaRPr lang="en-GB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1192825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Miguel Nunes Nº 43039</a:t>
            </a:r>
          </a:p>
          <a:p>
            <a:pPr rtl="0"/>
            <a:r>
              <a:rPr lang="pt-PT" dirty="0"/>
              <a:t>Tiago Santos Nº 43443</a:t>
            </a:r>
          </a:p>
          <a:p>
            <a:pPr rtl="0"/>
            <a:endParaRPr lang="pt-PT" dirty="0"/>
          </a:p>
          <a:p>
            <a:pPr rtl="0"/>
            <a:r>
              <a:rPr lang="pt-PT" dirty="0"/>
              <a:t>Orientador João Beleza</a:t>
            </a:r>
          </a:p>
        </p:txBody>
      </p:sp>
      <p:pic>
        <p:nvPicPr>
          <p:cNvPr id="5" name="Imagem 4" descr="Uma imagem com símbolo, desenho&#10;&#10;Descrição gerada automaticamente">
            <a:extLst>
              <a:ext uri="{FF2B5EF4-FFF2-40B4-BE49-F238E27FC236}">
                <a16:creationId xmlns:a16="http://schemas.microsoft.com/office/drawing/2014/main" id="{83E4B680-6982-45FA-8BEA-B9229229E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" y="-77552"/>
            <a:ext cx="40481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EDBD6-83E7-4557-ACBB-A9E79F32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Guardar ficheiros no 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D33B017-67FB-4ADA-BAC1-B083CC94C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Para que se possa guardar informação dentro de um índice este precisa de um esquema. O </a:t>
            </a:r>
            <a:r>
              <a:rPr lang="pt-PT" i="1" dirty="0" err="1"/>
              <a:t>Whoosh</a:t>
            </a:r>
            <a:r>
              <a:rPr lang="pt-PT" dirty="0"/>
              <a:t> denomina este esquema de </a:t>
            </a:r>
            <a:r>
              <a:rPr lang="pt-PT" i="1" dirty="0" err="1"/>
              <a:t>Schema</a:t>
            </a:r>
            <a:r>
              <a:rPr lang="pt-PT" dirty="0"/>
              <a:t>.</a:t>
            </a:r>
          </a:p>
          <a:p>
            <a:r>
              <a:rPr lang="pt-PT" dirty="0"/>
              <a:t>Este esquema serve para que dentro de um índice toda a informação siga a mesma estrutura.</a:t>
            </a:r>
          </a:p>
          <a:p>
            <a:r>
              <a:rPr lang="pt-PT" dirty="0"/>
              <a:t>No caso deste projeto o nosso </a:t>
            </a:r>
            <a:r>
              <a:rPr lang="pt-PT" i="1" dirty="0" err="1"/>
              <a:t>Schema</a:t>
            </a:r>
            <a:r>
              <a:rPr lang="pt-PT" dirty="0"/>
              <a:t> guarda:</a:t>
            </a:r>
          </a:p>
          <a:p>
            <a:pPr lvl="1"/>
            <a:r>
              <a:rPr lang="pt-PT" dirty="0"/>
              <a:t>O </a:t>
            </a:r>
            <a:r>
              <a:rPr lang="pt-PT" i="1" dirty="0" err="1"/>
              <a:t>path</a:t>
            </a:r>
            <a:r>
              <a:rPr lang="pt-PT" dirty="0"/>
              <a:t>, ou seja, o caminho para o exercício.</a:t>
            </a:r>
          </a:p>
          <a:p>
            <a:pPr lvl="1"/>
            <a:r>
              <a:rPr lang="pt-PT" dirty="0"/>
              <a:t>O conteúdo do documento.</a:t>
            </a:r>
          </a:p>
          <a:p>
            <a:pPr lvl="1"/>
            <a:r>
              <a:rPr lang="pt-PT" dirty="0"/>
              <a:t>A data em que o ficheiro foi criado.</a:t>
            </a:r>
          </a:p>
          <a:p>
            <a:pPr lvl="1"/>
            <a:r>
              <a:rPr lang="pt-PT" dirty="0"/>
              <a:t>O tipo de ficheiro, ou seja, se esta em formato </a:t>
            </a:r>
            <a:r>
              <a:rPr lang="pt-PT" i="1" dirty="0"/>
              <a:t>PDF</a:t>
            </a:r>
            <a:r>
              <a:rPr lang="pt-PT" dirty="0"/>
              <a:t>, </a:t>
            </a:r>
            <a:r>
              <a:rPr lang="pt-PT" i="1" dirty="0" err="1"/>
              <a:t>LaTeX</a:t>
            </a:r>
            <a:r>
              <a:rPr lang="pt-PT" dirty="0"/>
              <a:t> ou </a:t>
            </a:r>
            <a:r>
              <a:rPr lang="pt-PT" i="1" dirty="0" err="1"/>
              <a:t>Python</a:t>
            </a:r>
            <a:r>
              <a:rPr lang="pt-PT" dirty="0"/>
              <a:t>.</a:t>
            </a:r>
          </a:p>
          <a:p>
            <a:pPr lvl="1"/>
            <a:r>
              <a:rPr lang="pt-PT" dirty="0"/>
              <a:t>O numero de vezes que este ficheiro foi adicionado a este índice.</a:t>
            </a: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8374242-C336-4FFC-9F02-D857325E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10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26790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879EE-21BF-4C48-9872-82E5706C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Pesquisa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DAAE942-F5AC-4D0D-ABD2-E9CCD5E02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1800" dirty="0"/>
              <a:t>O sistema desenvolvido permite ao utilizador pesquisar por exercícios utilizando os seguintes parâmetros:</a:t>
            </a:r>
          </a:p>
          <a:p>
            <a:pPr lvl="1" algn="just"/>
            <a:r>
              <a:rPr lang="pt-PT" sz="1600" dirty="0"/>
              <a:t>Palavras Chaves</a:t>
            </a:r>
          </a:p>
          <a:p>
            <a:pPr lvl="1" algn="just"/>
            <a:r>
              <a:rPr lang="pt-PT" sz="1600" dirty="0"/>
              <a:t>Tipo de ficheiros (</a:t>
            </a:r>
            <a:r>
              <a:rPr lang="pt-PT" sz="1600" i="1" dirty="0" err="1"/>
              <a:t>pdf</a:t>
            </a:r>
            <a:r>
              <a:rPr lang="pt-PT" sz="1600" dirty="0"/>
              <a:t>, </a:t>
            </a:r>
            <a:r>
              <a:rPr lang="pt-PT" sz="1600" i="1" dirty="0" err="1"/>
              <a:t>tex</a:t>
            </a:r>
            <a:r>
              <a:rPr lang="pt-PT" sz="1600" dirty="0"/>
              <a:t> e </a:t>
            </a:r>
            <a:r>
              <a:rPr lang="pt-PT" sz="1600" i="1" dirty="0" err="1"/>
              <a:t>py</a:t>
            </a:r>
            <a:r>
              <a:rPr lang="pt-PT" sz="1600" dirty="0"/>
              <a:t>)</a:t>
            </a:r>
          </a:p>
          <a:p>
            <a:pPr lvl="1" algn="just"/>
            <a:r>
              <a:rPr lang="pt-PT" sz="1600" dirty="0"/>
              <a:t>Data de criação do ficheiro (Sem restrição, 1 ano, 1 mês e 1 semana)</a:t>
            </a:r>
          </a:p>
          <a:p>
            <a:pPr algn="just"/>
            <a:r>
              <a:rPr lang="pt-PT" sz="1800" dirty="0"/>
              <a:t>Quando um utilizador submete uma pesquisa o sistema compara os parâmetros definidos com os parâmetros contidos na estrutura de cada exercício e apresenta ao utilizador uma lista com os exercícios que obedecem à comparação.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D9F3517-63DB-4AE5-A1A6-B678ECA3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11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3379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EA2EA-C6E8-4676-9797-571E8481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Ordenação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EEA6100-2561-4A05-BC65-AA448F815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Quando um sistema conclui a pesquisa necessita de ordenar os resultados obtidos com base no tipo de ordenação definida pelo utilizador.</a:t>
            </a:r>
          </a:p>
          <a:p>
            <a:r>
              <a:rPr lang="pt-PT" dirty="0"/>
              <a:t>Os tipos de ordenação possíveis são:</a:t>
            </a:r>
          </a:p>
          <a:p>
            <a:pPr lvl="1"/>
            <a:r>
              <a:rPr lang="pt-PT" dirty="0" err="1"/>
              <a:t>Okapi</a:t>
            </a:r>
            <a:r>
              <a:rPr lang="pt-PT" dirty="0"/>
              <a:t> BM25F (Ordenação por definição)</a:t>
            </a:r>
          </a:p>
          <a:p>
            <a:pPr lvl="1"/>
            <a:r>
              <a:rPr lang="pt-PT" dirty="0"/>
              <a:t>Data de criação do ficheiro</a:t>
            </a:r>
          </a:p>
          <a:p>
            <a:pPr lvl="1"/>
            <a:r>
              <a:rPr lang="pt-PT" dirty="0"/>
              <a:t>Numero de ocorrências.</a:t>
            </a:r>
          </a:p>
          <a:p>
            <a:r>
              <a:rPr lang="pt-PT" dirty="0"/>
              <a:t>A ordenação por definição, </a:t>
            </a:r>
            <a:r>
              <a:rPr lang="pt-PT" dirty="0" err="1"/>
              <a:t>Okapi</a:t>
            </a:r>
            <a:r>
              <a:rPr lang="pt-PT" dirty="0"/>
              <a:t> BM25F, é uma variante da função </a:t>
            </a:r>
            <a:r>
              <a:rPr lang="pt-PT" dirty="0" err="1"/>
              <a:t>Okapi</a:t>
            </a:r>
            <a:r>
              <a:rPr lang="pt-PT" dirty="0"/>
              <a:t> BM25 que retorna o valor TF-IDF associado a cada documento.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D7A4DFE-DE8F-4F06-A917-E5BC8090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12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60242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3A180-52F7-4C61-B9B6-11133CEC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Interface gráfica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00C4E9-A043-4C42-A90D-68BAD13E0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interface gráfica foi desenvolvida recorrendo a </a:t>
            </a:r>
            <a:r>
              <a:rPr lang="pt-PT" i="1" dirty="0" err="1"/>
              <a:t>ipywidget</a:t>
            </a:r>
            <a:r>
              <a:rPr lang="pt-PT" i="1" dirty="0"/>
              <a:t> </a:t>
            </a:r>
            <a:r>
              <a:rPr lang="pt-PT" dirty="0"/>
              <a:t>de modo a enriquecer a experiencia do utilizador.</a:t>
            </a:r>
          </a:p>
          <a:p>
            <a:r>
              <a:rPr lang="pt-PT" dirty="0"/>
              <a:t>Esta interface é composta por:</a:t>
            </a:r>
          </a:p>
          <a:p>
            <a:pPr lvl="1"/>
            <a:r>
              <a:rPr lang="pt-PT" dirty="0"/>
              <a:t> Botões - para que o utilizador consiga navegar pelos vários menus </a:t>
            </a:r>
          </a:p>
          <a:p>
            <a:pPr lvl="1"/>
            <a:r>
              <a:rPr lang="pt-PT" dirty="0"/>
              <a:t>Caixas de texto – para que o utilizador introduza entradas</a:t>
            </a:r>
          </a:p>
          <a:p>
            <a:pPr lvl="1"/>
            <a:r>
              <a:rPr lang="pt-PT" dirty="0"/>
              <a:t>Menus </a:t>
            </a:r>
            <a:r>
              <a:rPr lang="pt-PT" i="1" dirty="0" err="1"/>
              <a:t>dropdown</a:t>
            </a:r>
            <a:r>
              <a:rPr lang="pt-PT" i="1" dirty="0"/>
              <a:t> </a:t>
            </a:r>
            <a:r>
              <a:rPr lang="pt-PT" dirty="0"/>
              <a:t>– para que o utilizador selecione entradas pré definidas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26A1276-80D6-41C2-B00A-38B2C527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13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2438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F9CD1-A7AF-4073-A9C2-EDC831A0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Motivação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3E886E-8417-4482-B9C0-5D0DB71D3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Existe um sistema de gestão de exercidos de correção automática para as unidades curriculares de “Matemática Discreta e Programação” e “Matemática para Computação Gráfica”.</a:t>
            </a:r>
          </a:p>
          <a:p>
            <a:r>
              <a:rPr lang="pt-PT" dirty="0"/>
              <a:t>Neste sistema de gestão existe um grande numero de exercícios criados e anualmente são adicionados mais.</a:t>
            </a:r>
          </a:p>
          <a:p>
            <a:r>
              <a:rPr lang="pt-PT" dirty="0"/>
              <a:t>Para tal é necessário o desenvolvimento de um motor de pesquisa que permite a procura em exercícios já criados de modo a facilitar a criação de trabalhos de casa assim como evitar a criação de exercícios repetidos.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B4C95C4-6F65-48EC-9C1E-34AC2A38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2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44468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Caracterização geral do projeto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pt-PT" dirty="0"/>
              <a:t>Síntese de objetivos</a:t>
            </a:r>
          </a:p>
          <a:p>
            <a:pPr lvl="1"/>
            <a:r>
              <a:rPr lang="pt-PT" dirty="0"/>
              <a:t>Neste projeto será desenvolvido um motor de pesquisa, disponível na plataforma </a:t>
            </a:r>
            <a:r>
              <a:rPr lang="pt-PT" i="1" dirty="0" err="1"/>
              <a:t>Jupyter</a:t>
            </a:r>
            <a:r>
              <a:rPr lang="pt-PT" dirty="0"/>
              <a:t>, capaz de pesquisar exercícios sobre a linguagem de programação </a:t>
            </a:r>
            <a:r>
              <a:rPr lang="pt-PT" i="1" dirty="0" err="1"/>
              <a:t>Python</a:t>
            </a:r>
            <a:r>
              <a:rPr lang="pt-PT" dirty="0"/>
              <a:t>.</a:t>
            </a:r>
          </a:p>
          <a:p>
            <a:pPr rtl="0"/>
            <a:r>
              <a:rPr lang="pt-PT" dirty="0"/>
              <a:t>Clientes</a:t>
            </a:r>
          </a:p>
          <a:p>
            <a:pPr lvl="1"/>
            <a:r>
              <a:rPr lang="pt-PT" dirty="0"/>
              <a:t>Engenheiro João Beleza</a:t>
            </a:r>
          </a:p>
          <a:p>
            <a:pPr lvl="1"/>
            <a:r>
              <a:rPr lang="pt-PT" dirty="0"/>
              <a:t>Professores de MDP e MCG</a:t>
            </a:r>
          </a:p>
          <a:p>
            <a:pPr rtl="0"/>
            <a:r>
              <a:rPr lang="pt-PT" dirty="0"/>
              <a:t>Metas a alcançar</a:t>
            </a:r>
          </a:p>
          <a:p>
            <a:pPr lvl="1"/>
            <a:r>
              <a:rPr lang="pt-PT" dirty="0"/>
              <a:t>Pretende-se que este motor de pesquisa realize:</a:t>
            </a:r>
          </a:p>
          <a:p>
            <a:pPr lvl="2"/>
            <a:r>
              <a:rPr lang="pt-PT" dirty="0"/>
              <a:t>Conversão de ficheiros .</a:t>
            </a:r>
            <a:r>
              <a:rPr lang="pt-PT" dirty="0" err="1"/>
              <a:t>pdt</a:t>
            </a:r>
            <a:r>
              <a:rPr lang="pt-PT" dirty="0"/>
              <a:t>, .</a:t>
            </a:r>
            <a:r>
              <a:rPr lang="pt-PT" dirty="0" err="1"/>
              <a:t>tex</a:t>
            </a:r>
            <a:r>
              <a:rPr lang="pt-PT" dirty="0"/>
              <a:t> e .</a:t>
            </a:r>
            <a:r>
              <a:rPr lang="pt-PT" dirty="0" err="1"/>
              <a:t>py</a:t>
            </a:r>
            <a:r>
              <a:rPr lang="pt-PT" dirty="0"/>
              <a:t> para texto;</a:t>
            </a:r>
          </a:p>
          <a:p>
            <a:pPr lvl="2"/>
            <a:r>
              <a:rPr lang="pt-PT" dirty="0"/>
              <a:t>Pesquisa de palavra chave no texto;</a:t>
            </a:r>
          </a:p>
          <a:p>
            <a:pPr lvl="2"/>
            <a:r>
              <a:rPr lang="pt-PT" dirty="0"/>
              <a:t>Pesquisa de exercícios em ficheiros locais e na </a:t>
            </a:r>
            <a:r>
              <a:rPr lang="pt-PT" dirty="0" err="1"/>
              <a:t>dropbox</a:t>
            </a:r>
            <a:r>
              <a:rPr lang="pt-PT" dirty="0"/>
              <a:t>;</a:t>
            </a:r>
          </a:p>
          <a:p>
            <a:pPr lvl="2"/>
            <a:r>
              <a:rPr lang="pt-PT" dirty="0"/>
              <a:t>Ordenação de resultados;</a:t>
            </a:r>
          </a:p>
          <a:p>
            <a:pPr marL="506412" lvl="2" indent="0">
              <a:buNone/>
            </a:pPr>
            <a:endParaRPr lang="pt-PT" dirty="0"/>
          </a:p>
          <a:p>
            <a:pPr lvl="1"/>
            <a:endParaRPr lang="pt-PT" dirty="0"/>
          </a:p>
          <a:p>
            <a:pPr rtl="0"/>
            <a:endParaRPr lang="pt-PT" u="sng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1355BAE-213C-46C1-8A1B-2D0BFA4E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3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C1EC4-7B31-4BEF-96A6-0D03CC4CC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Caso de utilização</a:t>
            </a:r>
          </a:p>
        </p:txBody>
      </p:sp>
      <p:pic>
        <p:nvPicPr>
          <p:cNvPr id="6" name="Marcador de Posição de Conteúdo 5" descr="Uma imagem com texto&#10;&#10;Descrição gerada automaticamente">
            <a:extLst>
              <a:ext uri="{FF2B5EF4-FFF2-40B4-BE49-F238E27FC236}">
                <a16:creationId xmlns:a16="http://schemas.microsoft.com/office/drawing/2014/main" id="{96AD7367-F4B0-43AB-A180-9B649898C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4643" y="1736102"/>
            <a:ext cx="6862713" cy="4289196"/>
          </a:xfrm>
          <a:ln>
            <a:solidFill>
              <a:schemeClr val="accent1"/>
            </a:solidFill>
          </a:ln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926B6A2-F159-4FF9-8039-DAE342A1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4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62556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40E71-DA22-49EC-9DB3-E348E5A4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Jupyter</a:t>
            </a:r>
            <a:r>
              <a:rPr lang="pt-PT" dirty="0"/>
              <a:t>/</a:t>
            </a:r>
            <a:r>
              <a:rPr lang="pt-PT" dirty="0" err="1"/>
              <a:t>Voila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8B041CF-3871-48F2-855C-4CA1B3B1E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AB47E8D-6677-46DA-975E-3F2C5D81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5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25868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37F74-5C67-4E9E-B48E-F2BB2D42D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Whoosh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F6A3750-DF92-4AAF-8816-1DA5A88F1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0"/>
            <a:ext cx="9601200" cy="3788003"/>
          </a:xfrm>
        </p:spPr>
        <p:txBody>
          <a:bodyPr>
            <a:normAutofit/>
          </a:bodyPr>
          <a:lstStyle/>
          <a:p>
            <a:pPr algn="just"/>
            <a:r>
              <a:rPr lang="pt-PT" sz="1800" dirty="0"/>
              <a:t>A biblioteca </a:t>
            </a:r>
            <a:r>
              <a:rPr lang="pt-PT" sz="1800" i="1" dirty="0" err="1"/>
              <a:t>Python</a:t>
            </a:r>
            <a:r>
              <a:rPr lang="pt-PT" sz="1800" i="1" dirty="0"/>
              <a:t> </a:t>
            </a:r>
            <a:r>
              <a:rPr lang="pt-PT" sz="1800" i="1" dirty="0" err="1"/>
              <a:t>Whoosh</a:t>
            </a:r>
            <a:r>
              <a:rPr lang="pt-PT" sz="1800" dirty="0"/>
              <a:t> permite a criação de um motor de pesquisa utilizando apenas </a:t>
            </a:r>
            <a:r>
              <a:rPr lang="pt-PT" sz="1800" i="1" dirty="0" err="1"/>
              <a:t>Python</a:t>
            </a:r>
            <a:r>
              <a:rPr lang="pt-PT" sz="1800" dirty="0"/>
              <a:t>.</a:t>
            </a:r>
          </a:p>
          <a:p>
            <a:pPr algn="just"/>
            <a:r>
              <a:rPr lang="pt-PT" sz="1800" dirty="0"/>
              <a:t>Como tal esta biblioteca serviu como base no desenvolvimento do nosso projeto.</a:t>
            </a:r>
          </a:p>
          <a:p>
            <a:pPr algn="just"/>
            <a:r>
              <a:rPr lang="pt-PT" sz="1800" dirty="0"/>
              <a:t>Esta biblioteca permite:</a:t>
            </a:r>
          </a:p>
          <a:p>
            <a:pPr lvl="1" algn="just"/>
            <a:r>
              <a:rPr lang="pt-PT" sz="1600" dirty="0"/>
              <a:t> A criação de repositórios(índices) de informação estruturada e comprimida</a:t>
            </a:r>
          </a:p>
          <a:p>
            <a:pPr lvl="1" algn="just"/>
            <a:r>
              <a:rPr lang="pt-PT" sz="1600" dirty="0"/>
              <a:t>Gestão dos repositórios criados</a:t>
            </a:r>
          </a:p>
          <a:p>
            <a:pPr lvl="1" algn="just"/>
            <a:r>
              <a:rPr lang="pt-PT" sz="1600" dirty="0"/>
              <a:t>Pesquisa sobre a informação contida nos repositórios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11FF3D4-E70C-4526-9995-6F6A7AF0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6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5431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D2263-76F2-44A2-8283-E3FC0C8A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 de ficheiros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407ABF7-F78C-4F96-8AB3-F16F13A9B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Para que o sistema consiga encontrar todos ficheiros de exercícios dentro de uma dada diretoria é necessário definir uma estrutura geral de diretorias onde estes se encontram.</a:t>
            </a:r>
          </a:p>
          <a:p>
            <a:r>
              <a:rPr lang="pt-PT" dirty="0"/>
              <a:t>A estrutura geral definida foi a seguinte:</a:t>
            </a:r>
          </a:p>
          <a:p>
            <a:pPr lvl="1"/>
            <a:r>
              <a:rPr lang="fr-FR" dirty="0"/>
              <a:t>question/version_1/true_or_false_question.pdf</a:t>
            </a:r>
          </a:p>
          <a:p>
            <a:pPr lvl="1"/>
            <a:r>
              <a:rPr lang="fr-FR" dirty="0"/>
              <a:t>question/version_2/..</a:t>
            </a:r>
          </a:p>
          <a:p>
            <a:pPr lvl="1"/>
            <a:r>
              <a:rPr lang="fr-FR" dirty="0"/>
              <a:t>question/version_3/..</a:t>
            </a:r>
          </a:p>
          <a:p>
            <a:r>
              <a:rPr lang="pt-PT" dirty="0"/>
              <a:t>Deste modo o sistema quando encontra uma diretoria com esta estrutura reconhece-a como um exercício.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F30EDE1-926C-42A6-AA33-16AE2007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7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00369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02015-C55B-49E6-BCCB-6A58A597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Conversão de ficheiros para texto</a:t>
            </a:r>
            <a:endParaRPr lang="en-US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4C8986AD-1945-4B9B-9F53-26E52C60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8</a:t>
            </a:fld>
            <a:endParaRPr lang="pt-PT" noProof="0" dirty="0"/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45F18871-A352-4731-90B3-852F43442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873188"/>
            <a:ext cx="7292280" cy="3918012"/>
          </a:xfrm>
        </p:spPr>
        <p:txBody>
          <a:bodyPr>
            <a:normAutofit/>
          </a:bodyPr>
          <a:lstStyle/>
          <a:p>
            <a:pPr algn="just"/>
            <a:r>
              <a:rPr lang="pt-PT" sz="1600" dirty="0" err="1">
                <a:solidFill>
                  <a:schemeClr val="accent1">
                    <a:lumMod val="75000"/>
                  </a:schemeClr>
                </a:solidFill>
              </a:rPr>
              <a:t>Pdf</a:t>
            </a:r>
            <a:r>
              <a:rPr lang="pt-PT" sz="1600" dirty="0"/>
              <a:t> - Na conversão de ficheiros </a:t>
            </a:r>
            <a:r>
              <a:rPr lang="pt-PT" sz="1600" i="1" dirty="0" err="1"/>
              <a:t>pdf</a:t>
            </a:r>
            <a:r>
              <a:rPr lang="pt-PT" sz="1600" dirty="0"/>
              <a:t> para texto recorremos à biblioteca free Software </a:t>
            </a:r>
            <a:r>
              <a:rPr lang="pt-PT" sz="1600" i="1" dirty="0" err="1"/>
              <a:t>PyMUPDF</a:t>
            </a:r>
            <a:r>
              <a:rPr lang="pt-PT" sz="1600" dirty="0"/>
              <a:t>, esta biblioteca permite-nos aceder a ficheiros em formato </a:t>
            </a:r>
            <a:r>
              <a:rPr lang="pt-PT" sz="1600" i="1" dirty="0" err="1"/>
              <a:t>pdf</a:t>
            </a:r>
            <a:r>
              <a:rPr lang="pt-PT" sz="1600" dirty="0"/>
              <a:t> e converte-los para formato texto. Devido à possibilidade da existência de caracteres especiais no documento </a:t>
            </a:r>
            <a:r>
              <a:rPr lang="pt-PT" sz="1600" i="1" dirty="0" err="1"/>
              <a:t>pdf</a:t>
            </a:r>
            <a:r>
              <a:rPr lang="pt-PT" sz="1600" dirty="0"/>
              <a:t>, e a possibilidade de serem </a:t>
            </a:r>
            <a:r>
              <a:rPr lang="pt-PT" sz="1600" dirty="0" err="1"/>
              <a:t>desformatados</a:t>
            </a:r>
            <a:r>
              <a:rPr lang="pt-PT" sz="1600" dirty="0"/>
              <a:t> na conversão para texto é necessário reformatar o texto obtido a partir da conversão.</a:t>
            </a:r>
          </a:p>
          <a:p>
            <a:pPr algn="just"/>
            <a:r>
              <a:rPr lang="pt-PT" sz="1600" dirty="0" err="1">
                <a:solidFill>
                  <a:schemeClr val="accent1">
                    <a:lumMod val="75000"/>
                  </a:schemeClr>
                </a:solidFill>
              </a:rPr>
              <a:t>Tex</a:t>
            </a:r>
            <a:r>
              <a:rPr lang="pt-PT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sz="1600" dirty="0"/>
              <a:t>-</a:t>
            </a:r>
            <a:r>
              <a:rPr lang="pt-PT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sz="1600" dirty="0"/>
              <a:t>Para a conversão de ficheiros </a:t>
            </a:r>
            <a:r>
              <a:rPr lang="pt-PT" sz="1600" i="1" dirty="0" err="1"/>
              <a:t>tex</a:t>
            </a:r>
            <a:r>
              <a:rPr lang="pt-PT" sz="1600" dirty="0"/>
              <a:t> para texto utilizamos a biblioteca open </a:t>
            </a:r>
            <a:r>
              <a:rPr lang="pt-PT" sz="1600" i="1" dirty="0" err="1"/>
              <a:t>source</a:t>
            </a:r>
            <a:r>
              <a:rPr lang="pt-PT" sz="1600" dirty="0"/>
              <a:t> </a:t>
            </a:r>
            <a:r>
              <a:rPr lang="pt-PT" sz="1600" i="1" dirty="0" err="1"/>
              <a:t>PyLatexEnc</a:t>
            </a:r>
            <a:r>
              <a:rPr lang="pt-PT" sz="1600" dirty="0"/>
              <a:t>. Para a utilizarmos primeiro abrimos o ficheiro para obter todo o texto deste e passamos pelo método </a:t>
            </a:r>
            <a:r>
              <a:rPr lang="pt-PT" sz="1600" i="1" dirty="0" err="1"/>
              <a:t>latex_to_text</a:t>
            </a:r>
            <a:r>
              <a:rPr lang="pt-PT" sz="1600" i="1" dirty="0"/>
              <a:t> </a:t>
            </a:r>
            <a:r>
              <a:rPr lang="pt-PT" sz="1600" dirty="0"/>
              <a:t>e obtemos o texto sem os elementos do latex.</a:t>
            </a:r>
            <a:endParaRPr lang="pt-PT" sz="16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pt-PT" sz="1600" dirty="0" err="1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pt-PT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sz="1600" dirty="0"/>
              <a:t>- Os ficheiros </a:t>
            </a:r>
            <a:r>
              <a:rPr lang="pt-PT" sz="1600" i="1" dirty="0" err="1"/>
              <a:t>python</a:t>
            </a:r>
            <a:r>
              <a:rPr lang="pt-PT" sz="1600" dirty="0"/>
              <a:t> não necessitam de bibliotecas externas nem de tratamento de texto, basta apenas abrir e ler o seu conteúdo de modo a obtermos o seu conteúdo em formato de texto.</a:t>
            </a:r>
            <a:endParaRPr lang="pt-PT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m 4" descr="Uma imagem com símbolo, relógio&#10;&#10;Descrição gerada automaticamente">
            <a:extLst>
              <a:ext uri="{FF2B5EF4-FFF2-40B4-BE49-F238E27FC236}">
                <a16:creationId xmlns:a16="http://schemas.microsoft.com/office/drawing/2014/main" id="{54F251AA-5E26-4DCD-8DC6-B2BEF5D1F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680" y="1646238"/>
            <a:ext cx="2996513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0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8BFEE-05C4-4B94-A2EC-2B1EF62F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Processamento de texto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170E465-F202-43AA-A7F3-1C16D8F04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Para que o texto possa ser guardado no nosso Índice é ainda necessário que este seja processado para simplificar o texto.</a:t>
            </a:r>
          </a:p>
          <a:p>
            <a:r>
              <a:rPr lang="pt-PT" dirty="0"/>
              <a:t>Para tal o </a:t>
            </a:r>
            <a:r>
              <a:rPr lang="pt-PT" i="1" dirty="0" err="1"/>
              <a:t>Whoosh</a:t>
            </a:r>
            <a:r>
              <a:rPr lang="pt-PT" dirty="0"/>
              <a:t> permite a criação de Analisadores de Texto. Estes analisadores criam três filtros para processamento de texto:</a:t>
            </a:r>
          </a:p>
          <a:p>
            <a:pPr lvl="1"/>
            <a:r>
              <a:rPr lang="pt-PT" dirty="0"/>
              <a:t>Filtro de Letras Minúsculas.</a:t>
            </a:r>
          </a:p>
          <a:p>
            <a:pPr lvl="1"/>
            <a:r>
              <a:rPr lang="pt-PT" dirty="0"/>
              <a:t>Filtro de Stop </a:t>
            </a:r>
            <a:r>
              <a:rPr lang="pt-PT" i="1" dirty="0" err="1"/>
              <a:t>Words</a:t>
            </a:r>
            <a:r>
              <a:rPr lang="pt-PT" dirty="0"/>
              <a:t>.</a:t>
            </a:r>
          </a:p>
          <a:p>
            <a:pPr lvl="1"/>
            <a:r>
              <a:rPr lang="pt-PT" dirty="0"/>
              <a:t>Filtro de </a:t>
            </a:r>
            <a:r>
              <a:rPr lang="pt-PT" i="1" dirty="0" err="1"/>
              <a:t>Stemming</a:t>
            </a:r>
            <a:r>
              <a:rPr lang="pt-PT" dirty="0"/>
              <a:t>.</a:t>
            </a:r>
          </a:p>
          <a:p>
            <a:r>
              <a:rPr lang="pt-PT" dirty="0"/>
              <a:t>O filtro de letras minúsculas torna todas as palavras no texto em minúsculas.</a:t>
            </a:r>
          </a:p>
          <a:p>
            <a:r>
              <a:rPr lang="pt-PT" dirty="0"/>
              <a:t>O filtro de stop </a:t>
            </a:r>
            <a:r>
              <a:rPr lang="pt-PT" i="1" dirty="0" err="1"/>
              <a:t>words</a:t>
            </a:r>
            <a:r>
              <a:rPr lang="pt-PT" dirty="0"/>
              <a:t> elimina as palavras mais usadas no vocabulário. </a:t>
            </a:r>
          </a:p>
          <a:p>
            <a:r>
              <a:rPr lang="pt-PT" dirty="0"/>
              <a:t>O filtro de </a:t>
            </a:r>
            <a:r>
              <a:rPr lang="pt-PT" i="1" dirty="0" err="1"/>
              <a:t>Stemming</a:t>
            </a:r>
            <a:r>
              <a:rPr lang="pt-PT" dirty="0"/>
              <a:t> que reduz as palavras á sua raiz.</a:t>
            </a: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C3978DE-E9FB-46AA-A3DE-5E589FB0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9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0392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elha de Losangos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0_TF03031015" id="{88C9A19D-367D-4840-A600-F3213E1EA628}" vid="{3A6C2EBB-0540-4E88-8915-377C3336A8A6}"/>
    </a:ext>
  </a:extLst>
</a:theme>
</file>

<file path=ppt/theme/theme2.xml><?xml version="1.0" encoding="utf-8"?>
<a:theme xmlns:a="http://schemas.openxmlformats.org/drawingml/2006/main" name="Tema do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grelha de losangos (ecrã panorâmico)</Template>
  <TotalTime>1451</TotalTime>
  <Words>969</Words>
  <Application>Microsoft Office PowerPoint</Application>
  <PresentationFormat>Ecrã Panorâmico</PresentationFormat>
  <Paragraphs>98</Paragraphs>
  <Slides>13</Slides>
  <Notes>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5" baseType="lpstr">
      <vt:lpstr>Arial</vt:lpstr>
      <vt:lpstr>Grelha de Losangos 16x9</vt:lpstr>
      <vt:lpstr>Licenciatura em Engenharia informática e Multimédia   Pesquisa de exercícios sobre a linguagem de programação Python</vt:lpstr>
      <vt:lpstr>Motivação</vt:lpstr>
      <vt:lpstr>Caracterização geral do projeto</vt:lpstr>
      <vt:lpstr>Caso de utilização</vt:lpstr>
      <vt:lpstr>Jupyter/Voila</vt:lpstr>
      <vt:lpstr>Whoosh</vt:lpstr>
      <vt:lpstr>Estrutura de ficheiros</vt:lpstr>
      <vt:lpstr>Conversão de ficheiros para texto</vt:lpstr>
      <vt:lpstr>Processamento de texto</vt:lpstr>
      <vt:lpstr>Guardar ficheiros no índice</vt:lpstr>
      <vt:lpstr>Pesquisa</vt:lpstr>
      <vt:lpstr>Ordenação</vt:lpstr>
      <vt:lpstr>Interface gráfica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Esquema de Título</dc:title>
  <dc:creator>tiago santos</dc:creator>
  <cp:lastModifiedBy>tiago santos</cp:lastModifiedBy>
  <cp:revision>65</cp:revision>
  <dcterms:created xsi:type="dcterms:W3CDTF">2020-03-23T18:15:55Z</dcterms:created>
  <dcterms:modified xsi:type="dcterms:W3CDTF">2020-09-17T15:58:03Z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