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1" r:id="rId2"/>
    <p:sldId id="274" r:id="rId3"/>
    <p:sldId id="257" r:id="rId4"/>
    <p:sldId id="286" r:id="rId5"/>
    <p:sldId id="282" r:id="rId6"/>
    <p:sldId id="269" r:id="rId7"/>
    <p:sldId id="280" r:id="rId8"/>
    <p:sldId id="264" r:id="rId9"/>
    <p:sldId id="284" r:id="rId10"/>
    <p:sldId id="285" r:id="rId11"/>
    <p:sldId id="273" r:id="rId12"/>
    <p:sldId id="283" r:id="rId13"/>
    <p:sldId id="281" r:id="rId14"/>
    <p:sldId id="287" r:id="rId15"/>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44" autoAdjust="0"/>
  </p:normalViewPr>
  <p:slideViewPr>
    <p:cSldViewPr snapToGrid="0">
      <p:cViewPr varScale="1">
        <p:scale>
          <a:sx n="86" d="100"/>
          <a:sy n="86" d="100"/>
        </p:scale>
        <p:origin x="562" y="82"/>
      </p:cViewPr>
      <p:guideLst>
        <p:guide pos="3840"/>
        <p:guide orient="horz" pos="2160"/>
      </p:guideLst>
    </p:cSldViewPr>
  </p:slideViewPr>
  <p:outlineViewPr>
    <p:cViewPr>
      <p:scale>
        <a:sx n="33" d="100"/>
        <a:sy n="33" d="100"/>
      </p:scale>
      <p:origin x="0" y="-7238"/>
    </p:cViewPr>
  </p:outlin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5E9E8E-5488-43AE-80AF-157DF0B59A11}" type="datetime1">
              <a:rPr lang="pt-PT" smtClean="0"/>
              <a:t>23/09/2020</a:t>
            </a:fld>
            <a:endParaRPr lang="pt-PT"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pt-PT" smtClean="0"/>
              <a:t>‹nº›</a:t>
            </a:fld>
            <a:endParaRPr lang="pt-PT"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9A1813E-6F10-4C54-9D90-E6335EA25CA4}" type="datetime1">
              <a:rPr lang="pt-PT" noProof="0" smtClean="0"/>
              <a:t>23/09/2020</a:t>
            </a:fld>
            <a:endParaRPr lang="pt-PT" noProof="0"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pt-PT" noProof="0" smtClean="0"/>
              <a:t>‹nº›</a:t>
            </a:fld>
            <a:endParaRPr lang="pt-PT"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Miguel</a:t>
            </a:r>
          </a:p>
          <a:p>
            <a:endParaRPr lang="pt-PT" dirty="0"/>
          </a:p>
          <a:p>
            <a:r>
              <a:rPr lang="pt-PT" dirty="0"/>
              <a:t>Boa tarde.</a:t>
            </a:r>
          </a:p>
          <a:p>
            <a:endParaRPr lang="pt-PT" dirty="0"/>
          </a:p>
          <a:p>
            <a:r>
              <a:rPr lang="pt-PT" dirty="0"/>
              <a:t>O meu nome é Miguel Nunes…</a:t>
            </a:r>
          </a:p>
          <a:p>
            <a:r>
              <a:rPr lang="pt-PT" dirty="0"/>
              <a:t>E o nosso projeto é a criação de um motor de pesquisa para exercicios sobre a linguagem de programação Python sugerido pelo nosso orientador João Beleza</a:t>
            </a:r>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a:t>
            </a:fld>
            <a:endParaRPr lang="pt-PT" dirty="0"/>
          </a:p>
        </p:txBody>
      </p:sp>
    </p:spTree>
    <p:extLst>
      <p:ext uri="{BB962C8B-B14F-4D97-AF65-F5344CB8AC3E}">
        <p14:creationId xmlns:p14="http://schemas.microsoft.com/office/powerpoint/2010/main" val="3067777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Miguel</a:t>
            </a:r>
          </a:p>
          <a:p>
            <a:endParaRPr lang="pt-PT" dirty="0"/>
          </a:p>
          <a:p>
            <a:r>
              <a:rPr lang="pt-PT" dirty="0"/>
              <a:t>O Whoosh, ao criar o repositório ou Indice, utiliza um esquema de informação, ou Schema.</a:t>
            </a:r>
          </a:p>
          <a:p>
            <a:endParaRPr lang="pt-PT" dirty="0"/>
          </a:p>
          <a:p>
            <a:r>
              <a:rPr lang="pt-PT" dirty="0"/>
              <a:t>Este esquemá exemplifica a estrutura que a informação guardada tem de respeitar.</a:t>
            </a:r>
          </a:p>
          <a:p>
            <a:endParaRPr lang="pt-PT" dirty="0"/>
          </a:p>
          <a:p>
            <a:r>
              <a:rPr lang="pt-PT" dirty="0"/>
              <a:t>No nosso caso o esquema informa o repositório que a informação guardada vai ter:</a:t>
            </a:r>
          </a:p>
          <a:p>
            <a:r>
              <a:rPr lang="pt-PT" dirty="0"/>
              <a:t>-Um caminho ou path para o ficheiro</a:t>
            </a:r>
          </a:p>
          <a:p>
            <a:r>
              <a:rPr lang="pt-PT" dirty="0"/>
              <a:t>-O conteudo do documento</a:t>
            </a:r>
          </a:p>
          <a:p>
            <a:r>
              <a:rPr lang="pt-PT" dirty="0"/>
              <a:t>-A data em que o ficheiro foi criado</a:t>
            </a:r>
          </a:p>
          <a:p>
            <a:r>
              <a:rPr lang="pt-PT" dirty="0"/>
              <a:t>-O tipo de ficheiro</a:t>
            </a:r>
          </a:p>
          <a:p>
            <a:r>
              <a:rPr lang="pt-PT" dirty="0"/>
              <a:t>-O numero de vezes que o ficheiro foi adicionado ao indice, que serve para medir a importancia do documento</a:t>
            </a:r>
          </a:p>
          <a:p>
            <a:endParaRPr lang="pt-PT" dirty="0"/>
          </a:p>
          <a:p>
            <a:r>
              <a:rPr lang="pt-PT" dirty="0"/>
              <a:t>Por esta ordem.</a:t>
            </a:r>
          </a:p>
        </p:txBody>
      </p:sp>
      <p:sp>
        <p:nvSpPr>
          <p:cNvPr id="4" name="Espaço Reservado para Número de Slide 3"/>
          <p:cNvSpPr>
            <a:spLocks noGrp="1"/>
          </p:cNvSpPr>
          <p:nvPr>
            <p:ph type="sldNum" sz="quarter" idx="5"/>
          </p:nvPr>
        </p:nvSpPr>
        <p:spPr/>
        <p:txBody>
          <a:bodyPr/>
          <a:lstStyle/>
          <a:p>
            <a:pPr rtl="0"/>
            <a:fld id="{82869989-EB00-4EE7-BCB5-25BDC5BB29F8}" type="slidenum">
              <a:rPr lang="pt-PT" noProof="0" smtClean="0"/>
              <a:t>10</a:t>
            </a:fld>
            <a:endParaRPr lang="pt-PT" noProof="0" dirty="0"/>
          </a:p>
        </p:txBody>
      </p:sp>
    </p:spTree>
    <p:extLst>
      <p:ext uri="{BB962C8B-B14F-4D97-AF65-F5344CB8AC3E}">
        <p14:creationId xmlns:p14="http://schemas.microsoft.com/office/powerpoint/2010/main" val="3117614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 motor de pesquisa desenvolvido permite que o utilizador personalize a sua pesquisa com diferentes parâmetros.</a:t>
            </a:r>
          </a:p>
          <a:p>
            <a:endParaRPr lang="pt-PT" dirty="0"/>
          </a:p>
          <a:p>
            <a:r>
              <a:rPr lang="pt-PT" dirty="0"/>
              <a:t>Esses parâmetros são:</a:t>
            </a:r>
          </a:p>
          <a:p>
            <a:pPr marL="171450" indent="-171450">
              <a:buFontTx/>
              <a:buChar char="-"/>
            </a:pPr>
            <a:r>
              <a:rPr lang="pt-PT" dirty="0"/>
              <a:t>Palavras chave -&gt; Texto introduzido na caixa de texto do motor de pesquisa que contêm os temas dos exercícios que o utilizador deseja obter, semelhante ao que acontece numa pesquisa no 	        google.</a:t>
            </a:r>
          </a:p>
          <a:p>
            <a:pPr marL="171450" indent="-171450">
              <a:buFontTx/>
              <a:buChar char="-"/>
            </a:pPr>
            <a:r>
              <a:rPr lang="pt-PT" dirty="0"/>
              <a:t>Definir que tipos de ficheiro obtém na lista de resultados, ou seja, se deseja obter por exemplo só </a:t>
            </a:r>
            <a:r>
              <a:rPr lang="pt-PT" dirty="0" err="1"/>
              <a:t>pdf’s</a:t>
            </a:r>
            <a:endParaRPr lang="pt-PT" dirty="0"/>
          </a:p>
          <a:p>
            <a:pPr marL="171450" indent="-171450">
              <a:buFontTx/>
              <a:buChar char="-"/>
            </a:pPr>
            <a:r>
              <a:rPr lang="pt-PT" dirty="0"/>
              <a:t>Definir a data limite dos exercícios que aparecem na lista de resultados, por exemplo, apresentar exercícios com menos de mês</a:t>
            </a:r>
          </a:p>
          <a:p>
            <a:pPr marL="171450" indent="-171450">
              <a:buFontTx/>
              <a:buChar char="-"/>
            </a:pPr>
            <a:endParaRPr lang="pt-PT" dirty="0"/>
          </a:p>
          <a:p>
            <a:pPr marL="0" indent="0">
              <a:buFontTx/>
              <a:buNone/>
            </a:pPr>
            <a:r>
              <a:rPr lang="pt-PT" dirty="0"/>
              <a:t>Após o utilizador submeter a pesquisa o sistema compara os</a:t>
            </a:r>
            <a:r>
              <a:rPr lang="pt-PT" sz="1200" dirty="0"/>
              <a:t> parâmetros definidos com os parâmetros contidos na estrutura de cada exercício e apresenta ao utilizador uma lista com os exercícios que obedecem à comparação.</a:t>
            </a:r>
            <a:endParaRPr lang="pt-PT" dirty="0"/>
          </a:p>
        </p:txBody>
      </p:sp>
      <p:sp>
        <p:nvSpPr>
          <p:cNvPr id="4" name="Marcador de Posição do Número do Diapositivo 3"/>
          <p:cNvSpPr>
            <a:spLocks noGrp="1"/>
          </p:cNvSpPr>
          <p:nvPr>
            <p:ph type="sldNum" sz="quarter" idx="5"/>
          </p:nvPr>
        </p:nvSpPr>
        <p:spPr/>
        <p:txBody>
          <a:bodyPr/>
          <a:lstStyle/>
          <a:p>
            <a:pPr rtl="0"/>
            <a:fld id="{82869989-EB00-4EE7-BCB5-25BDC5BB29F8}" type="slidenum">
              <a:rPr lang="pt-PT" noProof="0" smtClean="0"/>
              <a:t>11</a:t>
            </a:fld>
            <a:endParaRPr lang="pt-PT" noProof="0" dirty="0"/>
          </a:p>
        </p:txBody>
      </p:sp>
    </p:spTree>
    <p:extLst>
      <p:ext uri="{BB962C8B-B14F-4D97-AF65-F5344CB8AC3E}">
        <p14:creationId xmlns:p14="http://schemas.microsoft.com/office/powerpoint/2010/main" val="408852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Na personalização da pesquisa também permite que o utilizador defina o tipo de ordenação aplicada à lista de resultados</a:t>
            </a:r>
          </a:p>
          <a:p>
            <a:endParaRPr lang="pt-PT" dirty="0"/>
          </a:p>
          <a:p>
            <a:r>
              <a:rPr lang="pt-PT" dirty="0"/>
              <a:t>Os tipos de ordenação são:</a:t>
            </a:r>
          </a:p>
          <a:p>
            <a:pPr marL="171450" indent="-171450">
              <a:buFontTx/>
              <a:buChar char="-"/>
            </a:pPr>
            <a:r>
              <a:rPr lang="pt-PT" dirty="0"/>
              <a:t>A ordenação por definição </a:t>
            </a:r>
            <a:r>
              <a:rPr lang="pt-PT" dirty="0" err="1"/>
              <a:t>Okapi</a:t>
            </a:r>
            <a:r>
              <a:rPr lang="pt-PT" dirty="0"/>
              <a:t> BM25F -&gt; O </a:t>
            </a:r>
            <a:r>
              <a:rPr lang="pt-PT" dirty="0" err="1"/>
              <a:t>Okapi</a:t>
            </a:r>
            <a:r>
              <a:rPr lang="pt-PT" dirty="0"/>
              <a:t> BM25F, é uma variante da função </a:t>
            </a:r>
            <a:r>
              <a:rPr lang="pt-PT" dirty="0" err="1"/>
              <a:t>Okapi</a:t>
            </a:r>
            <a:r>
              <a:rPr lang="pt-PT" dirty="0"/>
              <a:t> BM25 que retorna o valor TF-IDF associado a cada documento. O valor TF (</a:t>
            </a:r>
            <a:r>
              <a:rPr lang="pt-PT" dirty="0" err="1"/>
              <a:t>term</a:t>
            </a:r>
            <a:r>
              <a:rPr lang="pt-PT" dirty="0"/>
              <a:t> </a:t>
            </a:r>
            <a:r>
              <a:rPr lang="pt-PT" dirty="0" err="1"/>
              <a:t>frequency</a:t>
            </a:r>
            <a:r>
              <a:rPr lang="pt-PT" dirty="0"/>
              <a:t>) é diretamente proporcional à </a:t>
            </a:r>
            <a:r>
              <a:rPr lang="pt-PT" sz="1200" b="0" i="0" u="none" strike="noStrike" kern="1200" baseline="0" dirty="0">
                <a:solidFill>
                  <a:schemeClr val="tx1"/>
                </a:solidFill>
                <a:latin typeface="+mn-lt"/>
                <a:ea typeface="+mn-ea"/>
                <a:cs typeface="+mn-cs"/>
              </a:rPr>
              <a:t>frequência de aparecimento das palavras procuradas pelo utilizador, ou seja, quanto mais vezes aparecem as palavras introduzidas pelo utilizador num determinado documento mais peso terá esse documento. O valor IDF (</a:t>
            </a:r>
            <a:r>
              <a:rPr lang="pt-PT" sz="1200" b="0" i="0" u="none" strike="noStrike" kern="1200" baseline="0" dirty="0" err="1">
                <a:solidFill>
                  <a:schemeClr val="tx1"/>
                </a:solidFill>
                <a:latin typeface="+mn-lt"/>
                <a:ea typeface="+mn-ea"/>
                <a:cs typeface="+mn-cs"/>
              </a:rPr>
              <a:t>inverse</a:t>
            </a:r>
            <a:r>
              <a:rPr lang="pt-PT" sz="1200" b="0" i="0" u="none" strike="noStrike" kern="1200" baseline="0" dirty="0">
                <a:solidFill>
                  <a:schemeClr val="tx1"/>
                </a:solidFill>
                <a:latin typeface="+mn-lt"/>
                <a:ea typeface="+mn-ea"/>
                <a:cs typeface="+mn-cs"/>
              </a:rPr>
              <a:t> </a:t>
            </a:r>
            <a:r>
              <a:rPr lang="pt-PT" sz="1200" b="0" i="0" u="none" strike="noStrike" kern="1200" baseline="0" dirty="0" err="1">
                <a:solidFill>
                  <a:schemeClr val="tx1"/>
                </a:solidFill>
                <a:latin typeface="+mn-lt"/>
                <a:ea typeface="+mn-ea"/>
                <a:cs typeface="+mn-cs"/>
              </a:rPr>
              <a:t>document</a:t>
            </a:r>
            <a:r>
              <a:rPr lang="pt-PT" sz="1200" b="0" i="0" u="none" strike="noStrike" kern="1200" baseline="0" dirty="0">
                <a:solidFill>
                  <a:schemeClr val="tx1"/>
                </a:solidFill>
                <a:latin typeface="+mn-lt"/>
                <a:ea typeface="+mn-ea"/>
                <a:cs typeface="+mn-cs"/>
              </a:rPr>
              <a:t> </a:t>
            </a:r>
            <a:r>
              <a:rPr lang="pt-PT" sz="1200" b="0" i="0" u="none" strike="noStrike" kern="1200" baseline="0" dirty="0" err="1">
                <a:solidFill>
                  <a:schemeClr val="tx1"/>
                </a:solidFill>
                <a:latin typeface="+mn-lt"/>
                <a:ea typeface="+mn-ea"/>
                <a:cs typeface="+mn-cs"/>
              </a:rPr>
              <a:t>frequency</a:t>
            </a:r>
            <a:r>
              <a:rPr lang="pt-PT" sz="1200" b="0" i="0" u="none" strike="noStrike" kern="1200" baseline="0" dirty="0">
                <a:solidFill>
                  <a:schemeClr val="tx1"/>
                </a:solidFill>
                <a:latin typeface="+mn-lt"/>
                <a:ea typeface="+mn-ea"/>
                <a:cs typeface="+mn-cs"/>
              </a:rPr>
              <a:t>) reduz o peso das palavras que aparecem em mais documentos. A lista de resultados e ordem nada por ordem decrescente de pesos.</a:t>
            </a:r>
          </a:p>
          <a:p>
            <a:pPr marL="171450" indent="-171450">
              <a:buFontTx/>
              <a:buChar char="-"/>
            </a:pPr>
            <a:r>
              <a:rPr lang="pt-PT" noProof="0" dirty="0"/>
              <a:t>A data de criação do documento -&gt; O sistema verifica as datas em que os ficheiros associados ao exercícios presente na lista de resultados e ordena a lista por ordem decrescente de data.</a:t>
            </a:r>
          </a:p>
          <a:p>
            <a:pPr marL="171450" indent="-171450">
              <a:buFontTx/>
              <a:buChar char="-"/>
            </a:pPr>
            <a:r>
              <a:rPr lang="pt-PT" noProof="0" dirty="0"/>
              <a:t>Número de ocorrências –&gt; O sistema verifica o número de vezes que o mesmo ficheiro foi adicionado ao repositório e ordena a lista de resultados por ordem decrescente de número de ocorrências.</a:t>
            </a:r>
          </a:p>
        </p:txBody>
      </p:sp>
      <p:sp>
        <p:nvSpPr>
          <p:cNvPr id="4" name="Marcador de Posição do Número do Diapositivo 3"/>
          <p:cNvSpPr>
            <a:spLocks noGrp="1"/>
          </p:cNvSpPr>
          <p:nvPr>
            <p:ph type="sldNum" sz="quarter" idx="5"/>
          </p:nvPr>
        </p:nvSpPr>
        <p:spPr/>
        <p:txBody>
          <a:bodyPr/>
          <a:lstStyle/>
          <a:p>
            <a:pPr rtl="0"/>
            <a:fld id="{82869989-EB00-4EE7-BCB5-25BDC5BB29F8}" type="slidenum">
              <a:rPr lang="pt-PT" noProof="0" smtClean="0"/>
              <a:t>12</a:t>
            </a:fld>
            <a:endParaRPr lang="pt-PT" noProof="0" dirty="0"/>
          </a:p>
        </p:txBody>
      </p:sp>
    </p:spTree>
    <p:extLst>
      <p:ext uri="{BB962C8B-B14F-4D97-AF65-F5344CB8AC3E}">
        <p14:creationId xmlns:p14="http://schemas.microsoft.com/office/powerpoint/2010/main" val="2037291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Demonstrar o funcionamento do trabalho</a:t>
            </a:r>
          </a:p>
        </p:txBody>
      </p:sp>
      <p:sp>
        <p:nvSpPr>
          <p:cNvPr id="4" name="Marcador de Posição do Número do Diapositivo 3"/>
          <p:cNvSpPr>
            <a:spLocks noGrp="1"/>
          </p:cNvSpPr>
          <p:nvPr>
            <p:ph type="sldNum" sz="quarter" idx="5"/>
          </p:nvPr>
        </p:nvSpPr>
        <p:spPr/>
        <p:txBody>
          <a:bodyPr/>
          <a:lstStyle/>
          <a:p>
            <a:pPr rtl="0"/>
            <a:fld id="{82869989-EB00-4EE7-BCB5-25BDC5BB29F8}" type="slidenum">
              <a:rPr lang="pt-PT" noProof="0" smtClean="0"/>
              <a:t>13</a:t>
            </a:fld>
            <a:endParaRPr lang="pt-PT" noProof="0" dirty="0"/>
          </a:p>
        </p:txBody>
      </p:sp>
    </p:spTree>
    <p:extLst>
      <p:ext uri="{BB962C8B-B14F-4D97-AF65-F5344CB8AC3E}">
        <p14:creationId xmlns:p14="http://schemas.microsoft.com/office/powerpoint/2010/main" val="3184429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Miguel</a:t>
            </a:r>
          </a:p>
          <a:p>
            <a:endParaRPr lang="pt-PT" dirty="0"/>
          </a:p>
          <a:p>
            <a:r>
              <a:rPr lang="pt-PT" dirty="0"/>
              <a:t>Devido á existencia de um grande numero de exercicios num sistema de gestão de exercicios previamente desenvolvido existe a necessitade de verificar a unicidade de futuros exercicios assim como facilitar a procura dentros dos exercicios já criados. Como tal o foco principal deste projeto é o desenvolvimento de um motor de pesquisa para os professores com o propósito de facilitar a partilha e pesquisa de exercícios sobre a linguagem de programação python. </a:t>
            </a:r>
          </a:p>
        </p:txBody>
      </p:sp>
      <p:sp>
        <p:nvSpPr>
          <p:cNvPr id="4" name="Marcador de Posição do Número do Diapositivo 3"/>
          <p:cNvSpPr>
            <a:spLocks noGrp="1"/>
          </p:cNvSpPr>
          <p:nvPr>
            <p:ph type="sldNum" sz="quarter" idx="5"/>
          </p:nvPr>
        </p:nvSpPr>
        <p:spPr/>
        <p:txBody>
          <a:bodyPr/>
          <a:lstStyle/>
          <a:p>
            <a:pPr rtl="0"/>
            <a:fld id="{82869989-EB00-4EE7-BCB5-25BDC5BB29F8}" type="slidenum">
              <a:rPr lang="pt-PT" noProof="0" smtClean="0"/>
              <a:t>2</a:t>
            </a:fld>
            <a:endParaRPr lang="pt-PT" noProof="0" dirty="0"/>
          </a:p>
        </p:txBody>
      </p:sp>
    </p:spTree>
    <p:extLst>
      <p:ext uri="{BB962C8B-B14F-4D97-AF65-F5344CB8AC3E}">
        <p14:creationId xmlns:p14="http://schemas.microsoft.com/office/powerpoint/2010/main" val="118294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dirty="0"/>
          </a:p>
        </p:txBody>
      </p:sp>
      <p:sp>
        <p:nvSpPr>
          <p:cNvPr id="4" name="Marcador de Posição do Número do Diapositivo 3"/>
          <p:cNvSpPr>
            <a:spLocks noGrp="1"/>
          </p:cNvSpPr>
          <p:nvPr>
            <p:ph type="sldNum" sz="quarter" idx="10"/>
          </p:nvPr>
        </p:nvSpPr>
        <p:spPr/>
        <p:txBody>
          <a:bodyPr rtlCol="0"/>
          <a:lstStyle/>
          <a:p>
            <a:pPr rtl="0"/>
            <a:fld id="{82869989-EB00-4EE7-BCB5-25BDC5BB29F8}" type="slidenum">
              <a:rPr lang="pt-PT" smtClean="0"/>
              <a:t>3</a:t>
            </a:fld>
            <a:endParaRPr lang="pt-PT" dirty="0"/>
          </a:p>
        </p:txBody>
      </p:sp>
    </p:spTree>
    <p:extLst>
      <p:ext uri="{BB962C8B-B14F-4D97-AF65-F5344CB8AC3E}">
        <p14:creationId xmlns:p14="http://schemas.microsoft.com/office/powerpoint/2010/main" val="198030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 seguinte caso de utilização representa uma narrativa onde se encontra uma sequencia de eventos entre o utilizador e a nossa aplicação. </a:t>
            </a:r>
            <a:br>
              <a:rPr lang="pt-PT" dirty="0"/>
            </a:br>
            <a:r>
              <a:rPr lang="pt-PT" dirty="0"/>
              <a:t>No caso de utilização é possível observarmos as duas ações principais que um utilizador pode realizar no nosso projeto.  </a:t>
            </a:r>
          </a:p>
          <a:p>
            <a:endParaRPr lang="pt-PT" dirty="0"/>
          </a:p>
          <a:p>
            <a:r>
              <a:rPr lang="pt-PT" dirty="0"/>
              <a:t>Essas ações são:</a:t>
            </a:r>
          </a:p>
          <a:p>
            <a:pPr marL="171450" indent="-171450">
              <a:buFontTx/>
              <a:buChar char="-"/>
            </a:pPr>
            <a:r>
              <a:rPr lang="pt-PT" dirty="0"/>
              <a:t>Definir o espaço de pesquisa -&gt; Quando realizada esta ação o sistema obtém os ficheiros que se encontram no espaço de pesquisa definido, ficheiros esses que podem ser PDF, TEX e PY, 			         converte-os para texto simples e atualiza o repositório/índice de exercícios com o conteúdo presente nos ficheiros que seja relevante para a pesquisa;</a:t>
            </a:r>
          </a:p>
          <a:p>
            <a:pPr marL="171450" indent="-171450">
              <a:buFontTx/>
              <a:buChar char="-"/>
            </a:pPr>
            <a:r>
              <a:rPr lang="pt-PT" dirty="0"/>
              <a:t>Pesquisa de exercícios -&gt; Quando um utilizador realiza esta ação o sistema compara os dados introduzidos na pesquisa e compara-os com os vários exercícios presentes no repositório de 		                      exercício, construído uma lista de exercícios que obedecem a essa comparação. Quando a lista estiver completa o sistema apresenta-a ao utilizador.</a:t>
            </a:r>
          </a:p>
          <a:p>
            <a:br>
              <a:rPr lang="pt-PT" dirty="0"/>
            </a:br>
            <a:r>
              <a:rPr lang="pt-PT" dirty="0"/>
              <a:t>Este caso de utilização serviu como base para a abordagem do projeto e como base na realização de testes.</a:t>
            </a:r>
          </a:p>
        </p:txBody>
      </p:sp>
      <p:sp>
        <p:nvSpPr>
          <p:cNvPr id="4" name="Marcador de Posição do Número do Diapositivo 3"/>
          <p:cNvSpPr>
            <a:spLocks noGrp="1"/>
          </p:cNvSpPr>
          <p:nvPr>
            <p:ph type="sldNum" sz="quarter" idx="5"/>
          </p:nvPr>
        </p:nvSpPr>
        <p:spPr/>
        <p:txBody>
          <a:bodyPr/>
          <a:lstStyle/>
          <a:p>
            <a:pPr rtl="0"/>
            <a:fld id="{82869989-EB00-4EE7-BCB5-25BDC5BB29F8}" type="slidenum">
              <a:rPr lang="pt-PT" noProof="0" smtClean="0"/>
              <a:t>4</a:t>
            </a:fld>
            <a:endParaRPr lang="pt-PT" noProof="0" dirty="0"/>
          </a:p>
        </p:txBody>
      </p:sp>
    </p:spTree>
    <p:extLst>
      <p:ext uri="{BB962C8B-B14F-4D97-AF65-F5344CB8AC3E}">
        <p14:creationId xmlns:p14="http://schemas.microsoft.com/office/powerpoint/2010/main" val="1923944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Miguel</a:t>
            </a:r>
          </a:p>
          <a:p>
            <a:endParaRPr lang="pt-PT" dirty="0"/>
          </a:p>
          <a:p>
            <a:r>
              <a:rPr lang="pt-PT" dirty="0"/>
              <a:t>Devido á necessidade deste projeto se encontrar num browser utilizamos o Jupyter para o seu desenvolvimento.</a:t>
            </a:r>
          </a:p>
          <a:p>
            <a:r>
              <a:rPr lang="pt-PT" dirty="0"/>
              <a:t>A utilização do Jupyter é justificada devido ao facto de que Jupyter notebooks permitirem a execução de codigo em browsers pois estes convertem o código Python em componentes HTML.</a:t>
            </a:r>
          </a:p>
          <a:p>
            <a:endParaRPr lang="pt-PT" dirty="0"/>
          </a:p>
          <a:p>
            <a:r>
              <a:rPr lang="pt-PT" dirty="0"/>
              <a:t>Utilizamos ainda a biblioteca Python Voilà para esconder as células de codigo Python e converter os resultados destas tambem em HTML.</a:t>
            </a:r>
          </a:p>
          <a:p>
            <a:r>
              <a:rPr lang="pt-PT" dirty="0"/>
              <a:t>O Voilà tem ainda beneficios como impedir que o utilizador execute código arbitrário criado </a:t>
            </a:r>
            <a:r>
              <a:rPr lang="pt-PT" u="sng" dirty="0"/>
              <a:t>por</a:t>
            </a:r>
            <a:r>
              <a:rPr lang="pt-PT" dirty="0"/>
              <a:t> ele assim como distribuir kernels para cada utilizador.</a:t>
            </a:r>
          </a:p>
        </p:txBody>
      </p:sp>
      <p:sp>
        <p:nvSpPr>
          <p:cNvPr id="4" name="Espaço Reservado para Número de Slide 3"/>
          <p:cNvSpPr>
            <a:spLocks noGrp="1"/>
          </p:cNvSpPr>
          <p:nvPr>
            <p:ph type="sldNum" sz="quarter" idx="5"/>
          </p:nvPr>
        </p:nvSpPr>
        <p:spPr/>
        <p:txBody>
          <a:bodyPr/>
          <a:lstStyle/>
          <a:p>
            <a:pPr rtl="0"/>
            <a:fld id="{82869989-EB00-4EE7-BCB5-25BDC5BB29F8}" type="slidenum">
              <a:rPr lang="pt-PT" noProof="0" smtClean="0"/>
              <a:t>5</a:t>
            </a:fld>
            <a:endParaRPr lang="pt-PT" noProof="0" dirty="0"/>
          </a:p>
        </p:txBody>
      </p:sp>
    </p:spTree>
    <p:extLst>
      <p:ext uri="{BB962C8B-B14F-4D97-AF65-F5344CB8AC3E}">
        <p14:creationId xmlns:p14="http://schemas.microsoft.com/office/powerpoint/2010/main" val="43351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Miguel</a:t>
            </a:r>
          </a:p>
          <a:p>
            <a:endParaRPr lang="pt-PT" dirty="0"/>
          </a:p>
          <a:p>
            <a:r>
              <a:rPr lang="pt-PT" dirty="0"/>
              <a:t>Para a criação do motor de pesquisa em si é utilizado a biblioteca Python Whoosh.</a:t>
            </a:r>
          </a:p>
          <a:p>
            <a:r>
              <a:rPr lang="pt-PT" dirty="0"/>
              <a:t>Esta biblioteca permite a criação do motor de pesquisa atravéz da criação de repositórios de informação assim como a pesquisa sobre estes.</a:t>
            </a:r>
          </a:p>
        </p:txBody>
      </p:sp>
      <p:sp>
        <p:nvSpPr>
          <p:cNvPr id="4" name="Espaço Reservado para Número de Slide 3"/>
          <p:cNvSpPr>
            <a:spLocks noGrp="1"/>
          </p:cNvSpPr>
          <p:nvPr>
            <p:ph type="sldNum" sz="quarter" idx="5"/>
          </p:nvPr>
        </p:nvSpPr>
        <p:spPr/>
        <p:txBody>
          <a:bodyPr/>
          <a:lstStyle/>
          <a:p>
            <a:pPr rtl="0"/>
            <a:fld id="{82869989-EB00-4EE7-BCB5-25BDC5BB29F8}" type="slidenum">
              <a:rPr lang="pt-PT" noProof="0" smtClean="0"/>
              <a:t>6</a:t>
            </a:fld>
            <a:endParaRPr lang="pt-PT" noProof="0" dirty="0"/>
          </a:p>
        </p:txBody>
      </p:sp>
    </p:spTree>
    <p:extLst>
      <p:ext uri="{BB962C8B-B14F-4D97-AF65-F5344CB8AC3E}">
        <p14:creationId xmlns:p14="http://schemas.microsoft.com/office/powerpoint/2010/main" val="2317921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Para que o sistema consiga encontrar os ficheiros de exercícios numa dada diretoria é necessário definir a estrutura geral de diretorias onde estes se encontram</a:t>
            </a:r>
          </a:p>
          <a:p>
            <a:endParaRPr lang="pt-PT" dirty="0"/>
          </a:p>
          <a:p>
            <a:r>
              <a:rPr lang="pt-PT" dirty="0"/>
              <a:t>Esta estrutura foi definida com base na estrutura de exercícios criadas pelo sistema de gestão de exercidos de correção automática mencionado na motivação deste trabalho. Este sistema ao definir um exercício define-o como uma pasta com o nome </a:t>
            </a:r>
            <a:r>
              <a:rPr lang="pt-PT" dirty="0" err="1"/>
              <a:t>question</a:t>
            </a:r>
            <a:r>
              <a:rPr lang="pt-PT" dirty="0"/>
              <a:t> seguida de um número. Dentro dessa pasta encontram-se várias pastas denominadas de </a:t>
            </a:r>
            <a:r>
              <a:rPr lang="pt-PT" dirty="0" err="1"/>
              <a:t>version</a:t>
            </a:r>
            <a:r>
              <a:rPr lang="pt-PT" dirty="0"/>
              <a:t>, seguido do numero da versão. Em cada pasta </a:t>
            </a:r>
            <a:r>
              <a:rPr lang="pt-PT" dirty="0" err="1"/>
              <a:t>version</a:t>
            </a:r>
            <a:r>
              <a:rPr lang="pt-PT" dirty="0"/>
              <a:t> encontram-se todos os documentos necessários para a criação da respetiva versão do exercício, os ficheiros que contém o conteúdo dos exercícios e que são essenciais para o motor de pesquisa são  </a:t>
            </a:r>
            <a:r>
              <a:rPr lang="fr-FR" dirty="0"/>
              <a:t>true_or_false_question.pdf, </a:t>
            </a:r>
            <a:r>
              <a:rPr lang="fr-FR" dirty="0" err="1"/>
              <a:t>true_or_false_question.tex</a:t>
            </a:r>
            <a:r>
              <a:rPr lang="fr-FR" dirty="0"/>
              <a:t> e program.py.</a:t>
            </a:r>
          </a:p>
          <a:p>
            <a:endParaRPr lang="fr-FR" dirty="0"/>
          </a:p>
          <a:p>
            <a:r>
              <a:rPr lang="pt-PT" noProof="0" dirty="0"/>
              <a:t>O motor de pesquisa ao encontrar uma diretoria com o nome </a:t>
            </a:r>
            <a:r>
              <a:rPr lang="pt-PT" noProof="0" dirty="0" err="1"/>
              <a:t>question</a:t>
            </a:r>
            <a:r>
              <a:rPr lang="pt-PT" noProof="0" dirty="0"/>
              <a:t>, procede a encontrar a pasta version_1 de modo a obter os ficheiros de exercícios em PDF LATEX e </a:t>
            </a:r>
            <a:r>
              <a:rPr lang="pt-PT" noProof="0" dirty="0" err="1"/>
              <a:t>python</a:t>
            </a:r>
            <a:r>
              <a:rPr lang="pt-PT" noProof="0" dirty="0"/>
              <a:t>. Como a diferença entre as várias versões são variáveis e o conteúdo mantém-se praticamente o mesmo entre versões apenas é guardado no repositório a versão 1 de cada exercício.</a:t>
            </a:r>
          </a:p>
        </p:txBody>
      </p:sp>
      <p:sp>
        <p:nvSpPr>
          <p:cNvPr id="4" name="Marcador de Posição do Número do Diapositivo 3"/>
          <p:cNvSpPr>
            <a:spLocks noGrp="1"/>
          </p:cNvSpPr>
          <p:nvPr>
            <p:ph type="sldNum" sz="quarter" idx="5"/>
          </p:nvPr>
        </p:nvSpPr>
        <p:spPr/>
        <p:txBody>
          <a:bodyPr/>
          <a:lstStyle/>
          <a:p>
            <a:pPr rtl="0"/>
            <a:fld id="{82869989-EB00-4EE7-BCB5-25BDC5BB29F8}" type="slidenum">
              <a:rPr lang="pt-PT" noProof="0" smtClean="0"/>
              <a:t>7</a:t>
            </a:fld>
            <a:endParaRPr lang="pt-PT" noProof="0" dirty="0"/>
          </a:p>
        </p:txBody>
      </p:sp>
    </p:spTree>
    <p:extLst>
      <p:ext uri="{BB962C8B-B14F-4D97-AF65-F5344CB8AC3E}">
        <p14:creationId xmlns:p14="http://schemas.microsoft.com/office/powerpoint/2010/main" val="377735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Previamente a adicionar um ficheiro de exercício ao repositório, o sistema necessita de converte-lo para texto simples.</a:t>
            </a:r>
          </a:p>
          <a:p>
            <a:endParaRPr lang="pt-PT" dirty="0"/>
          </a:p>
          <a:p>
            <a:r>
              <a:rPr lang="pt-PT" dirty="0"/>
              <a:t>Os benefícios desta conversão são:</a:t>
            </a:r>
          </a:p>
          <a:p>
            <a:pPr marL="171450" indent="-171450">
              <a:buFontTx/>
              <a:buChar char="-"/>
            </a:pPr>
            <a:r>
              <a:rPr lang="pt-PT" dirty="0"/>
              <a:t>Tornar o programa mais escalável</a:t>
            </a:r>
          </a:p>
          <a:p>
            <a:pPr marL="171450" indent="-171450">
              <a:buFontTx/>
              <a:buChar char="-"/>
            </a:pPr>
            <a:r>
              <a:rPr lang="pt-PT" dirty="0"/>
              <a:t>Eliminar informação irrelevante, como </a:t>
            </a:r>
            <a:r>
              <a:rPr lang="pt-PT" dirty="0" err="1"/>
              <a:t>tags</a:t>
            </a:r>
            <a:r>
              <a:rPr lang="pt-PT" dirty="0"/>
              <a:t> nos ficheiros de latex</a:t>
            </a:r>
          </a:p>
          <a:p>
            <a:pPr marL="171450" indent="-171450">
              <a:buFontTx/>
              <a:buChar char="-"/>
            </a:pPr>
            <a:r>
              <a:rPr lang="pt-PT" dirty="0"/>
              <a:t>O </a:t>
            </a:r>
            <a:r>
              <a:rPr lang="pt-PT" dirty="0" err="1"/>
              <a:t>whoosh</a:t>
            </a:r>
            <a:r>
              <a:rPr lang="pt-PT" dirty="0"/>
              <a:t> permite aplicar analisadores de texto a texto simples (analisadores de texto serão explicados mais a frente)</a:t>
            </a:r>
          </a:p>
          <a:p>
            <a:pPr marL="171450" indent="-171450">
              <a:buFontTx/>
              <a:buChar char="-"/>
            </a:pPr>
            <a:endParaRPr lang="pt-PT" dirty="0"/>
          </a:p>
          <a:p>
            <a:pPr marL="0" indent="0">
              <a:buFontTx/>
              <a:buNone/>
            </a:pPr>
            <a:r>
              <a:rPr lang="pt-PT" dirty="0"/>
              <a:t>“Descrever cada conversão”</a:t>
            </a:r>
          </a:p>
        </p:txBody>
      </p:sp>
      <p:sp>
        <p:nvSpPr>
          <p:cNvPr id="4" name="Marcador de Posição do Número do Diapositivo 3"/>
          <p:cNvSpPr>
            <a:spLocks noGrp="1"/>
          </p:cNvSpPr>
          <p:nvPr>
            <p:ph type="sldNum" sz="quarter" idx="5"/>
          </p:nvPr>
        </p:nvSpPr>
        <p:spPr/>
        <p:txBody>
          <a:bodyPr/>
          <a:lstStyle/>
          <a:p>
            <a:pPr rtl="0"/>
            <a:fld id="{82869989-EB00-4EE7-BCB5-25BDC5BB29F8}" type="slidenum">
              <a:rPr lang="pt-PT" noProof="0" smtClean="0"/>
              <a:t>8</a:t>
            </a:fld>
            <a:endParaRPr lang="pt-PT" noProof="0" dirty="0"/>
          </a:p>
        </p:txBody>
      </p:sp>
    </p:spTree>
    <p:extLst>
      <p:ext uri="{BB962C8B-B14F-4D97-AF65-F5344CB8AC3E}">
        <p14:creationId xmlns:p14="http://schemas.microsoft.com/office/powerpoint/2010/main" val="322272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Miguel</a:t>
            </a:r>
          </a:p>
          <a:p>
            <a:endParaRPr lang="pt-PT" dirty="0"/>
          </a:p>
          <a:p>
            <a:r>
              <a:rPr lang="pt-PT" dirty="0"/>
              <a:t>De modo a facilitar o processo de procura assim como reduzir o tamanho dos repositórios o texto ainda é processado antes deste ser guardado.</a:t>
            </a:r>
          </a:p>
          <a:p>
            <a:endParaRPr lang="pt-PT" dirty="0"/>
          </a:p>
          <a:p>
            <a:r>
              <a:rPr lang="pt-PT" dirty="0"/>
              <a:t>Para tal utilizamos outra vez a biblioteca Whoosh que disponibiliza Analisadores de Texto.</a:t>
            </a:r>
          </a:p>
          <a:p>
            <a:r>
              <a:rPr lang="pt-PT" dirty="0"/>
              <a:t>Estes analizadores criam três diferentes filtros para o processamento.</a:t>
            </a:r>
          </a:p>
          <a:p>
            <a:r>
              <a:rPr lang="pt-PT" dirty="0"/>
              <a:t>Filtro de Letras Minusculas que converte todas as letras no texto para minusculas.</a:t>
            </a:r>
          </a:p>
          <a:p>
            <a:r>
              <a:rPr lang="pt-PT" dirty="0"/>
              <a:t>Filtro de Stop Words que remove as palavras mais utilizadas no vocabulário.</a:t>
            </a:r>
          </a:p>
          <a:p>
            <a:r>
              <a:rPr lang="pt-PT" dirty="0"/>
              <a:t>Filtro de Stemming que reduz cada palavra, se possivel, á sua raiz. Por exemplo programador a program que é a raiz para palavras como programar, programa, programadores…</a:t>
            </a:r>
          </a:p>
        </p:txBody>
      </p:sp>
      <p:sp>
        <p:nvSpPr>
          <p:cNvPr id="4" name="Espaço Reservado para Número de Slide 3"/>
          <p:cNvSpPr>
            <a:spLocks noGrp="1"/>
          </p:cNvSpPr>
          <p:nvPr>
            <p:ph type="sldNum" sz="quarter" idx="5"/>
          </p:nvPr>
        </p:nvSpPr>
        <p:spPr/>
        <p:txBody>
          <a:bodyPr/>
          <a:lstStyle/>
          <a:p>
            <a:pPr rtl="0"/>
            <a:fld id="{82869989-EB00-4EE7-BCB5-25BDC5BB29F8}" type="slidenum">
              <a:rPr lang="pt-PT" noProof="0" smtClean="0"/>
              <a:t>9</a:t>
            </a:fld>
            <a:endParaRPr lang="pt-PT" noProof="0" dirty="0"/>
          </a:p>
        </p:txBody>
      </p:sp>
    </p:spTree>
    <p:extLst>
      <p:ext uri="{BB962C8B-B14F-4D97-AF65-F5344CB8AC3E}">
        <p14:creationId xmlns:p14="http://schemas.microsoft.com/office/powerpoint/2010/main" val="373588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grpSp>
        <p:nvGrpSpPr>
          <p:cNvPr id="5" name="Grupo 4"/>
          <p:cNvGrpSpPr/>
          <p:nvPr userDrawn="1"/>
        </p:nvGrpSpPr>
        <p:grpSpPr bwMode="hidden">
          <a:xfrm>
            <a:off x="-1" y="0"/>
            <a:ext cx="12192002" cy="6858000"/>
            <a:chOff x="-1" y="0"/>
            <a:chExt cx="12192002" cy="6858000"/>
          </a:xfrm>
        </p:grpSpPr>
        <p:cxnSp>
          <p:nvCxnSpPr>
            <p:cNvPr id="6" name="Conexão Reta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exão Reta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o 22"/>
            <p:cNvGrpSpPr/>
            <p:nvPr userDrawn="1"/>
          </p:nvGrpSpPr>
          <p:grpSpPr bwMode="hidden">
            <a:xfrm>
              <a:off x="-1" y="0"/>
              <a:ext cx="12192001" cy="6858000"/>
              <a:chOff x="-1" y="0"/>
              <a:chExt cx="12192001" cy="6858000"/>
            </a:xfrm>
          </p:grpSpPr>
          <p:cxnSp>
            <p:nvCxnSpPr>
              <p:cNvPr id="41" name="Conexão Reta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bwMode="hidden">
              <a:xfrm>
                <a:off x="6327885" y="0"/>
                <a:ext cx="5864115" cy="5898673"/>
                <a:chOff x="6327885" y="0"/>
                <a:chExt cx="5864115" cy="5898673"/>
              </a:xfrm>
            </p:grpSpPr>
            <p:cxnSp>
              <p:nvCxnSpPr>
                <p:cNvPr id="52" name="Conexão Reta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exão Reta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o 23"/>
            <p:cNvGrpSpPr/>
            <p:nvPr userDrawn="1"/>
          </p:nvGrpSpPr>
          <p:grpSpPr bwMode="hidden">
            <a:xfrm flipH="1">
              <a:off x="0" y="0"/>
              <a:ext cx="12192001" cy="6858000"/>
              <a:chOff x="-1" y="0"/>
              <a:chExt cx="12192001" cy="6858000"/>
            </a:xfrm>
          </p:grpSpPr>
          <p:cxnSp>
            <p:nvCxnSpPr>
              <p:cNvPr id="25" name="Conexão Reta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exão Reta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bwMode="hidden">
              <a:xfrm>
                <a:off x="6327885" y="0"/>
                <a:ext cx="5864115" cy="5898673"/>
                <a:chOff x="6327885" y="0"/>
                <a:chExt cx="5864115" cy="5898673"/>
              </a:xfrm>
            </p:grpSpPr>
            <p:cxnSp>
              <p:nvCxnSpPr>
                <p:cNvPr id="36" name="Conexão Reta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exão Reta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de subtítulo do Modelo Global</a:t>
            </a:r>
            <a:endParaRPr lang="pt-PT" noProof="0" dirty="0"/>
          </a:p>
        </p:txBody>
      </p:sp>
      <p:cxnSp>
        <p:nvCxnSpPr>
          <p:cNvPr id="58" name="Conexão Reta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dirty="0"/>
              <a:t>Adicione um rodapé</a:t>
            </a:r>
          </a:p>
        </p:txBody>
      </p:sp>
      <p:sp>
        <p:nvSpPr>
          <p:cNvPr id="4" name="Marcador de Posição da Data 3"/>
          <p:cNvSpPr>
            <a:spLocks noGrp="1"/>
          </p:cNvSpPr>
          <p:nvPr>
            <p:ph type="dt" sz="half" idx="10"/>
          </p:nvPr>
        </p:nvSpPr>
        <p:spPr/>
        <p:txBody>
          <a:bodyPr rtlCol="0"/>
          <a:lstStyle/>
          <a:p>
            <a:pPr rtl="0"/>
            <a:fld id="{4E7A71A3-AE67-4EB1-933B-E5839DF4DEFA}" type="datetime1">
              <a:rPr lang="pt-PT" noProof="0" smtClean="0"/>
              <a:t>23/09/2020</a:t>
            </a:fld>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09314" y="489856"/>
            <a:ext cx="1687286" cy="5301343"/>
          </a:xfrm>
        </p:spPr>
        <p:txBody>
          <a:bodyPr vert="eaVert"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1295399" y="489856"/>
            <a:ext cx="7587344" cy="5301343"/>
          </a:xfrm>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r>
              <a:rPr lang="pt-PT" noProof="0" dirty="0"/>
              <a:t>Adicione um rodapé</a:t>
            </a:r>
          </a:p>
        </p:txBody>
      </p:sp>
      <p:sp>
        <p:nvSpPr>
          <p:cNvPr id="4" name="Marcador de Posição da Data 3"/>
          <p:cNvSpPr>
            <a:spLocks noGrp="1"/>
          </p:cNvSpPr>
          <p:nvPr>
            <p:ph type="dt" sz="half" idx="10"/>
          </p:nvPr>
        </p:nvSpPr>
        <p:spPr/>
        <p:txBody>
          <a:bodyPr rtlCol="0"/>
          <a:lstStyle/>
          <a:p>
            <a:pPr rtl="0"/>
            <a:fld id="{DC9FF26A-05EE-4A57-990B-747B5228A79B}" type="datetime1">
              <a:rPr lang="pt-PT" noProof="0" smtClean="0"/>
              <a:t>23/09/2020</a:t>
            </a:fld>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dirty="0"/>
              <a:t>Adicione um rodapé</a:t>
            </a:r>
          </a:p>
        </p:txBody>
      </p:sp>
      <p:sp>
        <p:nvSpPr>
          <p:cNvPr id="4" name="Marcador de Posição da Data 3"/>
          <p:cNvSpPr>
            <a:spLocks noGrp="1"/>
          </p:cNvSpPr>
          <p:nvPr>
            <p:ph type="dt" sz="half" idx="10"/>
          </p:nvPr>
        </p:nvSpPr>
        <p:spPr/>
        <p:txBody>
          <a:bodyPr rtlCol="0"/>
          <a:lstStyle/>
          <a:p>
            <a:pPr rtl="0"/>
            <a:fld id="{2339E664-2B50-49B7-A53D-B1FD3371E9DF}" type="datetime1">
              <a:rPr lang="pt-PT" noProof="0" smtClean="0"/>
              <a:t>23/09/2020</a:t>
            </a:fld>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o 6"/>
          <p:cNvGrpSpPr/>
          <p:nvPr userDrawn="1"/>
        </p:nvGrpSpPr>
        <p:grpSpPr bwMode="hidden">
          <a:xfrm>
            <a:off x="-1" y="0"/>
            <a:ext cx="12192002" cy="6858000"/>
            <a:chOff x="-1" y="0"/>
            <a:chExt cx="12192002" cy="6858000"/>
          </a:xfrm>
        </p:grpSpPr>
        <p:cxnSp>
          <p:nvCxnSpPr>
            <p:cNvPr id="8" name="Conexão Reta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o 23"/>
            <p:cNvGrpSpPr/>
            <p:nvPr userDrawn="1"/>
          </p:nvGrpSpPr>
          <p:grpSpPr bwMode="hidden">
            <a:xfrm>
              <a:off x="-1" y="0"/>
              <a:ext cx="12192001" cy="6858000"/>
              <a:chOff x="-1" y="0"/>
              <a:chExt cx="12192001" cy="6858000"/>
            </a:xfrm>
          </p:grpSpPr>
          <p:cxnSp>
            <p:nvCxnSpPr>
              <p:cNvPr id="42" name="Conexão Reta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o 46"/>
              <p:cNvGrpSpPr/>
              <p:nvPr/>
            </p:nvGrpSpPr>
            <p:grpSpPr bwMode="hidden">
              <a:xfrm>
                <a:off x="6327885" y="0"/>
                <a:ext cx="5864115" cy="5898673"/>
                <a:chOff x="6327885" y="0"/>
                <a:chExt cx="5864115" cy="5898673"/>
              </a:xfrm>
            </p:grpSpPr>
            <p:cxnSp>
              <p:nvCxnSpPr>
                <p:cNvPr id="53" name="Conexão Reta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exão Reta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o 24"/>
            <p:cNvGrpSpPr/>
            <p:nvPr userDrawn="1"/>
          </p:nvGrpSpPr>
          <p:grpSpPr bwMode="hidden">
            <a:xfrm flipH="1">
              <a:off x="0" y="0"/>
              <a:ext cx="12192001" cy="6858000"/>
              <a:chOff x="-1" y="0"/>
              <a:chExt cx="12192001" cy="6858000"/>
            </a:xfrm>
          </p:grpSpPr>
          <p:cxnSp>
            <p:nvCxnSpPr>
              <p:cNvPr id="26" name="Conexão Reta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o 30"/>
              <p:cNvGrpSpPr/>
              <p:nvPr/>
            </p:nvGrpSpPr>
            <p:grpSpPr bwMode="hidden">
              <a:xfrm>
                <a:off x="6327885" y="0"/>
                <a:ext cx="5864115" cy="5898673"/>
                <a:chOff x="6327885" y="0"/>
                <a:chExt cx="5864115" cy="5898673"/>
              </a:xfrm>
            </p:grpSpPr>
            <p:cxnSp>
              <p:nvCxnSpPr>
                <p:cNvPr id="37" name="Conexão Reta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exão Reta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pt-PT" noProof="0"/>
              <a:t>Clique para editar os estilos do texto de Modelo Global</a:t>
            </a:r>
          </a:p>
        </p:txBody>
      </p:sp>
      <p:cxnSp>
        <p:nvCxnSpPr>
          <p:cNvPr id="58" name="Conexão Reta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e Conteúd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6" name="Marcador de Posição do Rodapé 5"/>
          <p:cNvSpPr>
            <a:spLocks noGrp="1"/>
          </p:cNvSpPr>
          <p:nvPr>
            <p:ph type="ftr" sz="quarter" idx="11"/>
          </p:nvPr>
        </p:nvSpPr>
        <p:spPr/>
        <p:txBody>
          <a:bodyPr rtlCol="0"/>
          <a:lstStyle/>
          <a:p>
            <a:pPr rtl="0"/>
            <a:r>
              <a:rPr lang="pt-PT" noProof="0" dirty="0"/>
              <a:t>Adicione um rodapé</a:t>
            </a:r>
          </a:p>
        </p:txBody>
      </p:sp>
      <p:sp>
        <p:nvSpPr>
          <p:cNvPr id="5" name="Marcador de Posição da Data 4"/>
          <p:cNvSpPr>
            <a:spLocks noGrp="1"/>
          </p:cNvSpPr>
          <p:nvPr>
            <p:ph type="dt" sz="half" idx="10"/>
          </p:nvPr>
        </p:nvSpPr>
        <p:spPr/>
        <p:txBody>
          <a:bodyPr rtlCol="0"/>
          <a:lstStyle/>
          <a:p>
            <a:pPr rtl="0"/>
            <a:fld id="{8EC4A7CC-AE5F-4D1A-8171-C2DF2E9F1DC3}" type="datetime1">
              <a:rPr lang="pt-PT" noProof="0" smtClean="0"/>
              <a:t>23/09/2020</a:t>
            </a:fld>
            <a:endParaRPr lang="pt-PT" noProof="0" dirty="0"/>
          </a:p>
        </p:txBody>
      </p:sp>
      <p:sp>
        <p:nvSpPr>
          <p:cNvPr id="7" name="Marcador de Posição do Número do Diapositivo 6"/>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4" name="Marcador de Posição de Conteúd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Tex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6" name="Marcador de Posição de Conteúd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8" name="Marcador de Posição do Rodapé 7"/>
          <p:cNvSpPr>
            <a:spLocks noGrp="1"/>
          </p:cNvSpPr>
          <p:nvPr>
            <p:ph type="ftr" sz="quarter" idx="11"/>
          </p:nvPr>
        </p:nvSpPr>
        <p:spPr/>
        <p:txBody>
          <a:bodyPr rtlCol="0"/>
          <a:lstStyle/>
          <a:p>
            <a:pPr rtl="0"/>
            <a:r>
              <a:rPr lang="pt-PT" noProof="0" dirty="0"/>
              <a:t>Adicione um rodapé</a:t>
            </a:r>
          </a:p>
        </p:txBody>
      </p:sp>
      <p:sp>
        <p:nvSpPr>
          <p:cNvPr id="7" name="Marcador de Posição da Data 6"/>
          <p:cNvSpPr>
            <a:spLocks noGrp="1"/>
          </p:cNvSpPr>
          <p:nvPr>
            <p:ph type="dt" sz="half" idx="10"/>
          </p:nvPr>
        </p:nvSpPr>
        <p:spPr/>
        <p:txBody>
          <a:bodyPr rtlCol="0"/>
          <a:lstStyle/>
          <a:p>
            <a:pPr rtl="0"/>
            <a:fld id="{EB54904D-DBDF-4650-90C3-0B92AA8D3471}" type="datetime1">
              <a:rPr lang="pt-PT" noProof="0" smtClean="0"/>
              <a:t>23/09/2020</a:t>
            </a:fld>
            <a:endParaRPr lang="pt-PT" noProof="0" dirty="0"/>
          </a:p>
        </p:txBody>
      </p:sp>
      <p:sp>
        <p:nvSpPr>
          <p:cNvPr id="9" name="Marcador de Posição do Número do Diapositivo 8"/>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4" name="Marcador de Posição do Rodapé 3"/>
          <p:cNvSpPr>
            <a:spLocks noGrp="1"/>
          </p:cNvSpPr>
          <p:nvPr>
            <p:ph type="ftr" sz="quarter" idx="11"/>
          </p:nvPr>
        </p:nvSpPr>
        <p:spPr/>
        <p:txBody>
          <a:bodyPr rtlCol="0"/>
          <a:lstStyle/>
          <a:p>
            <a:pPr rtl="0"/>
            <a:r>
              <a:rPr lang="pt-PT" noProof="0" dirty="0"/>
              <a:t>Adicione um rodapé</a:t>
            </a:r>
          </a:p>
        </p:txBody>
      </p:sp>
      <p:sp>
        <p:nvSpPr>
          <p:cNvPr id="3" name="Marcador de Posição da Data 2"/>
          <p:cNvSpPr>
            <a:spLocks noGrp="1"/>
          </p:cNvSpPr>
          <p:nvPr>
            <p:ph type="dt" sz="half" idx="10"/>
          </p:nvPr>
        </p:nvSpPr>
        <p:spPr/>
        <p:txBody>
          <a:bodyPr rtlCol="0"/>
          <a:lstStyle/>
          <a:p>
            <a:pPr rtl="0"/>
            <a:fld id="{89682717-7A87-4BFF-A9CB-FA8F4BF1CE57}" type="datetime1">
              <a:rPr lang="pt-PT" noProof="0" smtClean="0"/>
              <a:t>23/09/2020</a:t>
            </a:fld>
            <a:endParaRPr lang="pt-PT" noProof="0" dirty="0"/>
          </a:p>
        </p:txBody>
      </p:sp>
      <p:sp>
        <p:nvSpPr>
          <p:cNvPr id="5" name="Marcador de Posição do Número do Diapositivo 4"/>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grpSp>
        <p:nvGrpSpPr>
          <p:cNvPr id="161" name="Grupo 160"/>
          <p:cNvGrpSpPr/>
          <p:nvPr userDrawn="1"/>
        </p:nvGrpSpPr>
        <p:grpSpPr bwMode="hidden">
          <a:xfrm>
            <a:off x="-1" y="0"/>
            <a:ext cx="12192002" cy="6858000"/>
            <a:chOff x="-1" y="0"/>
            <a:chExt cx="12192002" cy="6858000"/>
          </a:xfrm>
        </p:grpSpPr>
        <p:cxnSp>
          <p:nvCxnSpPr>
            <p:cNvPr id="162" name="Conexão Reta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exão Reta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exão Reta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exão Reta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exão Reta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exão Reta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exão Reta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exão Reta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exão Reta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exão Reta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exão Reta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exão Reta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exão Reta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exão Reta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exão Reta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exão Reta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o 177"/>
            <p:cNvGrpSpPr/>
            <p:nvPr userDrawn="1"/>
          </p:nvGrpSpPr>
          <p:grpSpPr bwMode="hidden">
            <a:xfrm>
              <a:off x="-1" y="0"/>
              <a:ext cx="12192001" cy="6858000"/>
              <a:chOff x="-1" y="0"/>
              <a:chExt cx="12192001" cy="6858000"/>
            </a:xfrm>
          </p:grpSpPr>
          <p:cxnSp>
            <p:nvCxnSpPr>
              <p:cNvPr id="196" name="Conexão Reta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exão Reta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exão Reta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exão Reta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exão Reta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o 200"/>
              <p:cNvGrpSpPr/>
              <p:nvPr/>
            </p:nvGrpSpPr>
            <p:grpSpPr bwMode="hidden">
              <a:xfrm>
                <a:off x="6327885" y="0"/>
                <a:ext cx="5864115" cy="5898673"/>
                <a:chOff x="6327885" y="0"/>
                <a:chExt cx="5864115" cy="5898673"/>
              </a:xfrm>
            </p:grpSpPr>
            <p:cxnSp>
              <p:nvCxnSpPr>
                <p:cNvPr id="207" name="Conexão Reta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exão Reta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exão Reta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exão Reta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exão Reta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exão Reta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exão Reta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exão Reta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exão Reta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exão Reta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o 178"/>
            <p:cNvGrpSpPr/>
            <p:nvPr userDrawn="1"/>
          </p:nvGrpSpPr>
          <p:grpSpPr bwMode="hidden">
            <a:xfrm flipH="1">
              <a:off x="0" y="0"/>
              <a:ext cx="12192001" cy="6858000"/>
              <a:chOff x="-1" y="0"/>
              <a:chExt cx="12192001" cy="6858000"/>
            </a:xfrm>
          </p:grpSpPr>
          <p:cxnSp>
            <p:nvCxnSpPr>
              <p:cNvPr id="180" name="Conexão Reta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exão Reta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exão Reta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exão Reta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exão Reta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o 184"/>
              <p:cNvGrpSpPr/>
              <p:nvPr/>
            </p:nvGrpSpPr>
            <p:grpSpPr bwMode="hidden">
              <a:xfrm>
                <a:off x="6327885" y="0"/>
                <a:ext cx="5864115" cy="5898673"/>
                <a:chOff x="6327885" y="0"/>
                <a:chExt cx="5864115" cy="5898673"/>
              </a:xfrm>
            </p:grpSpPr>
            <p:cxnSp>
              <p:nvCxnSpPr>
                <p:cNvPr id="191" name="Conexão Reta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exão Reta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exão Reta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exão Reta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exão Reta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exão Reta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exão Reta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exão Reta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exão Reta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exão Reta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Marcador de Posição do Rodapé 212"/>
          <p:cNvSpPr>
            <a:spLocks noGrp="1"/>
          </p:cNvSpPr>
          <p:nvPr>
            <p:ph type="ftr" sz="quarter" idx="11"/>
          </p:nvPr>
        </p:nvSpPr>
        <p:spPr/>
        <p:txBody>
          <a:bodyPr rtlCol="0"/>
          <a:lstStyle/>
          <a:p>
            <a:pPr rtl="0"/>
            <a:r>
              <a:rPr lang="pt-PT" noProof="0" dirty="0"/>
              <a:t>Adicione um rodapé</a:t>
            </a:r>
          </a:p>
        </p:txBody>
      </p:sp>
      <p:sp>
        <p:nvSpPr>
          <p:cNvPr id="212" name="Marcador de Posição da Data 211"/>
          <p:cNvSpPr>
            <a:spLocks noGrp="1"/>
          </p:cNvSpPr>
          <p:nvPr>
            <p:ph type="dt" sz="half" idx="10"/>
          </p:nvPr>
        </p:nvSpPr>
        <p:spPr/>
        <p:txBody>
          <a:bodyPr rtlCol="0"/>
          <a:lstStyle/>
          <a:p>
            <a:pPr rtl="0"/>
            <a:fld id="{6196B616-A255-4649-976B-278EAB71DFB1}" type="datetime1">
              <a:rPr lang="pt-PT" noProof="0" smtClean="0"/>
              <a:t>23/09/2020</a:t>
            </a:fld>
            <a:endParaRPr lang="pt-PT" noProof="0" dirty="0"/>
          </a:p>
        </p:txBody>
      </p:sp>
      <p:sp>
        <p:nvSpPr>
          <p:cNvPr id="214" name="Marcador de Posição do Número do Diapositivo 213"/>
          <p:cNvSpPr>
            <a:spLocks noGrp="1"/>
          </p:cNvSpPr>
          <p:nvPr>
            <p:ph type="sldNum" sz="quarter" idx="12"/>
          </p:nvPr>
        </p:nvSpPr>
        <p:spPr/>
        <p:txBody>
          <a:bodyPr rtlCol="0"/>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o 8"/>
          <p:cNvGrpSpPr/>
          <p:nvPr userDrawn="1"/>
        </p:nvGrpSpPr>
        <p:grpSpPr bwMode="hidden">
          <a:xfrm>
            <a:off x="-1" y="0"/>
            <a:ext cx="12192002" cy="6858000"/>
            <a:chOff x="-1" y="0"/>
            <a:chExt cx="12192002" cy="6858000"/>
          </a:xfrm>
        </p:grpSpPr>
        <p:cxnSp>
          <p:nvCxnSpPr>
            <p:cNvPr id="10" name="Conexão Reta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exão Reta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o 25"/>
            <p:cNvGrpSpPr/>
            <p:nvPr userDrawn="1"/>
          </p:nvGrpSpPr>
          <p:grpSpPr bwMode="hidden">
            <a:xfrm>
              <a:off x="-1" y="0"/>
              <a:ext cx="12192001" cy="6858000"/>
              <a:chOff x="-1" y="0"/>
              <a:chExt cx="12192001" cy="6858000"/>
            </a:xfrm>
          </p:grpSpPr>
          <p:cxnSp>
            <p:nvCxnSpPr>
              <p:cNvPr id="44" name="Conexão Reta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o 48"/>
              <p:cNvGrpSpPr/>
              <p:nvPr/>
            </p:nvGrpSpPr>
            <p:grpSpPr bwMode="hidden">
              <a:xfrm>
                <a:off x="6327885" y="0"/>
                <a:ext cx="5864115" cy="5898673"/>
                <a:chOff x="6327885" y="0"/>
                <a:chExt cx="5864115" cy="5898673"/>
              </a:xfrm>
            </p:grpSpPr>
            <p:cxnSp>
              <p:nvCxnSpPr>
                <p:cNvPr id="55" name="Conexão Reta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exão Reta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exão Reta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o 26"/>
            <p:cNvGrpSpPr/>
            <p:nvPr userDrawn="1"/>
          </p:nvGrpSpPr>
          <p:grpSpPr bwMode="hidden">
            <a:xfrm flipH="1">
              <a:off x="0" y="0"/>
              <a:ext cx="12192001" cy="6858000"/>
              <a:chOff x="-1" y="0"/>
              <a:chExt cx="12192001" cy="6858000"/>
            </a:xfrm>
          </p:grpSpPr>
          <p:cxnSp>
            <p:nvCxnSpPr>
              <p:cNvPr id="28" name="Conexão Reta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o 32"/>
              <p:cNvGrpSpPr/>
              <p:nvPr/>
            </p:nvGrpSpPr>
            <p:grpSpPr bwMode="hidden">
              <a:xfrm>
                <a:off x="6327885" y="0"/>
                <a:ext cx="5864115" cy="5898673"/>
                <a:chOff x="6327885" y="0"/>
                <a:chExt cx="5864115" cy="5898673"/>
              </a:xfrm>
            </p:grpSpPr>
            <p:cxnSp>
              <p:nvCxnSpPr>
                <p:cNvPr id="39" name="Conexão Reta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exão Reta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ângu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o Tex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cxnSp>
        <p:nvCxnSpPr>
          <p:cNvPr id="60" name="Conexão Reta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p:cNvSpPr>
            <a:spLocks noGrp="1"/>
          </p:cNvSpPr>
          <p:nvPr>
            <p:ph type="ftr" sz="quarter" idx="11"/>
          </p:nvPr>
        </p:nvSpPr>
        <p:spPr/>
        <p:txBody>
          <a:bodyPr rtlCol="0"/>
          <a:lstStyle/>
          <a:p>
            <a:pPr rtl="0"/>
            <a:r>
              <a:rPr lang="pt-PT" noProof="0" dirty="0"/>
              <a:t>Adicione um rodapé</a:t>
            </a:r>
          </a:p>
        </p:txBody>
      </p:sp>
      <p:sp>
        <p:nvSpPr>
          <p:cNvPr id="5" name="Marcador de Posição da Data 4"/>
          <p:cNvSpPr>
            <a:spLocks noGrp="1"/>
          </p:cNvSpPr>
          <p:nvPr>
            <p:ph type="dt" sz="half" idx="10"/>
          </p:nvPr>
        </p:nvSpPr>
        <p:spPr/>
        <p:txBody>
          <a:bodyPr rtlCol="0"/>
          <a:lstStyle>
            <a:lvl1pPr>
              <a:defRPr>
                <a:solidFill>
                  <a:schemeClr val="bg1"/>
                </a:solidFill>
              </a:defRPr>
            </a:lvl1pPr>
          </a:lstStyle>
          <a:p>
            <a:pPr rtl="0"/>
            <a:fld id="{CAA45A87-0245-465F-AFC5-13CEB2B65E81}" type="datetime1">
              <a:rPr lang="pt-PT" noProof="0" smtClean="0"/>
              <a:t>23/09/2020</a:t>
            </a:fld>
            <a:endParaRPr lang="pt-PT" noProof="0" dirty="0"/>
          </a:p>
        </p:txBody>
      </p:sp>
      <p:sp>
        <p:nvSpPr>
          <p:cNvPr id="8" name="Marcador de Posição do Número do Diapositivo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o 7"/>
          <p:cNvGrpSpPr/>
          <p:nvPr/>
        </p:nvGrpSpPr>
        <p:grpSpPr bwMode="hidden">
          <a:xfrm>
            <a:off x="-1" y="0"/>
            <a:ext cx="12192002" cy="6858000"/>
            <a:chOff x="-1" y="0"/>
            <a:chExt cx="12192002" cy="6858000"/>
          </a:xfrm>
        </p:grpSpPr>
        <p:cxnSp>
          <p:nvCxnSpPr>
            <p:cNvPr id="9" name="Conexão Reta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o 24"/>
            <p:cNvGrpSpPr/>
            <p:nvPr/>
          </p:nvGrpSpPr>
          <p:grpSpPr bwMode="hidden">
            <a:xfrm>
              <a:off x="-1" y="0"/>
              <a:ext cx="12192001" cy="6858000"/>
              <a:chOff x="-1" y="0"/>
              <a:chExt cx="12192001" cy="6858000"/>
            </a:xfrm>
          </p:grpSpPr>
          <p:cxnSp>
            <p:nvCxnSpPr>
              <p:cNvPr id="43" name="Conexão Reta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o 47"/>
              <p:cNvGrpSpPr/>
              <p:nvPr/>
            </p:nvGrpSpPr>
            <p:grpSpPr bwMode="hidden">
              <a:xfrm>
                <a:off x="6327885" y="0"/>
                <a:ext cx="5864115" cy="5898673"/>
                <a:chOff x="6327885" y="0"/>
                <a:chExt cx="5864115" cy="5898673"/>
              </a:xfrm>
            </p:grpSpPr>
            <p:cxnSp>
              <p:nvCxnSpPr>
                <p:cNvPr id="54" name="Conexão Reta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exão Reta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o 25"/>
            <p:cNvGrpSpPr/>
            <p:nvPr/>
          </p:nvGrpSpPr>
          <p:grpSpPr bwMode="hidden">
            <a:xfrm flipH="1">
              <a:off x="0" y="0"/>
              <a:ext cx="12192001" cy="6858000"/>
              <a:chOff x="-1" y="0"/>
              <a:chExt cx="12192001" cy="6858000"/>
            </a:xfrm>
          </p:grpSpPr>
          <p:cxnSp>
            <p:nvCxnSpPr>
              <p:cNvPr id="27" name="Conexão Reta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o 31"/>
              <p:cNvGrpSpPr/>
              <p:nvPr/>
            </p:nvGrpSpPr>
            <p:grpSpPr bwMode="hidden">
              <a:xfrm>
                <a:off x="6327885" y="0"/>
                <a:ext cx="5864115" cy="5898673"/>
                <a:chOff x="6327885" y="0"/>
                <a:chExt cx="5864115" cy="5898673"/>
              </a:xfrm>
            </p:grpSpPr>
            <p:cxnSp>
              <p:nvCxnSpPr>
                <p:cNvPr id="38" name="Conexão Reta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exão Reta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ângu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cxnSp>
        <p:nvCxnSpPr>
          <p:cNvPr id="59" name="Conexão Reta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a Imagem 2" descr="Um marcador de posição vazio para adicionar uma imagem. Clique no marcador de posição e selecione a imagem que pretende adicionar."/>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dirty="0"/>
              <a:t>Clique no ícone para adicionar uma imagem</a:t>
            </a:r>
          </a:p>
        </p:txBody>
      </p:sp>
      <p:sp>
        <p:nvSpPr>
          <p:cNvPr id="4" name="Marcador de Posição do Tex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o 95"/>
          <p:cNvGrpSpPr/>
          <p:nvPr userDrawn="1"/>
        </p:nvGrpSpPr>
        <p:grpSpPr bwMode="hidden">
          <a:xfrm>
            <a:off x="-1" y="-195943"/>
            <a:ext cx="12192002" cy="6858000"/>
            <a:chOff x="-1" y="0"/>
            <a:chExt cx="12192002" cy="6858000"/>
          </a:xfrm>
        </p:grpSpPr>
        <p:cxnSp>
          <p:nvCxnSpPr>
            <p:cNvPr id="97" name="Conexão Reta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exão Reta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exão Reta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exão Reta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exão Reta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exão Reta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exão Reta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exão Reta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exão Reta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exão Reta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exão Reta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exão Reta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exão Reta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exão Reta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exão Reta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exão Reta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o 112"/>
            <p:cNvGrpSpPr/>
            <p:nvPr userDrawn="1"/>
          </p:nvGrpSpPr>
          <p:grpSpPr bwMode="hidden">
            <a:xfrm>
              <a:off x="-1" y="0"/>
              <a:ext cx="12192001" cy="6858000"/>
              <a:chOff x="-1" y="0"/>
              <a:chExt cx="12192001" cy="6858000"/>
            </a:xfrm>
          </p:grpSpPr>
          <p:cxnSp>
            <p:nvCxnSpPr>
              <p:cNvPr id="131" name="Conexão Reta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exão Reta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exão Reta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exão Reta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exão Reta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o 135"/>
              <p:cNvGrpSpPr/>
              <p:nvPr/>
            </p:nvGrpSpPr>
            <p:grpSpPr bwMode="hidden">
              <a:xfrm>
                <a:off x="6327885" y="0"/>
                <a:ext cx="5864115" cy="5898673"/>
                <a:chOff x="6327885" y="0"/>
                <a:chExt cx="5864115" cy="5898673"/>
              </a:xfrm>
            </p:grpSpPr>
            <p:cxnSp>
              <p:nvCxnSpPr>
                <p:cNvPr id="142" name="Conexão Reta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exão Reta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exão Reta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exão Reta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exão Reta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exão Reta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exão Reta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exão Reta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exão Reta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exão Reta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o 113"/>
            <p:cNvGrpSpPr/>
            <p:nvPr userDrawn="1"/>
          </p:nvGrpSpPr>
          <p:grpSpPr bwMode="hidden">
            <a:xfrm flipH="1">
              <a:off x="0" y="0"/>
              <a:ext cx="12192001" cy="6858000"/>
              <a:chOff x="-1" y="0"/>
              <a:chExt cx="12192001" cy="6858000"/>
            </a:xfrm>
          </p:grpSpPr>
          <p:cxnSp>
            <p:nvCxnSpPr>
              <p:cNvPr id="115" name="Conexão Reta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exão Reta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exão Reta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exão Reta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exão Reta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o 119"/>
              <p:cNvGrpSpPr/>
              <p:nvPr/>
            </p:nvGrpSpPr>
            <p:grpSpPr bwMode="hidden">
              <a:xfrm>
                <a:off x="6327885" y="0"/>
                <a:ext cx="5864115" cy="5898673"/>
                <a:chOff x="6327885" y="0"/>
                <a:chExt cx="5864115" cy="5898673"/>
              </a:xfrm>
            </p:grpSpPr>
            <p:cxnSp>
              <p:nvCxnSpPr>
                <p:cNvPr id="126" name="Conexão Reta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exão Reta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exão Reta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exão Reta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exão Reta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exão Reta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exão Reta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exão Reta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exão Reta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exão Reta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Marcador de Posição do Títu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pt-PT" noProof="0" dirty="0"/>
              <a:t>Clique para editar o estilo do título do Modelo Global</a:t>
            </a:r>
          </a:p>
        </p:txBody>
      </p:sp>
      <p:sp>
        <p:nvSpPr>
          <p:cNvPr id="3" name="Marcador de Posição do Tex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cxnSp>
        <p:nvCxnSpPr>
          <p:cNvPr id="148" name="Conexão Reta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Posição do Rodapé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pt-PT" noProof="0" dirty="0"/>
              <a:t>Adicione um rodapé</a:t>
            </a:r>
          </a:p>
        </p:txBody>
      </p:sp>
      <p:sp>
        <p:nvSpPr>
          <p:cNvPr id="4" name="Marcador de Posição da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A2F59695-F586-42F9-8BC0-D9E077FE9448}" type="datetime1">
              <a:rPr lang="pt-PT" noProof="0" smtClean="0"/>
              <a:t>23/09/2020</a:t>
            </a:fld>
            <a:endParaRPr lang="pt-PT" noProof="0" dirty="0"/>
          </a:p>
        </p:txBody>
      </p:sp>
      <p:sp>
        <p:nvSpPr>
          <p:cNvPr id="6" name="Marcador de Posição do Número do Diapositivo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93845" y="2618439"/>
            <a:ext cx="9604310" cy="1771952"/>
          </a:xfrm>
        </p:spPr>
        <p:txBody>
          <a:bodyPr rtlCol="0">
            <a:normAutofit fontScale="90000"/>
          </a:bodyPr>
          <a:lstStyle/>
          <a:p>
            <a:r>
              <a:rPr lang="pt-PT" sz="2000" dirty="0">
                <a:solidFill>
                  <a:schemeClr val="bg2">
                    <a:lumMod val="50000"/>
                  </a:schemeClr>
                </a:solidFill>
              </a:rPr>
              <a:t>Licenciatura em Engenharia informática e Multimédia</a:t>
            </a:r>
            <a:br>
              <a:rPr lang="pt-PT" sz="4400" dirty="0"/>
            </a:br>
            <a:br>
              <a:rPr lang="pt-PT" sz="4400" dirty="0"/>
            </a:br>
            <a:br>
              <a:rPr lang="pt-PT" sz="4400" dirty="0"/>
            </a:br>
            <a:r>
              <a:rPr lang="pt-PT" sz="4400" dirty="0"/>
              <a:t>Pesquisa de exercícios sobre a linguagem de programação </a:t>
            </a:r>
            <a:r>
              <a:rPr lang="pt-PT" sz="4400" dirty="0" err="1"/>
              <a:t>Python</a:t>
            </a:r>
            <a:endParaRPr lang="en-GB" sz="4400" dirty="0"/>
          </a:p>
        </p:txBody>
      </p:sp>
      <p:sp>
        <p:nvSpPr>
          <p:cNvPr id="3" name="Subtítulo 2"/>
          <p:cNvSpPr>
            <a:spLocks noGrp="1"/>
          </p:cNvSpPr>
          <p:nvPr>
            <p:ph type="subTitle" idx="1"/>
          </p:nvPr>
        </p:nvSpPr>
        <p:spPr>
          <a:xfrm>
            <a:off x="1293845" y="5432563"/>
            <a:ext cx="9604310" cy="1192825"/>
          </a:xfrm>
        </p:spPr>
        <p:txBody>
          <a:bodyPr rtlCol="0">
            <a:normAutofit/>
          </a:bodyPr>
          <a:lstStyle/>
          <a:p>
            <a:pPr rtl="0"/>
            <a:r>
              <a:rPr lang="pt-PT" dirty="0"/>
              <a:t>Miguel Nunes Nº 43039</a:t>
            </a:r>
          </a:p>
          <a:p>
            <a:pPr rtl="0"/>
            <a:r>
              <a:rPr lang="pt-PT" dirty="0"/>
              <a:t>Tiago Santos Nº 43443</a:t>
            </a:r>
          </a:p>
          <a:p>
            <a:pPr rtl="0"/>
            <a:endParaRPr lang="pt-PT" dirty="0"/>
          </a:p>
          <a:p>
            <a:pPr rtl="0"/>
            <a:r>
              <a:rPr lang="pt-PT" dirty="0"/>
              <a:t>Orientador João Beleza</a:t>
            </a:r>
          </a:p>
        </p:txBody>
      </p:sp>
      <p:pic>
        <p:nvPicPr>
          <p:cNvPr id="5" name="Imagem 4" descr="Uma imagem com símbolo, desenho&#10;&#10;Descrição gerada automaticamente">
            <a:extLst>
              <a:ext uri="{FF2B5EF4-FFF2-40B4-BE49-F238E27FC236}">
                <a16:creationId xmlns:a16="http://schemas.microsoft.com/office/drawing/2014/main" id="{83E4B680-6982-45FA-8BEA-B9229229E559}"/>
              </a:ext>
            </a:extLst>
          </p:cNvPr>
          <p:cNvPicPr>
            <a:picLocks noChangeAspect="1"/>
          </p:cNvPicPr>
          <p:nvPr/>
        </p:nvPicPr>
        <p:blipFill>
          <a:blip r:embed="rId3"/>
          <a:stretch>
            <a:fillRect/>
          </a:stretch>
        </p:blipFill>
        <p:spPr>
          <a:xfrm>
            <a:off x="557212" y="-77552"/>
            <a:ext cx="4048125" cy="285750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EDBD6-83E7-4557-ACBB-A9E79F32B23C}"/>
              </a:ext>
            </a:extLst>
          </p:cNvPr>
          <p:cNvSpPr>
            <a:spLocks noGrp="1"/>
          </p:cNvSpPr>
          <p:nvPr>
            <p:ph type="title"/>
          </p:nvPr>
        </p:nvSpPr>
        <p:spPr/>
        <p:txBody>
          <a:bodyPr/>
          <a:lstStyle/>
          <a:p>
            <a:r>
              <a:rPr lang="pt-PT" dirty="0"/>
              <a:t>Guardar ficheiros no índice</a:t>
            </a:r>
          </a:p>
        </p:txBody>
      </p:sp>
      <p:sp>
        <p:nvSpPr>
          <p:cNvPr id="3" name="Marcador de Posição de Conteúdo 2">
            <a:extLst>
              <a:ext uri="{FF2B5EF4-FFF2-40B4-BE49-F238E27FC236}">
                <a16:creationId xmlns:a16="http://schemas.microsoft.com/office/drawing/2014/main" id="{DD33B017-67FB-4ADA-BAC1-B083CC94CFE6}"/>
              </a:ext>
            </a:extLst>
          </p:cNvPr>
          <p:cNvSpPr>
            <a:spLocks noGrp="1"/>
          </p:cNvSpPr>
          <p:nvPr>
            <p:ph idx="1"/>
          </p:nvPr>
        </p:nvSpPr>
        <p:spPr/>
        <p:txBody>
          <a:bodyPr>
            <a:normAutofit lnSpcReduction="10000"/>
          </a:bodyPr>
          <a:lstStyle/>
          <a:p>
            <a:r>
              <a:rPr lang="pt-PT" dirty="0"/>
              <a:t>Para que se possa guardar informação dentro de um índice este precisa de um esquema. O </a:t>
            </a:r>
            <a:r>
              <a:rPr lang="pt-PT" i="1" dirty="0" err="1"/>
              <a:t>Whoosh</a:t>
            </a:r>
            <a:r>
              <a:rPr lang="pt-PT" dirty="0"/>
              <a:t> denomina este esquema de </a:t>
            </a:r>
            <a:r>
              <a:rPr lang="pt-PT" i="1" dirty="0" err="1"/>
              <a:t>Schema</a:t>
            </a:r>
            <a:r>
              <a:rPr lang="pt-PT" dirty="0"/>
              <a:t>.</a:t>
            </a:r>
          </a:p>
          <a:p>
            <a:r>
              <a:rPr lang="pt-PT" dirty="0"/>
              <a:t>Este esquema serve para que dentro de um índice toda a informação siga a mesma estrutura.</a:t>
            </a:r>
          </a:p>
          <a:p>
            <a:r>
              <a:rPr lang="pt-PT" dirty="0"/>
              <a:t>No caso deste projeto o nosso </a:t>
            </a:r>
            <a:r>
              <a:rPr lang="pt-PT" i="1" dirty="0" err="1"/>
              <a:t>Schema</a:t>
            </a:r>
            <a:r>
              <a:rPr lang="pt-PT" dirty="0"/>
              <a:t> guarda:</a:t>
            </a:r>
          </a:p>
          <a:p>
            <a:pPr lvl="1"/>
            <a:r>
              <a:rPr lang="pt-PT" dirty="0"/>
              <a:t>O </a:t>
            </a:r>
            <a:r>
              <a:rPr lang="pt-PT" i="1" dirty="0" err="1"/>
              <a:t>path</a:t>
            </a:r>
            <a:r>
              <a:rPr lang="pt-PT" dirty="0"/>
              <a:t>, ou seja, o caminho para o exercício.</a:t>
            </a:r>
          </a:p>
          <a:p>
            <a:pPr lvl="1"/>
            <a:r>
              <a:rPr lang="pt-PT" dirty="0"/>
              <a:t>O conteúdo do documento.</a:t>
            </a:r>
          </a:p>
          <a:p>
            <a:pPr lvl="1"/>
            <a:r>
              <a:rPr lang="pt-PT" dirty="0"/>
              <a:t>A data em que o ficheiro foi criado.</a:t>
            </a:r>
          </a:p>
          <a:p>
            <a:pPr lvl="1"/>
            <a:r>
              <a:rPr lang="pt-PT" dirty="0"/>
              <a:t>O tipo de ficheiro, ou seja, se esta em formato </a:t>
            </a:r>
            <a:r>
              <a:rPr lang="pt-PT" i="1" dirty="0"/>
              <a:t>PDF</a:t>
            </a:r>
            <a:r>
              <a:rPr lang="pt-PT" dirty="0"/>
              <a:t>, </a:t>
            </a:r>
            <a:r>
              <a:rPr lang="pt-PT" i="1" dirty="0" err="1"/>
              <a:t>LaTeX</a:t>
            </a:r>
            <a:r>
              <a:rPr lang="pt-PT" dirty="0"/>
              <a:t> ou </a:t>
            </a:r>
            <a:r>
              <a:rPr lang="pt-PT" i="1" dirty="0" err="1"/>
              <a:t>Python</a:t>
            </a:r>
            <a:r>
              <a:rPr lang="pt-PT" dirty="0"/>
              <a:t>.</a:t>
            </a:r>
          </a:p>
          <a:p>
            <a:pPr lvl="1"/>
            <a:r>
              <a:rPr lang="pt-PT" dirty="0"/>
              <a:t>O numero de vezes que este ficheiro foi adicionado a este índice.</a:t>
            </a:r>
          </a:p>
          <a:p>
            <a:endParaRPr lang="pt-PT" dirty="0"/>
          </a:p>
        </p:txBody>
      </p:sp>
      <p:sp>
        <p:nvSpPr>
          <p:cNvPr id="4" name="Marcador de Posição do Número do Diapositivo 3">
            <a:extLst>
              <a:ext uri="{FF2B5EF4-FFF2-40B4-BE49-F238E27FC236}">
                <a16:creationId xmlns:a16="http://schemas.microsoft.com/office/drawing/2014/main" id="{88374242-C336-4FFC-9F02-D857325ECCDA}"/>
              </a:ext>
            </a:extLst>
          </p:cNvPr>
          <p:cNvSpPr>
            <a:spLocks noGrp="1"/>
          </p:cNvSpPr>
          <p:nvPr>
            <p:ph type="sldNum" sz="quarter" idx="12"/>
          </p:nvPr>
        </p:nvSpPr>
        <p:spPr/>
        <p:txBody>
          <a:bodyPr/>
          <a:lstStyle/>
          <a:p>
            <a:pPr rtl="0"/>
            <a:fld id="{E31375A4-56A4-47D6-9801-1991572033F7}" type="slidenum">
              <a:rPr lang="pt-PT" noProof="0" smtClean="0"/>
              <a:t>10</a:t>
            </a:fld>
            <a:endParaRPr lang="pt-PT" noProof="0" dirty="0"/>
          </a:p>
        </p:txBody>
      </p:sp>
    </p:spTree>
    <p:extLst>
      <p:ext uri="{BB962C8B-B14F-4D97-AF65-F5344CB8AC3E}">
        <p14:creationId xmlns:p14="http://schemas.microsoft.com/office/powerpoint/2010/main" val="12679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1879EE-21BF-4C48-9872-82E5706C6FC0}"/>
              </a:ext>
            </a:extLst>
          </p:cNvPr>
          <p:cNvSpPr>
            <a:spLocks noGrp="1"/>
          </p:cNvSpPr>
          <p:nvPr>
            <p:ph type="title"/>
          </p:nvPr>
        </p:nvSpPr>
        <p:spPr/>
        <p:txBody>
          <a:bodyPr/>
          <a:lstStyle/>
          <a:p>
            <a:r>
              <a:rPr lang="pt-PT" dirty="0"/>
              <a:t>Pesquisa</a:t>
            </a:r>
          </a:p>
        </p:txBody>
      </p:sp>
      <p:sp>
        <p:nvSpPr>
          <p:cNvPr id="3" name="Marcador de Posição de Conteúdo 2">
            <a:extLst>
              <a:ext uri="{FF2B5EF4-FFF2-40B4-BE49-F238E27FC236}">
                <a16:creationId xmlns:a16="http://schemas.microsoft.com/office/drawing/2014/main" id="{1DAAE942-F5AC-4D0D-ABD2-E9CCD5E026E1}"/>
              </a:ext>
            </a:extLst>
          </p:cNvPr>
          <p:cNvSpPr>
            <a:spLocks noGrp="1"/>
          </p:cNvSpPr>
          <p:nvPr>
            <p:ph idx="1"/>
          </p:nvPr>
        </p:nvSpPr>
        <p:spPr/>
        <p:txBody>
          <a:bodyPr>
            <a:normAutofit/>
          </a:bodyPr>
          <a:lstStyle/>
          <a:p>
            <a:pPr algn="just"/>
            <a:r>
              <a:rPr lang="pt-PT" sz="1800" dirty="0"/>
              <a:t>O sistema desenvolvido permite ao utilizador pesquisar por exercícios utilizando os seguintes parâmetros:</a:t>
            </a:r>
          </a:p>
          <a:p>
            <a:pPr lvl="1" algn="just"/>
            <a:r>
              <a:rPr lang="pt-PT" sz="1600" dirty="0"/>
              <a:t>Palavras Chaves</a:t>
            </a:r>
          </a:p>
          <a:p>
            <a:pPr lvl="1" algn="just"/>
            <a:r>
              <a:rPr lang="pt-PT" sz="1600" dirty="0"/>
              <a:t>Tipo de ficheiros (</a:t>
            </a:r>
            <a:r>
              <a:rPr lang="pt-PT" sz="1600" i="1" dirty="0" err="1"/>
              <a:t>pdf</a:t>
            </a:r>
            <a:r>
              <a:rPr lang="pt-PT" sz="1600" dirty="0"/>
              <a:t>, </a:t>
            </a:r>
            <a:r>
              <a:rPr lang="pt-PT" sz="1600" i="1" dirty="0" err="1"/>
              <a:t>tex</a:t>
            </a:r>
            <a:r>
              <a:rPr lang="pt-PT" sz="1600" dirty="0"/>
              <a:t> e </a:t>
            </a:r>
            <a:r>
              <a:rPr lang="pt-PT" sz="1600" i="1" dirty="0" err="1"/>
              <a:t>py</a:t>
            </a:r>
            <a:r>
              <a:rPr lang="pt-PT" sz="1600" dirty="0"/>
              <a:t>)</a:t>
            </a:r>
          </a:p>
          <a:p>
            <a:pPr lvl="1" algn="just"/>
            <a:r>
              <a:rPr lang="pt-PT" sz="1600" dirty="0"/>
              <a:t>Data de criação do ficheiro (Sem restrição, 1 ano, 1 mês e 1 semana)</a:t>
            </a:r>
          </a:p>
          <a:p>
            <a:pPr algn="just"/>
            <a:r>
              <a:rPr lang="pt-PT" sz="1800" dirty="0"/>
              <a:t>Quando um utilizador submete uma pesquisa o sistema compara os parâmetros definidos com os parâmetros contidos na estrutura de cada exercício e apresenta ao utilizador uma lista com os exercícios que obedecem à comparação.</a:t>
            </a:r>
          </a:p>
        </p:txBody>
      </p:sp>
      <p:sp>
        <p:nvSpPr>
          <p:cNvPr id="4" name="Marcador de Posição do Número do Diapositivo 3">
            <a:extLst>
              <a:ext uri="{FF2B5EF4-FFF2-40B4-BE49-F238E27FC236}">
                <a16:creationId xmlns:a16="http://schemas.microsoft.com/office/drawing/2014/main" id="{0D9F3517-63DB-4AE5-A1A6-B678ECA3A651}"/>
              </a:ext>
            </a:extLst>
          </p:cNvPr>
          <p:cNvSpPr>
            <a:spLocks noGrp="1"/>
          </p:cNvSpPr>
          <p:nvPr>
            <p:ph type="sldNum" sz="quarter" idx="12"/>
          </p:nvPr>
        </p:nvSpPr>
        <p:spPr/>
        <p:txBody>
          <a:bodyPr/>
          <a:lstStyle/>
          <a:p>
            <a:pPr rtl="0"/>
            <a:fld id="{E31375A4-56A4-47D6-9801-1991572033F7}" type="slidenum">
              <a:rPr lang="pt-PT" noProof="0" smtClean="0"/>
              <a:t>11</a:t>
            </a:fld>
            <a:endParaRPr lang="pt-PT" noProof="0" dirty="0"/>
          </a:p>
        </p:txBody>
      </p:sp>
    </p:spTree>
    <p:extLst>
      <p:ext uri="{BB962C8B-B14F-4D97-AF65-F5344CB8AC3E}">
        <p14:creationId xmlns:p14="http://schemas.microsoft.com/office/powerpoint/2010/main" val="43379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EA2EA-C6E8-4676-9797-571E84813841}"/>
              </a:ext>
            </a:extLst>
          </p:cNvPr>
          <p:cNvSpPr>
            <a:spLocks noGrp="1"/>
          </p:cNvSpPr>
          <p:nvPr>
            <p:ph type="title"/>
          </p:nvPr>
        </p:nvSpPr>
        <p:spPr/>
        <p:txBody>
          <a:bodyPr/>
          <a:lstStyle/>
          <a:p>
            <a:r>
              <a:rPr lang="pt-PT" dirty="0"/>
              <a:t>Ordenação</a:t>
            </a:r>
          </a:p>
        </p:txBody>
      </p:sp>
      <p:sp>
        <p:nvSpPr>
          <p:cNvPr id="3" name="Marcador de Posição de Conteúdo 2">
            <a:extLst>
              <a:ext uri="{FF2B5EF4-FFF2-40B4-BE49-F238E27FC236}">
                <a16:creationId xmlns:a16="http://schemas.microsoft.com/office/drawing/2014/main" id="{8EEA6100-2561-4A05-BC65-AA448F815DBD}"/>
              </a:ext>
            </a:extLst>
          </p:cNvPr>
          <p:cNvSpPr>
            <a:spLocks noGrp="1"/>
          </p:cNvSpPr>
          <p:nvPr>
            <p:ph idx="1"/>
          </p:nvPr>
        </p:nvSpPr>
        <p:spPr/>
        <p:txBody>
          <a:bodyPr/>
          <a:lstStyle/>
          <a:p>
            <a:r>
              <a:rPr lang="pt-PT" dirty="0"/>
              <a:t>Quando um sistema conclui a pesquisa necessita de ordenar os resultados obtidos com base no tipo de ordenação definida pelo utilizador.</a:t>
            </a:r>
          </a:p>
          <a:p>
            <a:r>
              <a:rPr lang="pt-PT" dirty="0"/>
              <a:t>Os tipos de ordenação possíveis são:</a:t>
            </a:r>
          </a:p>
          <a:p>
            <a:pPr lvl="1"/>
            <a:r>
              <a:rPr lang="pt-PT" dirty="0" err="1"/>
              <a:t>Okapi</a:t>
            </a:r>
            <a:r>
              <a:rPr lang="pt-PT" dirty="0"/>
              <a:t> BM25F (Ordenação por definição)</a:t>
            </a:r>
          </a:p>
          <a:p>
            <a:pPr lvl="1"/>
            <a:r>
              <a:rPr lang="pt-PT" dirty="0"/>
              <a:t>Data de criação do ficheiro</a:t>
            </a:r>
          </a:p>
          <a:p>
            <a:pPr lvl="1"/>
            <a:r>
              <a:rPr lang="pt-PT" dirty="0"/>
              <a:t>Número de ocorrências.</a:t>
            </a:r>
          </a:p>
          <a:p>
            <a:r>
              <a:rPr lang="pt-PT" dirty="0"/>
              <a:t>A ordenação por definição, Okapi BM25F, é uma variante da função Okapi BM25 que retorna o valor TF-IDF associado a cada documento tendo em conta a posição das palavras no documento.</a:t>
            </a:r>
          </a:p>
        </p:txBody>
      </p:sp>
      <p:sp>
        <p:nvSpPr>
          <p:cNvPr id="4" name="Marcador de Posição do Número do Diapositivo 3">
            <a:extLst>
              <a:ext uri="{FF2B5EF4-FFF2-40B4-BE49-F238E27FC236}">
                <a16:creationId xmlns:a16="http://schemas.microsoft.com/office/drawing/2014/main" id="{4D7A4DFE-DE8F-4F06-A917-E5BC8090DCC6}"/>
              </a:ext>
            </a:extLst>
          </p:cNvPr>
          <p:cNvSpPr>
            <a:spLocks noGrp="1"/>
          </p:cNvSpPr>
          <p:nvPr>
            <p:ph type="sldNum" sz="quarter" idx="12"/>
          </p:nvPr>
        </p:nvSpPr>
        <p:spPr/>
        <p:txBody>
          <a:bodyPr/>
          <a:lstStyle/>
          <a:p>
            <a:pPr rtl="0"/>
            <a:fld id="{E31375A4-56A4-47D6-9801-1991572033F7}" type="slidenum">
              <a:rPr lang="pt-PT" noProof="0" smtClean="0"/>
              <a:t>12</a:t>
            </a:fld>
            <a:endParaRPr lang="pt-PT" noProof="0" dirty="0"/>
          </a:p>
        </p:txBody>
      </p:sp>
    </p:spTree>
    <p:extLst>
      <p:ext uri="{BB962C8B-B14F-4D97-AF65-F5344CB8AC3E}">
        <p14:creationId xmlns:p14="http://schemas.microsoft.com/office/powerpoint/2010/main" val="360242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3A180-52F7-4C61-B9B6-11133CECC726}"/>
              </a:ext>
            </a:extLst>
          </p:cNvPr>
          <p:cNvSpPr>
            <a:spLocks noGrp="1"/>
          </p:cNvSpPr>
          <p:nvPr>
            <p:ph type="title"/>
          </p:nvPr>
        </p:nvSpPr>
        <p:spPr/>
        <p:txBody>
          <a:bodyPr/>
          <a:lstStyle/>
          <a:p>
            <a:r>
              <a:rPr lang="pt-PT" dirty="0"/>
              <a:t>Interface gráfica</a:t>
            </a:r>
          </a:p>
        </p:txBody>
      </p:sp>
      <p:sp>
        <p:nvSpPr>
          <p:cNvPr id="3" name="Marcador de Posição de Conteúdo 2">
            <a:extLst>
              <a:ext uri="{FF2B5EF4-FFF2-40B4-BE49-F238E27FC236}">
                <a16:creationId xmlns:a16="http://schemas.microsoft.com/office/drawing/2014/main" id="{F500C4E9-A043-4C42-A90D-68BAD13E0E74}"/>
              </a:ext>
            </a:extLst>
          </p:cNvPr>
          <p:cNvSpPr>
            <a:spLocks noGrp="1"/>
          </p:cNvSpPr>
          <p:nvPr>
            <p:ph idx="1"/>
          </p:nvPr>
        </p:nvSpPr>
        <p:spPr/>
        <p:txBody>
          <a:bodyPr/>
          <a:lstStyle/>
          <a:p>
            <a:r>
              <a:rPr lang="pt-PT" dirty="0"/>
              <a:t>A interface gráfica foi desenvolvida recorrendo a </a:t>
            </a:r>
            <a:r>
              <a:rPr lang="pt-PT" i="1" dirty="0" err="1"/>
              <a:t>ipywidget</a:t>
            </a:r>
            <a:r>
              <a:rPr lang="pt-PT" i="1" dirty="0"/>
              <a:t> </a:t>
            </a:r>
            <a:r>
              <a:rPr lang="pt-PT" dirty="0"/>
              <a:t>de modo a enriquecer a experiencia do utilizador.</a:t>
            </a:r>
          </a:p>
          <a:p>
            <a:r>
              <a:rPr lang="pt-PT" dirty="0"/>
              <a:t>Esta interface é composta por:</a:t>
            </a:r>
          </a:p>
          <a:p>
            <a:pPr lvl="1"/>
            <a:r>
              <a:rPr lang="pt-PT" dirty="0"/>
              <a:t>Texto – para que o sistema apresente e devolva saídas</a:t>
            </a:r>
          </a:p>
          <a:p>
            <a:pPr lvl="1"/>
            <a:r>
              <a:rPr lang="pt-PT" dirty="0"/>
              <a:t> Botões - para que o utilizador consiga navegar pelos vários menus </a:t>
            </a:r>
          </a:p>
          <a:p>
            <a:pPr lvl="1"/>
            <a:r>
              <a:rPr lang="pt-PT" dirty="0"/>
              <a:t>Caixas de texto – para que o utilizador introduza entradas</a:t>
            </a:r>
          </a:p>
          <a:p>
            <a:pPr lvl="1"/>
            <a:r>
              <a:rPr lang="pt-PT" dirty="0"/>
              <a:t>Menus </a:t>
            </a:r>
            <a:r>
              <a:rPr lang="pt-PT" i="1" dirty="0" err="1"/>
              <a:t>dropdown</a:t>
            </a:r>
            <a:r>
              <a:rPr lang="pt-PT" i="1" dirty="0"/>
              <a:t> </a:t>
            </a:r>
            <a:r>
              <a:rPr lang="pt-PT" dirty="0"/>
              <a:t>– para que o utilizador selecione entradas pré definidas</a:t>
            </a:r>
          </a:p>
        </p:txBody>
      </p:sp>
      <p:sp>
        <p:nvSpPr>
          <p:cNvPr id="4" name="Marcador de Posição do Número do Diapositivo 3">
            <a:extLst>
              <a:ext uri="{FF2B5EF4-FFF2-40B4-BE49-F238E27FC236}">
                <a16:creationId xmlns:a16="http://schemas.microsoft.com/office/drawing/2014/main" id="{926A1276-80D6-41C2-B00A-38B2C527021C}"/>
              </a:ext>
            </a:extLst>
          </p:cNvPr>
          <p:cNvSpPr>
            <a:spLocks noGrp="1"/>
          </p:cNvSpPr>
          <p:nvPr>
            <p:ph type="sldNum" sz="quarter" idx="12"/>
          </p:nvPr>
        </p:nvSpPr>
        <p:spPr/>
        <p:txBody>
          <a:bodyPr/>
          <a:lstStyle/>
          <a:p>
            <a:pPr rtl="0"/>
            <a:fld id="{E31375A4-56A4-47D6-9801-1991572033F7}" type="slidenum">
              <a:rPr lang="pt-PT" noProof="0" smtClean="0"/>
              <a:t>13</a:t>
            </a:fld>
            <a:endParaRPr lang="pt-PT" noProof="0" dirty="0"/>
          </a:p>
        </p:txBody>
      </p:sp>
    </p:spTree>
    <p:extLst>
      <p:ext uri="{BB962C8B-B14F-4D97-AF65-F5344CB8AC3E}">
        <p14:creationId xmlns:p14="http://schemas.microsoft.com/office/powerpoint/2010/main" val="32438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862BE-1486-49D9-806B-25933EB91725}"/>
              </a:ext>
            </a:extLst>
          </p:cNvPr>
          <p:cNvSpPr>
            <a:spLocks noGrp="1"/>
          </p:cNvSpPr>
          <p:nvPr>
            <p:ph type="title"/>
          </p:nvPr>
        </p:nvSpPr>
        <p:spPr/>
        <p:txBody>
          <a:bodyPr/>
          <a:lstStyle/>
          <a:p>
            <a:r>
              <a:rPr lang="pt-PT" dirty="0"/>
              <a:t>Interface gráfica</a:t>
            </a:r>
          </a:p>
        </p:txBody>
      </p:sp>
      <p:sp>
        <p:nvSpPr>
          <p:cNvPr id="3" name="Marcador de Posição de Conteúdo 2">
            <a:extLst>
              <a:ext uri="{FF2B5EF4-FFF2-40B4-BE49-F238E27FC236}">
                <a16:creationId xmlns:a16="http://schemas.microsoft.com/office/drawing/2014/main" id="{B41403D5-B648-4D47-86BB-8608BE4B06A1}"/>
              </a:ext>
            </a:extLst>
          </p:cNvPr>
          <p:cNvSpPr>
            <a:spLocks noGrp="1"/>
          </p:cNvSpPr>
          <p:nvPr>
            <p:ph idx="1"/>
          </p:nvPr>
        </p:nvSpPr>
        <p:spPr/>
        <p:txBody>
          <a:bodyPr/>
          <a:lstStyle/>
          <a:p>
            <a:endParaRPr lang="pt-PT" dirty="0"/>
          </a:p>
        </p:txBody>
      </p:sp>
      <p:sp>
        <p:nvSpPr>
          <p:cNvPr id="4" name="Marcador de Posição do Número do Diapositivo 3">
            <a:extLst>
              <a:ext uri="{FF2B5EF4-FFF2-40B4-BE49-F238E27FC236}">
                <a16:creationId xmlns:a16="http://schemas.microsoft.com/office/drawing/2014/main" id="{569C6A4D-FDBB-40A6-A7C5-E2438A033924}"/>
              </a:ext>
            </a:extLst>
          </p:cNvPr>
          <p:cNvSpPr>
            <a:spLocks noGrp="1"/>
          </p:cNvSpPr>
          <p:nvPr>
            <p:ph type="sldNum" sz="quarter" idx="12"/>
          </p:nvPr>
        </p:nvSpPr>
        <p:spPr/>
        <p:txBody>
          <a:bodyPr/>
          <a:lstStyle/>
          <a:p>
            <a:pPr rtl="0"/>
            <a:fld id="{E31375A4-56A4-47D6-9801-1991572033F7}" type="slidenum">
              <a:rPr lang="pt-PT" noProof="0" smtClean="0"/>
              <a:t>14</a:t>
            </a:fld>
            <a:endParaRPr lang="pt-PT" noProof="0" dirty="0"/>
          </a:p>
        </p:txBody>
      </p:sp>
      <p:pic>
        <p:nvPicPr>
          <p:cNvPr id="5" name="Imagem 4">
            <a:extLst>
              <a:ext uri="{FF2B5EF4-FFF2-40B4-BE49-F238E27FC236}">
                <a16:creationId xmlns:a16="http://schemas.microsoft.com/office/drawing/2014/main" id="{F5ADFB32-B577-4250-80D7-5D20107D1195}"/>
              </a:ext>
            </a:extLst>
          </p:cNvPr>
          <p:cNvPicPr>
            <a:picLocks noChangeAspect="1"/>
          </p:cNvPicPr>
          <p:nvPr/>
        </p:nvPicPr>
        <p:blipFill>
          <a:blip r:embed="rId2"/>
          <a:stretch>
            <a:fillRect/>
          </a:stretch>
        </p:blipFill>
        <p:spPr>
          <a:xfrm>
            <a:off x="912874" y="1779866"/>
            <a:ext cx="10366251" cy="4212668"/>
          </a:xfrm>
          <a:prstGeom prst="rect">
            <a:avLst/>
          </a:prstGeom>
          <a:ln>
            <a:solidFill>
              <a:schemeClr val="accent1"/>
            </a:solidFill>
          </a:ln>
        </p:spPr>
      </p:pic>
    </p:spTree>
    <p:extLst>
      <p:ext uri="{BB962C8B-B14F-4D97-AF65-F5344CB8AC3E}">
        <p14:creationId xmlns:p14="http://schemas.microsoft.com/office/powerpoint/2010/main" val="29737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F9CD1-A7AF-4073-A9C2-EDC831A0AA81}"/>
              </a:ext>
            </a:extLst>
          </p:cNvPr>
          <p:cNvSpPr>
            <a:spLocks noGrp="1"/>
          </p:cNvSpPr>
          <p:nvPr>
            <p:ph type="title"/>
          </p:nvPr>
        </p:nvSpPr>
        <p:spPr/>
        <p:txBody>
          <a:bodyPr/>
          <a:lstStyle/>
          <a:p>
            <a:r>
              <a:rPr lang="pt-PT" dirty="0"/>
              <a:t>Motivação</a:t>
            </a:r>
          </a:p>
        </p:txBody>
      </p:sp>
      <p:sp>
        <p:nvSpPr>
          <p:cNvPr id="3" name="Marcador de Posição de Conteúdo 2">
            <a:extLst>
              <a:ext uri="{FF2B5EF4-FFF2-40B4-BE49-F238E27FC236}">
                <a16:creationId xmlns:a16="http://schemas.microsoft.com/office/drawing/2014/main" id="{F53E886E-8417-4482-B9C0-5D0DB71D3B60}"/>
              </a:ext>
            </a:extLst>
          </p:cNvPr>
          <p:cNvSpPr>
            <a:spLocks noGrp="1"/>
          </p:cNvSpPr>
          <p:nvPr>
            <p:ph idx="1"/>
          </p:nvPr>
        </p:nvSpPr>
        <p:spPr/>
        <p:txBody>
          <a:bodyPr/>
          <a:lstStyle/>
          <a:p>
            <a:r>
              <a:rPr lang="pt-PT" dirty="0"/>
              <a:t>Existe um sistema de gestão de exercidos de correção automática para as unidades curriculares de “Matemática Discreta e Programação” e “Matemática para Computação Gráfica”.</a:t>
            </a:r>
          </a:p>
          <a:p>
            <a:r>
              <a:rPr lang="pt-PT" dirty="0"/>
              <a:t>Neste sistema de gestão existe um grande numero de exercícios criados e anualmente são adicionados mais.</a:t>
            </a:r>
          </a:p>
          <a:p>
            <a:r>
              <a:rPr lang="pt-PT" dirty="0"/>
              <a:t>Para tal é necessário o desenvolvimento de um motor de pesquisa que permite a procura em exercícios já criados de modo a facilitar a criação de trabalhos de casa assim como evitar a criação de exercícios repetidos.</a:t>
            </a:r>
          </a:p>
        </p:txBody>
      </p:sp>
      <p:sp>
        <p:nvSpPr>
          <p:cNvPr id="4" name="Marcador de Posição do Número do Diapositivo 3">
            <a:extLst>
              <a:ext uri="{FF2B5EF4-FFF2-40B4-BE49-F238E27FC236}">
                <a16:creationId xmlns:a16="http://schemas.microsoft.com/office/drawing/2014/main" id="{AB4C95C4-6F65-48EC-9C1E-34AC2A38A28A}"/>
              </a:ext>
            </a:extLst>
          </p:cNvPr>
          <p:cNvSpPr>
            <a:spLocks noGrp="1"/>
          </p:cNvSpPr>
          <p:nvPr>
            <p:ph type="sldNum" sz="quarter" idx="12"/>
          </p:nvPr>
        </p:nvSpPr>
        <p:spPr/>
        <p:txBody>
          <a:bodyPr/>
          <a:lstStyle/>
          <a:p>
            <a:pPr rtl="0"/>
            <a:fld id="{E31375A4-56A4-47D6-9801-1991572033F7}" type="slidenum">
              <a:rPr lang="pt-PT" noProof="0" smtClean="0"/>
              <a:t>2</a:t>
            </a:fld>
            <a:endParaRPr lang="pt-PT" noProof="0" dirty="0"/>
          </a:p>
        </p:txBody>
      </p:sp>
    </p:spTree>
    <p:extLst>
      <p:ext uri="{BB962C8B-B14F-4D97-AF65-F5344CB8AC3E}">
        <p14:creationId xmlns:p14="http://schemas.microsoft.com/office/powerpoint/2010/main" val="244468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Caracterização geral do projeto</a:t>
            </a:r>
          </a:p>
        </p:txBody>
      </p:sp>
      <p:sp>
        <p:nvSpPr>
          <p:cNvPr id="3" name="Marcador de Posição de Conteúdo 2"/>
          <p:cNvSpPr>
            <a:spLocks noGrp="1"/>
          </p:cNvSpPr>
          <p:nvPr>
            <p:ph idx="1"/>
          </p:nvPr>
        </p:nvSpPr>
        <p:spPr>
          <a:xfrm>
            <a:off x="1295400" y="1981201"/>
            <a:ext cx="9601200" cy="4308478"/>
          </a:xfrm>
        </p:spPr>
        <p:txBody>
          <a:bodyPr rtlCol="0">
            <a:normAutofit fontScale="92500" lnSpcReduction="20000"/>
          </a:bodyPr>
          <a:lstStyle/>
          <a:p>
            <a:pPr rtl="0"/>
            <a:r>
              <a:rPr lang="pt-PT" dirty="0"/>
              <a:t>Síntese de objetivos</a:t>
            </a:r>
          </a:p>
          <a:p>
            <a:pPr lvl="1"/>
            <a:r>
              <a:rPr lang="pt-PT" dirty="0"/>
              <a:t>Neste projeto será desenvolvido um motor de pesquisa, disponível na plataforma </a:t>
            </a:r>
            <a:r>
              <a:rPr lang="pt-PT" i="1" dirty="0" err="1"/>
              <a:t>Jupyter</a:t>
            </a:r>
            <a:r>
              <a:rPr lang="pt-PT" dirty="0"/>
              <a:t>, capaz de pesquisar exercícios sobre a linguagem de programação </a:t>
            </a:r>
            <a:r>
              <a:rPr lang="pt-PT" i="1" dirty="0" err="1"/>
              <a:t>Python</a:t>
            </a:r>
            <a:r>
              <a:rPr lang="pt-PT" dirty="0"/>
              <a:t>.</a:t>
            </a:r>
          </a:p>
          <a:p>
            <a:pPr rtl="0"/>
            <a:r>
              <a:rPr lang="pt-PT" dirty="0"/>
              <a:t>Clientes</a:t>
            </a:r>
          </a:p>
          <a:p>
            <a:pPr lvl="1"/>
            <a:r>
              <a:rPr lang="pt-PT" dirty="0"/>
              <a:t>Engenheiro João Beleza</a:t>
            </a:r>
          </a:p>
          <a:p>
            <a:pPr lvl="1"/>
            <a:r>
              <a:rPr lang="pt-PT" dirty="0"/>
              <a:t>Professores de MDP e MCG</a:t>
            </a:r>
          </a:p>
          <a:p>
            <a:pPr rtl="0"/>
            <a:r>
              <a:rPr lang="pt-PT" dirty="0"/>
              <a:t>Metas a alcançar</a:t>
            </a:r>
          </a:p>
          <a:p>
            <a:pPr lvl="1"/>
            <a:r>
              <a:rPr lang="pt-PT" dirty="0"/>
              <a:t>Pretende-se que este motor de pesquisa realize:</a:t>
            </a:r>
          </a:p>
          <a:p>
            <a:pPr lvl="2"/>
            <a:r>
              <a:rPr lang="pt-PT" dirty="0"/>
              <a:t>Conversão de ficheiros .</a:t>
            </a:r>
            <a:r>
              <a:rPr lang="pt-PT" dirty="0" err="1"/>
              <a:t>pdf</a:t>
            </a:r>
            <a:r>
              <a:rPr lang="pt-PT" dirty="0"/>
              <a:t>, .</a:t>
            </a:r>
            <a:r>
              <a:rPr lang="pt-PT" dirty="0" err="1"/>
              <a:t>tex</a:t>
            </a:r>
            <a:r>
              <a:rPr lang="pt-PT" dirty="0"/>
              <a:t> e .</a:t>
            </a:r>
            <a:r>
              <a:rPr lang="pt-PT" dirty="0" err="1"/>
              <a:t>py</a:t>
            </a:r>
            <a:r>
              <a:rPr lang="pt-PT" dirty="0"/>
              <a:t> para texto;</a:t>
            </a:r>
          </a:p>
          <a:p>
            <a:pPr lvl="2"/>
            <a:r>
              <a:rPr lang="pt-PT" dirty="0"/>
              <a:t>Pesquisa personalizada em ficheiros locais ou na dropbox;</a:t>
            </a:r>
          </a:p>
          <a:p>
            <a:pPr lvl="2"/>
            <a:r>
              <a:rPr lang="pt-PT" dirty="0"/>
              <a:t>Ordenação de resultados;</a:t>
            </a:r>
          </a:p>
          <a:p>
            <a:pPr lvl="2"/>
            <a:r>
              <a:rPr lang="pt-PT" dirty="0"/>
              <a:t>Processamento de texto de modo a optimizar a pesquisa.</a:t>
            </a:r>
          </a:p>
          <a:p>
            <a:pPr lvl="1"/>
            <a:r>
              <a:rPr lang="pt-PT" dirty="0"/>
              <a:t>Desenvolvimento em Python </a:t>
            </a:r>
          </a:p>
          <a:p>
            <a:pPr lvl="1"/>
            <a:endParaRPr lang="pt-PT" dirty="0"/>
          </a:p>
          <a:p>
            <a:pPr rtl="0"/>
            <a:endParaRPr lang="pt-PT" u="sng" dirty="0"/>
          </a:p>
        </p:txBody>
      </p:sp>
      <p:sp>
        <p:nvSpPr>
          <p:cNvPr id="4" name="Marcador de Posição do Número do Diapositivo 3">
            <a:extLst>
              <a:ext uri="{FF2B5EF4-FFF2-40B4-BE49-F238E27FC236}">
                <a16:creationId xmlns:a16="http://schemas.microsoft.com/office/drawing/2014/main" id="{81355BAE-213C-46C1-8A1B-2D0BFA4E9CF9}"/>
              </a:ext>
            </a:extLst>
          </p:cNvPr>
          <p:cNvSpPr>
            <a:spLocks noGrp="1"/>
          </p:cNvSpPr>
          <p:nvPr>
            <p:ph type="sldNum" sz="quarter" idx="12"/>
          </p:nvPr>
        </p:nvSpPr>
        <p:spPr/>
        <p:txBody>
          <a:bodyPr/>
          <a:lstStyle/>
          <a:p>
            <a:pPr rtl="0"/>
            <a:fld id="{E31375A4-56A4-47D6-9801-1991572033F7}" type="slidenum">
              <a:rPr lang="pt-PT" noProof="0" smtClean="0"/>
              <a:t>3</a:t>
            </a:fld>
            <a:endParaRPr lang="pt-PT" noProof="0"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C1EC4-7B31-4BEF-96A6-0D03CC4CCDFA}"/>
              </a:ext>
            </a:extLst>
          </p:cNvPr>
          <p:cNvSpPr>
            <a:spLocks noGrp="1"/>
          </p:cNvSpPr>
          <p:nvPr>
            <p:ph type="title"/>
          </p:nvPr>
        </p:nvSpPr>
        <p:spPr/>
        <p:txBody>
          <a:bodyPr/>
          <a:lstStyle/>
          <a:p>
            <a:r>
              <a:rPr lang="pt-PT" dirty="0"/>
              <a:t>Caso de utilização</a:t>
            </a:r>
          </a:p>
        </p:txBody>
      </p:sp>
      <p:pic>
        <p:nvPicPr>
          <p:cNvPr id="6" name="Marcador de Posição de Conteúdo 5" descr="Uma imagem com texto&#10;&#10;Descrição gerada automaticamente">
            <a:extLst>
              <a:ext uri="{FF2B5EF4-FFF2-40B4-BE49-F238E27FC236}">
                <a16:creationId xmlns:a16="http://schemas.microsoft.com/office/drawing/2014/main" id="{96AD7367-F4B0-43AB-A180-9B649898C3AE}"/>
              </a:ext>
            </a:extLst>
          </p:cNvPr>
          <p:cNvPicPr>
            <a:picLocks noGrp="1" noChangeAspect="1"/>
          </p:cNvPicPr>
          <p:nvPr>
            <p:ph idx="1"/>
          </p:nvPr>
        </p:nvPicPr>
        <p:blipFill>
          <a:blip r:embed="rId3"/>
          <a:stretch>
            <a:fillRect/>
          </a:stretch>
        </p:blipFill>
        <p:spPr>
          <a:xfrm>
            <a:off x="2664643" y="1736102"/>
            <a:ext cx="6862713" cy="4289196"/>
          </a:xfrm>
          <a:ln>
            <a:solidFill>
              <a:schemeClr val="accent1"/>
            </a:solidFill>
          </a:ln>
        </p:spPr>
      </p:pic>
      <p:sp>
        <p:nvSpPr>
          <p:cNvPr id="4" name="Marcador de Posição do Número do Diapositivo 3">
            <a:extLst>
              <a:ext uri="{FF2B5EF4-FFF2-40B4-BE49-F238E27FC236}">
                <a16:creationId xmlns:a16="http://schemas.microsoft.com/office/drawing/2014/main" id="{7926B6A2-F159-4FF9-8039-DAE342A15F9A}"/>
              </a:ext>
            </a:extLst>
          </p:cNvPr>
          <p:cNvSpPr>
            <a:spLocks noGrp="1"/>
          </p:cNvSpPr>
          <p:nvPr>
            <p:ph type="sldNum" sz="quarter" idx="12"/>
          </p:nvPr>
        </p:nvSpPr>
        <p:spPr/>
        <p:txBody>
          <a:bodyPr/>
          <a:lstStyle/>
          <a:p>
            <a:pPr rtl="0"/>
            <a:fld id="{E31375A4-56A4-47D6-9801-1991572033F7}" type="slidenum">
              <a:rPr lang="pt-PT" noProof="0" smtClean="0"/>
              <a:t>4</a:t>
            </a:fld>
            <a:endParaRPr lang="pt-PT" noProof="0" dirty="0"/>
          </a:p>
        </p:txBody>
      </p:sp>
    </p:spTree>
    <p:extLst>
      <p:ext uri="{BB962C8B-B14F-4D97-AF65-F5344CB8AC3E}">
        <p14:creationId xmlns:p14="http://schemas.microsoft.com/office/powerpoint/2010/main" val="162556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40E71-DA22-49EC-9DB3-E348E5A48DE1}"/>
              </a:ext>
            </a:extLst>
          </p:cNvPr>
          <p:cNvSpPr>
            <a:spLocks noGrp="1"/>
          </p:cNvSpPr>
          <p:nvPr>
            <p:ph type="title"/>
          </p:nvPr>
        </p:nvSpPr>
        <p:spPr/>
        <p:txBody>
          <a:bodyPr/>
          <a:lstStyle/>
          <a:p>
            <a:r>
              <a:rPr lang="pt-PT" dirty="0" err="1"/>
              <a:t>Jupyter</a:t>
            </a:r>
            <a:r>
              <a:rPr lang="pt-PT" dirty="0"/>
              <a:t>/</a:t>
            </a:r>
            <a:r>
              <a:rPr lang="pt-PT" dirty="0" err="1"/>
              <a:t>Voila</a:t>
            </a:r>
            <a:endParaRPr lang="pt-PT" dirty="0"/>
          </a:p>
        </p:txBody>
      </p:sp>
      <p:sp>
        <p:nvSpPr>
          <p:cNvPr id="3" name="Marcador de Posição de Conteúdo 2">
            <a:extLst>
              <a:ext uri="{FF2B5EF4-FFF2-40B4-BE49-F238E27FC236}">
                <a16:creationId xmlns:a16="http://schemas.microsoft.com/office/drawing/2014/main" id="{88B041CF-3871-48F2-855C-4CA1B3B1EF90}"/>
              </a:ext>
            </a:extLst>
          </p:cNvPr>
          <p:cNvSpPr>
            <a:spLocks noGrp="1"/>
          </p:cNvSpPr>
          <p:nvPr>
            <p:ph idx="1"/>
          </p:nvPr>
        </p:nvSpPr>
        <p:spPr>
          <a:xfrm>
            <a:off x="1295400" y="1981201"/>
            <a:ext cx="7197436" cy="3809999"/>
          </a:xfrm>
        </p:spPr>
        <p:txBody>
          <a:bodyPr/>
          <a:lstStyle/>
          <a:p>
            <a:r>
              <a:rPr lang="pt-PT" dirty="0"/>
              <a:t>Este projeto foi desenvolvido utilizando Jupyter notebooks pois permitem a execução de código </a:t>
            </a:r>
            <a:r>
              <a:rPr lang="pt-PT" dirty="0" err="1"/>
              <a:t>Python</a:t>
            </a:r>
            <a:r>
              <a:rPr lang="pt-PT" dirty="0"/>
              <a:t> em browsers.</a:t>
            </a:r>
          </a:p>
          <a:p>
            <a:r>
              <a:rPr lang="pt-PT" dirty="0"/>
              <a:t>Deste modo Jupyter notebooks facilitam a criação de Aplicações Web pois convertem todo o codigo Python em componentes HTML.</a:t>
            </a:r>
          </a:p>
          <a:p>
            <a:r>
              <a:rPr lang="pt-PT" dirty="0"/>
              <a:t>Utilizamos ainda a biblioteca Python Voilà. Esta biblioteca esconde as celulas de codigo e facilita a conversão dos resultados para HTML.</a:t>
            </a:r>
          </a:p>
          <a:p>
            <a:r>
              <a:rPr lang="pt-PT" dirty="0"/>
              <a:t>A biblioteca Voilà ainda impede que o utilizador execute código arbitrário criado por ele e providencia cada utilizador com um kernel.</a:t>
            </a:r>
          </a:p>
        </p:txBody>
      </p:sp>
      <p:sp>
        <p:nvSpPr>
          <p:cNvPr id="4" name="Marcador de Posição do Número do Diapositivo 3">
            <a:extLst>
              <a:ext uri="{FF2B5EF4-FFF2-40B4-BE49-F238E27FC236}">
                <a16:creationId xmlns:a16="http://schemas.microsoft.com/office/drawing/2014/main" id="{7AB47E8D-6677-46DA-975E-3F2C5D811A6F}"/>
              </a:ext>
            </a:extLst>
          </p:cNvPr>
          <p:cNvSpPr>
            <a:spLocks noGrp="1"/>
          </p:cNvSpPr>
          <p:nvPr>
            <p:ph type="sldNum" sz="quarter" idx="12"/>
          </p:nvPr>
        </p:nvSpPr>
        <p:spPr/>
        <p:txBody>
          <a:bodyPr/>
          <a:lstStyle/>
          <a:p>
            <a:pPr rtl="0"/>
            <a:fld id="{E31375A4-56A4-47D6-9801-1991572033F7}" type="slidenum">
              <a:rPr lang="pt-PT" noProof="0" smtClean="0"/>
              <a:t>5</a:t>
            </a:fld>
            <a:endParaRPr lang="pt-PT" noProof="0" dirty="0"/>
          </a:p>
        </p:txBody>
      </p:sp>
      <p:pic>
        <p:nvPicPr>
          <p:cNvPr id="6" name="Imagem 5" descr="Uma imagem com sushi, símbolo, relógio&#10;&#10;Descrição gerada automaticamente">
            <a:extLst>
              <a:ext uri="{FF2B5EF4-FFF2-40B4-BE49-F238E27FC236}">
                <a16:creationId xmlns:a16="http://schemas.microsoft.com/office/drawing/2014/main" id="{03013458-DA18-4828-BE34-686054FD16AC}"/>
              </a:ext>
            </a:extLst>
          </p:cNvPr>
          <p:cNvPicPr>
            <a:picLocks noChangeAspect="1"/>
          </p:cNvPicPr>
          <p:nvPr/>
        </p:nvPicPr>
        <p:blipFill>
          <a:blip r:embed="rId3"/>
          <a:stretch>
            <a:fillRect/>
          </a:stretch>
        </p:blipFill>
        <p:spPr>
          <a:xfrm>
            <a:off x="8762785" y="1981201"/>
            <a:ext cx="2133815" cy="2473447"/>
          </a:xfrm>
          <a:prstGeom prst="rect">
            <a:avLst/>
          </a:prstGeom>
        </p:spPr>
      </p:pic>
      <p:pic>
        <p:nvPicPr>
          <p:cNvPr id="8" name="Imagem 7" descr="Uma imagem com desenho&#10;&#10;Descrição gerada automaticamente">
            <a:extLst>
              <a:ext uri="{FF2B5EF4-FFF2-40B4-BE49-F238E27FC236}">
                <a16:creationId xmlns:a16="http://schemas.microsoft.com/office/drawing/2014/main" id="{E82CE9B3-FF1D-4AB4-97F4-21D725C01F07}"/>
              </a:ext>
            </a:extLst>
          </p:cNvPr>
          <p:cNvPicPr>
            <a:picLocks noChangeAspect="1"/>
          </p:cNvPicPr>
          <p:nvPr/>
        </p:nvPicPr>
        <p:blipFill>
          <a:blip r:embed="rId4"/>
          <a:stretch>
            <a:fillRect/>
          </a:stretch>
        </p:blipFill>
        <p:spPr>
          <a:xfrm>
            <a:off x="8674074" y="4454648"/>
            <a:ext cx="2311235" cy="966096"/>
          </a:xfrm>
          <a:prstGeom prst="rect">
            <a:avLst/>
          </a:prstGeom>
        </p:spPr>
      </p:pic>
    </p:spTree>
    <p:extLst>
      <p:ext uri="{BB962C8B-B14F-4D97-AF65-F5344CB8AC3E}">
        <p14:creationId xmlns:p14="http://schemas.microsoft.com/office/powerpoint/2010/main" val="125868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37F74-5C67-4E9E-B48E-F2BB2D42D6DE}"/>
              </a:ext>
            </a:extLst>
          </p:cNvPr>
          <p:cNvSpPr>
            <a:spLocks noGrp="1"/>
          </p:cNvSpPr>
          <p:nvPr>
            <p:ph type="title"/>
          </p:nvPr>
        </p:nvSpPr>
        <p:spPr/>
        <p:txBody>
          <a:bodyPr/>
          <a:lstStyle/>
          <a:p>
            <a:r>
              <a:rPr lang="pt-PT" dirty="0" err="1"/>
              <a:t>Whoosh</a:t>
            </a:r>
            <a:endParaRPr lang="pt-PT" dirty="0"/>
          </a:p>
        </p:txBody>
      </p:sp>
      <p:sp>
        <p:nvSpPr>
          <p:cNvPr id="3" name="Marcador de Posição de Conteúdo 2">
            <a:extLst>
              <a:ext uri="{FF2B5EF4-FFF2-40B4-BE49-F238E27FC236}">
                <a16:creationId xmlns:a16="http://schemas.microsoft.com/office/drawing/2014/main" id="{7F6A3750-DF92-4AAF-8816-1DA5A88F1FE6}"/>
              </a:ext>
            </a:extLst>
          </p:cNvPr>
          <p:cNvSpPr>
            <a:spLocks noGrp="1"/>
          </p:cNvSpPr>
          <p:nvPr>
            <p:ph idx="1"/>
          </p:nvPr>
        </p:nvSpPr>
        <p:spPr>
          <a:xfrm>
            <a:off x="1295400" y="1981200"/>
            <a:ext cx="9601200" cy="3788003"/>
          </a:xfrm>
        </p:spPr>
        <p:txBody>
          <a:bodyPr>
            <a:normAutofit/>
          </a:bodyPr>
          <a:lstStyle/>
          <a:p>
            <a:pPr algn="just"/>
            <a:r>
              <a:rPr lang="pt-PT" sz="1800" dirty="0"/>
              <a:t>A biblioteca </a:t>
            </a:r>
            <a:r>
              <a:rPr lang="pt-PT" sz="1800" i="1" dirty="0"/>
              <a:t>Python Whoosh</a:t>
            </a:r>
            <a:r>
              <a:rPr lang="pt-PT" sz="1800" dirty="0"/>
              <a:t> permite a criação de um motor de pesquisa.</a:t>
            </a:r>
          </a:p>
          <a:p>
            <a:pPr algn="just"/>
            <a:r>
              <a:rPr lang="pt-PT" sz="1800" dirty="0"/>
              <a:t>Esta bibleoteca apenas </a:t>
            </a:r>
            <a:r>
              <a:rPr lang="pt-PT" sz="1800" i="1" dirty="0"/>
              <a:t>Python</a:t>
            </a:r>
            <a:r>
              <a:rPr lang="pt-PT" sz="1800" dirty="0"/>
              <a:t>.</a:t>
            </a:r>
          </a:p>
          <a:p>
            <a:pPr algn="just"/>
            <a:r>
              <a:rPr lang="pt-PT" sz="1800" dirty="0"/>
              <a:t>Como tal esta biblioteca serviu como base no desenvolvimento do nosso projeto.</a:t>
            </a:r>
          </a:p>
          <a:p>
            <a:pPr algn="just"/>
            <a:r>
              <a:rPr lang="pt-PT" sz="1800" dirty="0"/>
              <a:t>Esta biblioteca permite:</a:t>
            </a:r>
          </a:p>
          <a:p>
            <a:pPr lvl="1" algn="just"/>
            <a:r>
              <a:rPr lang="pt-PT" sz="1600" dirty="0"/>
              <a:t> A criação de repositórios(índices) de informação estruturada e comprimida</a:t>
            </a:r>
          </a:p>
          <a:p>
            <a:pPr lvl="1" algn="just"/>
            <a:r>
              <a:rPr lang="pt-PT" sz="1600" dirty="0"/>
              <a:t>Gestão dos repositórios criados</a:t>
            </a:r>
          </a:p>
          <a:p>
            <a:pPr lvl="1" algn="just"/>
            <a:r>
              <a:rPr lang="pt-PT" sz="1600" dirty="0"/>
              <a:t>Pesquisa sobre a informação contida nos repositórios</a:t>
            </a:r>
          </a:p>
        </p:txBody>
      </p:sp>
      <p:sp>
        <p:nvSpPr>
          <p:cNvPr id="4" name="Marcador de Posição do Número do Diapositivo 3">
            <a:extLst>
              <a:ext uri="{FF2B5EF4-FFF2-40B4-BE49-F238E27FC236}">
                <a16:creationId xmlns:a16="http://schemas.microsoft.com/office/drawing/2014/main" id="{211FF3D4-E70C-4526-9995-6F6A7AF0C3FF}"/>
              </a:ext>
            </a:extLst>
          </p:cNvPr>
          <p:cNvSpPr>
            <a:spLocks noGrp="1"/>
          </p:cNvSpPr>
          <p:nvPr>
            <p:ph type="sldNum" sz="quarter" idx="12"/>
          </p:nvPr>
        </p:nvSpPr>
        <p:spPr/>
        <p:txBody>
          <a:bodyPr/>
          <a:lstStyle/>
          <a:p>
            <a:pPr rtl="0"/>
            <a:fld id="{E31375A4-56A4-47D6-9801-1991572033F7}" type="slidenum">
              <a:rPr lang="pt-PT" noProof="0" smtClean="0"/>
              <a:t>6</a:t>
            </a:fld>
            <a:endParaRPr lang="pt-PT" noProof="0" dirty="0"/>
          </a:p>
        </p:txBody>
      </p:sp>
      <p:pic>
        <p:nvPicPr>
          <p:cNvPr id="6" name="Imagem 5" descr="Uma imagem com espelho&#10;&#10;Descrição gerada automaticamente">
            <a:extLst>
              <a:ext uri="{FF2B5EF4-FFF2-40B4-BE49-F238E27FC236}">
                <a16:creationId xmlns:a16="http://schemas.microsoft.com/office/drawing/2014/main" id="{C2642A69-DC2C-4A4F-8053-6A3F492FF311}"/>
              </a:ext>
            </a:extLst>
          </p:cNvPr>
          <p:cNvPicPr>
            <a:picLocks noChangeAspect="1"/>
          </p:cNvPicPr>
          <p:nvPr/>
        </p:nvPicPr>
        <p:blipFill rotWithShape="1">
          <a:blip r:embed="rId3"/>
          <a:srcRect t="21212" b="27677"/>
          <a:stretch/>
        </p:blipFill>
        <p:spPr>
          <a:xfrm>
            <a:off x="8129736" y="3875201"/>
            <a:ext cx="2766864" cy="1744150"/>
          </a:xfrm>
          <a:prstGeom prst="rect">
            <a:avLst/>
          </a:prstGeom>
        </p:spPr>
      </p:pic>
    </p:spTree>
    <p:extLst>
      <p:ext uri="{BB962C8B-B14F-4D97-AF65-F5344CB8AC3E}">
        <p14:creationId xmlns:p14="http://schemas.microsoft.com/office/powerpoint/2010/main" val="35431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D2263-76F2-44A2-8283-E3FC0C8A1FE0}"/>
              </a:ext>
            </a:extLst>
          </p:cNvPr>
          <p:cNvSpPr>
            <a:spLocks noGrp="1"/>
          </p:cNvSpPr>
          <p:nvPr>
            <p:ph type="title"/>
          </p:nvPr>
        </p:nvSpPr>
        <p:spPr/>
        <p:txBody>
          <a:bodyPr/>
          <a:lstStyle/>
          <a:p>
            <a:r>
              <a:rPr lang="pt-PT" dirty="0"/>
              <a:t>Estrutura de ficheiros</a:t>
            </a:r>
          </a:p>
        </p:txBody>
      </p:sp>
      <p:sp>
        <p:nvSpPr>
          <p:cNvPr id="3" name="Marcador de Posição de Conteúdo 2">
            <a:extLst>
              <a:ext uri="{FF2B5EF4-FFF2-40B4-BE49-F238E27FC236}">
                <a16:creationId xmlns:a16="http://schemas.microsoft.com/office/drawing/2014/main" id="{7407ABF7-F78C-4F96-8AB3-F16F13A9B627}"/>
              </a:ext>
            </a:extLst>
          </p:cNvPr>
          <p:cNvSpPr>
            <a:spLocks noGrp="1"/>
          </p:cNvSpPr>
          <p:nvPr>
            <p:ph idx="1"/>
          </p:nvPr>
        </p:nvSpPr>
        <p:spPr/>
        <p:txBody>
          <a:bodyPr>
            <a:normAutofit/>
          </a:bodyPr>
          <a:lstStyle/>
          <a:p>
            <a:r>
              <a:rPr lang="pt-PT" dirty="0"/>
              <a:t>Para que o sistema consiga encontrar todos ficheiros de exercícios dentro de uma dada diretoria é necessário definir uma estrutura geral de diretorias onde estes se encontram.</a:t>
            </a:r>
          </a:p>
          <a:p>
            <a:r>
              <a:rPr lang="pt-PT" dirty="0"/>
              <a:t>A estrutura geral definida foi a seguinte:</a:t>
            </a:r>
          </a:p>
          <a:p>
            <a:pPr lvl="1"/>
            <a:r>
              <a:rPr lang="fr-FR" dirty="0"/>
              <a:t>question/version_1/true_or_false_question.pdf</a:t>
            </a:r>
          </a:p>
          <a:p>
            <a:pPr lvl="1"/>
            <a:r>
              <a:rPr lang="fr-FR" dirty="0"/>
              <a:t>question/version_2/..</a:t>
            </a:r>
          </a:p>
          <a:p>
            <a:pPr lvl="1"/>
            <a:r>
              <a:rPr lang="fr-FR" dirty="0"/>
              <a:t>question/version_3/..</a:t>
            </a:r>
          </a:p>
          <a:p>
            <a:r>
              <a:rPr lang="pt-PT" dirty="0"/>
              <a:t>Deste modo o sistema quando encontra uma diretoria com esta estrutura reconhece-a como um exercício.</a:t>
            </a:r>
          </a:p>
        </p:txBody>
      </p:sp>
      <p:sp>
        <p:nvSpPr>
          <p:cNvPr id="4" name="Marcador de Posição do Número do Diapositivo 3">
            <a:extLst>
              <a:ext uri="{FF2B5EF4-FFF2-40B4-BE49-F238E27FC236}">
                <a16:creationId xmlns:a16="http://schemas.microsoft.com/office/drawing/2014/main" id="{FF30EDE1-926C-42A6-AA33-16AE20075D95}"/>
              </a:ext>
            </a:extLst>
          </p:cNvPr>
          <p:cNvSpPr>
            <a:spLocks noGrp="1"/>
          </p:cNvSpPr>
          <p:nvPr>
            <p:ph type="sldNum" sz="quarter" idx="12"/>
          </p:nvPr>
        </p:nvSpPr>
        <p:spPr/>
        <p:txBody>
          <a:bodyPr/>
          <a:lstStyle/>
          <a:p>
            <a:pPr rtl="0"/>
            <a:fld id="{E31375A4-56A4-47D6-9801-1991572033F7}" type="slidenum">
              <a:rPr lang="pt-PT" noProof="0" smtClean="0"/>
              <a:t>7</a:t>
            </a:fld>
            <a:endParaRPr lang="pt-PT" noProof="0" dirty="0"/>
          </a:p>
        </p:txBody>
      </p:sp>
    </p:spTree>
    <p:extLst>
      <p:ext uri="{BB962C8B-B14F-4D97-AF65-F5344CB8AC3E}">
        <p14:creationId xmlns:p14="http://schemas.microsoft.com/office/powerpoint/2010/main" val="100369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02015-C55B-49E6-BCCB-6A58A5974DD5}"/>
              </a:ext>
            </a:extLst>
          </p:cNvPr>
          <p:cNvSpPr>
            <a:spLocks noGrp="1"/>
          </p:cNvSpPr>
          <p:nvPr>
            <p:ph type="title"/>
          </p:nvPr>
        </p:nvSpPr>
        <p:spPr/>
        <p:txBody>
          <a:bodyPr/>
          <a:lstStyle/>
          <a:p>
            <a:r>
              <a:rPr lang="pt-PT" dirty="0"/>
              <a:t>Conversão de ficheiros para texto</a:t>
            </a:r>
            <a:endParaRPr lang="en-US" dirty="0"/>
          </a:p>
        </p:txBody>
      </p:sp>
      <p:sp>
        <p:nvSpPr>
          <p:cNvPr id="3" name="Marcador de Posição do Número do Diapositivo 2">
            <a:extLst>
              <a:ext uri="{FF2B5EF4-FFF2-40B4-BE49-F238E27FC236}">
                <a16:creationId xmlns:a16="http://schemas.microsoft.com/office/drawing/2014/main" id="{4C8986AD-1945-4B9B-9F53-26E52C604445}"/>
              </a:ext>
            </a:extLst>
          </p:cNvPr>
          <p:cNvSpPr>
            <a:spLocks noGrp="1"/>
          </p:cNvSpPr>
          <p:nvPr>
            <p:ph type="sldNum" sz="quarter" idx="12"/>
          </p:nvPr>
        </p:nvSpPr>
        <p:spPr/>
        <p:txBody>
          <a:bodyPr/>
          <a:lstStyle/>
          <a:p>
            <a:pPr rtl="0"/>
            <a:fld id="{E31375A4-56A4-47D6-9801-1991572033F7}" type="slidenum">
              <a:rPr lang="pt-PT" noProof="0" smtClean="0"/>
              <a:t>8</a:t>
            </a:fld>
            <a:endParaRPr lang="pt-PT" noProof="0" dirty="0"/>
          </a:p>
        </p:txBody>
      </p:sp>
      <p:sp>
        <p:nvSpPr>
          <p:cNvPr id="8" name="Marcador de Posição de Conteúdo 7">
            <a:extLst>
              <a:ext uri="{FF2B5EF4-FFF2-40B4-BE49-F238E27FC236}">
                <a16:creationId xmlns:a16="http://schemas.microsoft.com/office/drawing/2014/main" id="{45F18871-A352-4731-90B3-852F43442BE8}"/>
              </a:ext>
            </a:extLst>
          </p:cNvPr>
          <p:cNvSpPr>
            <a:spLocks noGrp="1"/>
          </p:cNvSpPr>
          <p:nvPr>
            <p:ph idx="1"/>
          </p:nvPr>
        </p:nvSpPr>
        <p:spPr>
          <a:xfrm>
            <a:off x="1295401" y="1873188"/>
            <a:ext cx="7292280" cy="3918012"/>
          </a:xfrm>
        </p:spPr>
        <p:txBody>
          <a:bodyPr>
            <a:normAutofit/>
          </a:bodyPr>
          <a:lstStyle/>
          <a:p>
            <a:pPr algn="just"/>
            <a:r>
              <a:rPr lang="pt-PT" sz="1600" dirty="0" err="1">
                <a:solidFill>
                  <a:schemeClr val="accent1">
                    <a:lumMod val="75000"/>
                  </a:schemeClr>
                </a:solidFill>
              </a:rPr>
              <a:t>Pdf</a:t>
            </a:r>
            <a:r>
              <a:rPr lang="pt-PT" sz="1600" dirty="0"/>
              <a:t> - Na conversão de ficheiros </a:t>
            </a:r>
            <a:r>
              <a:rPr lang="pt-PT" sz="1600" i="1" dirty="0" err="1"/>
              <a:t>pdf</a:t>
            </a:r>
            <a:r>
              <a:rPr lang="pt-PT" sz="1600" dirty="0"/>
              <a:t> para texto recorremos à biblioteca free Software </a:t>
            </a:r>
            <a:r>
              <a:rPr lang="pt-PT" sz="1600" i="1" dirty="0" err="1"/>
              <a:t>PyMUPDF</a:t>
            </a:r>
            <a:r>
              <a:rPr lang="pt-PT" sz="1600" dirty="0"/>
              <a:t>, esta biblioteca permite-nos aceder a ficheiros em formato </a:t>
            </a:r>
            <a:r>
              <a:rPr lang="pt-PT" sz="1600" i="1" dirty="0" err="1"/>
              <a:t>pdf</a:t>
            </a:r>
            <a:r>
              <a:rPr lang="pt-PT" sz="1600" dirty="0"/>
              <a:t> e converte-los para formato texto. Devido à possibilidade da existência de caracteres especiais no documento </a:t>
            </a:r>
            <a:r>
              <a:rPr lang="pt-PT" sz="1600" i="1" dirty="0" err="1"/>
              <a:t>pdf</a:t>
            </a:r>
            <a:r>
              <a:rPr lang="pt-PT" sz="1600" dirty="0"/>
              <a:t>, e a possibilidade de serem </a:t>
            </a:r>
            <a:r>
              <a:rPr lang="pt-PT" sz="1600" dirty="0" err="1"/>
              <a:t>desformatados</a:t>
            </a:r>
            <a:r>
              <a:rPr lang="pt-PT" sz="1600" dirty="0"/>
              <a:t> na conversão para texto é necessário reformatar o texto obtido a partir da conversão.</a:t>
            </a:r>
          </a:p>
          <a:p>
            <a:pPr algn="just"/>
            <a:r>
              <a:rPr lang="pt-PT" sz="1600" dirty="0" err="1">
                <a:solidFill>
                  <a:schemeClr val="accent1">
                    <a:lumMod val="75000"/>
                  </a:schemeClr>
                </a:solidFill>
              </a:rPr>
              <a:t>Tex</a:t>
            </a:r>
            <a:r>
              <a:rPr lang="pt-PT" sz="1600" dirty="0">
                <a:solidFill>
                  <a:schemeClr val="accent1">
                    <a:lumMod val="75000"/>
                  </a:schemeClr>
                </a:solidFill>
              </a:rPr>
              <a:t> </a:t>
            </a:r>
            <a:r>
              <a:rPr lang="pt-PT" sz="1600" dirty="0"/>
              <a:t>-</a:t>
            </a:r>
            <a:r>
              <a:rPr lang="pt-PT" sz="1600" dirty="0">
                <a:solidFill>
                  <a:schemeClr val="accent1">
                    <a:lumMod val="75000"/>
                  </a:schemeClr>
                </a:solidFill>
              </a:rPr>
              <a:t> </a:t>
            </a:r>
            <a:r>
              <a:rPr lang="pt-PT" sz="1600" dirty="0"/>
              <a:t>Para a conversão de ficheiros </a:t>
            </a:r>
            <a:r>
              <a:rPr lang="pt-PT" sz="1600" i="1" dirty="0" err="1"/>
              <a:t>tex</a:t>
            </a:r>
            <a:r>
              <a:rPr lang="pt-PT" sz="1600" dirty="0"/>
              <a:t> para texto utilizamos a biblioteca open </a:t>
            </a:r>
            <a:r>
              <a:rPr lang="pt-PT" sz="1600" i="1" dirty="0" err="1"/>
              <a:t>source</a:t>
            </a:r>
            <a:r>
              <a:rPr lang="pt-PT" sz="1600" dirty="0"/>
              <a:t> </a:t>
            </a:r>
            <a:r>
              <a:rPr lang="pt-PT" sz="1600" i="1" dirty="0" err="1"/>
              <a:t>PyLatexEnc</a:t>
            </a:r>
            <a:r>
              <a:rPr lang="pt-PT" sz="1600" dirty="0"/>
              <a:t>. Para a utilizarmos primeiro abrimos o ficheiro para obter todo o texto deste e passamos pelo método </a:t>
            </a:r>
            <a:r>
              <a:rPr lang="pt-PT" sz="1600" i="1" dirty="0" err="1"/>
              <a:t>latex_to_text</a:t>
            </a:r>
            <a:r>
              <a:rPr lang="pt-PT" sz="1600" i="1" dirty="0"/>
              <a:t> </a:t>
            </a:r>
            <a:r>
              <a:rPr lang="pt-PT" sz="1600" dirty="0"/>
              <a:t>e obtemos o texto sem os elementos do latex.</a:t>
            </a:r>
            <a:endParaRPr lang="pt-PT" sz="1600" dirty="0">
              <a:solidFill>
                <a:schemeClr val="accent1">
                  <a:lumMod val="75000"/>
                </a:schemeClr>
              </a:solidFill>
            </a:endParaRPr>
          </a:p>
          <a:p>
            <a:pPr algn="just"/>
            <a:r>
              <a:rPr lang="pt-PT" sz="1600" dirty="0" err="1">
                <a:solidFill>
                  <a:schemeClr val="accent1">
                    <a:lumMod val="75000"/>
                  </a:schemeClr>
                </a:solidFill>
              </a:rPr>
              <a:t>Python</a:t>
            </a:r>
            <a:r>
              <a:rPr lang="pt-PT" sz="1600" dirty="0">
                <a:solidFill>
                  <a:schemeClr val="accent1">
                    <a:lumMod val="75000"/>
                  </a:schemeClr>
                </a:solidFill>
              </a:rPr>
              <a:t> </a:t>
            </a:r>
            <a:r>
              <a:rPr lang="pt-PT" sz="1600" dirty="0"/>
              <a:t>- Os ficheiros </a:t>
            </a:r>
            <a:r>
              <a:rPr lang="pt-PT" sz="1600" i="1" dirty="0" err="1"/>
              <a:t>python</a:t>
            </a:r>
            <a:r>
              <a:rPr lang="pt-PT" sz="1600" dirty="0"/>
              <a:t> não necessitam de bibliotecas externas nem de tratamento de texto, basta apenas abrir e ler o seu conteúdo de modo a obtermos o seu conteúdo em formato de texto.</a:t>
            </a:r>
            <a:endParaRPr lang="pt-PT" sz="1600" dirty="0">
              <a:solidFill>
                <a:schemeClr val="accent1">
                  <a:lumMod val="75000"/>
                </a:schemeClr>
              </a:solidFill>
            </a:endParaRPr>
          </a:p>
        </p:txBody>
      </p:sp>
      <p:pic>
        <p:nvPicPr>
          <p:cNvPr id="5" name="Imagem 4" descr="Uma imagem com símbolo, relógio&#10;&#10;Descrição gerada automaticamente">
            <a:extLst>
              <a:ext uri="{FF2B5EF4-FFF2-40B4-BE49-F238E27FC236}">
                <a16:creationId xmlns:a16="http://schemas.microsoft.com/office/drawing/2014/main" id="{54F251AA-5E26-4DCD-8DC6-B2BEF5D1F531}"/>
              </a:ext>
            </a:extLst>
          </p:cNvPr>
          <p:cNvPicPr>
            <a:picLocks noChangeAspect="1"/>
          </p:cNvPicPr>
          <p:nvPr/>
        </p:nvPicPr>
        <p:blipFill>
          <a:blip r:embed="rId3"/>
          <a:stretch>
            <a:fillRect/>
          </a:stretch>
        </p:blipFill>
        <p:spPr>
          <a:xfrm>
            <a:off x="8587680" y="1646238"/>
            <a:ext cx="2996513" cy="3695700"/>
          </a:xfrm>
          <a:prstGeom prst="rect">
            <a:avLst/>
          </a:prstGeom>
        </p:spPr>
      </p:pic>
    </p:spTree>
    <p:extLst>
      <p:ext uri="{BB962C8B-B14F-4D97-AF65-F5344CB8AC3E}">
        <p14:creationId xmlns:p14="http://schemas.microsoft.com/office/powerpoint/2010/main" val="6603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8BFEE-05C4-4B94-A2EC-2B1EF62F7475}"/>
              </a:ext>
            </a:extLst>
          </p:cNvPr>
          <p:cNvSpPr>
            <a:spLocks noGrp="1"/>
          </p:cNvSpPr>
          <p:nvPr>
            <p:ph type="title"/>
          </p:nvPr>
        </p:nvSpPr>
        <p:spPr/>
        <p:txBody>
          <a:bodyPr/>
          <a:lstStyle/>
          <a:p>
            <a:r>
              <a:rPr lang="pt-PT" dirty="0"/>
              <a:t>Processamento de texto</a:t>
            </a:r>
          </a:p>
        </p:txBody>
      </p:sp>
      <p:sp>
        <p:nvSpPr>
          <p:cNvPr id="3" name="Marcador de Posição de Conteúdo 2">
            <a:extLst>
              <a:ext uri="{FF2B5EF4-FFF2-40B4-BE49-F238E27FC236}">
                <a16:creationId xmlns:a16="http://schemas.microsoft.com/office/drawing/2014/main" id="{C170E465-F202-43AA-A7F3-1C16D8F04FAB}"/>
              </a:ext>
            </a:extLst>
          </p:cNvPr>
          <p:cNvSpPr>
            <a:spLocks noGrp="1"/>
          </p:cNvSpPr>
          <p:nvPr>
            <p:ph idx="1"/>
          </p:nvPr>
        </p:nvSpPr>
        <p:spPr/>
        <p:txBody>
          <a:bodyPr>
            <a:normAutofit fontScale="92500" lnSpcReduction="10000"/>
          </a:bodyPr>
          <a:lstStyle/>
          <a:p>
            <a:r>
              <a:rPr lang="pt-PT" dirty="0"/>
              <a:t>Para que o texto possa ser guardado no nosso Índice é ainda necessário que este seja processado para simplificar o texto.</a:t>
            </a:r>
          </a:p>
          <a:p>
            <a:r>
              <a:rPr lang="pt-PT" dirty="0"/>
              <a:t>Para tal o </a:t>
            </a:r>
            <a:r>
              <a:rPr lang="pt-PT" i="1" dirty="0" err="1"/>
              <a:t>Whoosh</a:t>
            </a:r>
            <a:r>
              <a:rPr lang="pt-PT" dirty="0"/>
              <a:t> permite a criação de Analisadores de Texto. Estes analisadores criam três filtros para processamento de texto:</a:t>
            </a:r>
          </a:p>
          <a:p>
            <a:pPr lvl="1"/>
            <a:r>
              <a:rPr lang="pt-PT" dirty="0"/>
              <a:t>Filtro de Letras Minúsculas.</a:t>
            </a:r>
          </a:p>
          <a:p>
            <a:pPr lvl="1"/>
            <a:r>
              <a:rPr lang="pt-PT" dirty="0"/>
              <a:t>Filtro de Stop </a:t>
            </a:r>
            <a:r>
              <a:rPr lang="pt-PT" i="1" dirty="0" err="1"/>
              <a:t>Words</a:t>
            </a:r>
            <a:r>
              <a:rPr lang="pt-PT" dirty="0"/>
              <a:t>.</a:t>
            </a:r>
          </a:p>
          <a:p>
            <a:pPr lvl="1"/>
            <a:r>
              <a:rPr lang="pt-PT" dirty="0"/>
              <a:t>Filtro de </a:t>
            </a:r>
            <a:r>
              <a:rPr lang="pt-PT" i="1" dirty="0" err="1"/>
              <a:t>Stemming</a:t>
            </a:r>
            <a:r>
              <a:rPr lang="pt-PT" dirty="0"/>
              <a:t>.</a:t>
            </a:r>
          </a:p>
          <a:p>
            <a:r>
              <a:rPr lang="pt-PT" dirty="0"/>
              <a:t>O filtro de letras minúsculas torna todas as palavras no texto em minúsculas.</a:t>
            </a:r>
          </a:p>
          <a:p>
            <a:r>
              <a:rPr lang="pt-PT" dirty="0"/>
              <a:t>O filtro de stop </a:t>
            </a:r>
            <a:r>
              <a:rPr lang="pt-PT" i="1" dirty="0" err="1"/>
              <a:t>words</a:t>
            </a:r>
            <a:r>
              <a:rPr lang="pt-PT" dirty="0"/>
              <a:t> elimina as palavras mais usadas no vocabulário. </a:t>
            </a:r>
          </a:p>
          <a:p>
            <a:r>
              <a:rPr lang="pt-PT" dirty="0"/>
              <a:t>O filtro de </a:t>
            </a:r>
            <a:r>
              <a:rPr lang="pt-PT" i="1" dirty="0" err="1"/>
              <a:t>Stemming</a:t>
            </a:r>
            <a:r>
              <a:rPr lang="pt-PT" dirty="0"/>
              <a:t> que reduz as palavras á sua raiz.</a:t>
            </a:r>
          </a:p>
          <a:p>
            <a:endParaRPr lang="pt-PT" dirty="0"/>
          </a:p>
        </p:txBody>
      </p:sp>
      <p:sp>
        <p:nvSpPr>
          <p:cNvPr id="4" name="Marcador de Posição do Número do Diapositivo 3">
            <a:extLst>
              <a:ext uri="{FF2B5EF4-FFF2-40B4-BE49-F238E27FC236}">
                <a16:creationId xmlns:a16="http://schemas.microsoft.com/office/drawing/2014/main" id="{1C3978DE-E9FB-46AA-A3DE-5E589FB0FBDA}"/>
              </a:ext>
            </a:extLst>
          </p:cNvPr>
          <p:cNvSpPr>
            <a:spLocks noGrp="1"/>
          </p:cNvSpPr>
          <p:nvPr>
            <p:ph type="sldNum" sz="quarter" idx="12"/>
          </p:nvPr>
        </p:nvSpPr>
        <p:spPr/>
        <p:txBody>
          <a:bodyPr/>
          <a:lstStyle/>
          <a:p>
            <a:pPr rtl="0"/>
            <a:fld id="{E31375A4-56A4-47D6-9801-1991572033F7}" type="slidenum">
              <a:rPr lang="pt-PT" noProof="0" smtClean="0"/>
              <a:t>9</a:t>
            </a:fld>
            <a:endParaRPr lang="pt-PT" noProof="0" dirty="0"/>
          </a:p>
        </p:txBody>
      </p:sp>
    </p:spTree>
    <p:extLst>
      <p:ext uri="{BB962C8B-B14F-4D97-AF65-F5344CB8AC3E}">
        <p14:creationId xmlns:p14="http://schemas.microsoft.com/office/powerpoint/2010/main" val="10392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elha de Losangos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0_TF03031015" id="{88C9A19D-367D-4840-A600-F3213E1EA628}" vid="{3A6C2EBB-0540-4E88-8915-377C3336A8A6}"/>
    </a:ext>
  </a:extLst>
</a:theme>
</file>

<file path=ppt/theme/theme2.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com grelha de losangos (ecrã panorâmico)</Template>
  <TotalTime>1734</TotalTime>
  <Words>2309</Words>
  <Application>Microsoft Office PowerPoint</Application>
  <PresentationFormat>Widescreen</PresentationFormat>
  <Paragraphs>189</Paragraphs>
  <Slides>14</Slides>
  <Notes>13</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14</vt:i4>
      </vt:variant>
    </vt:vector>
  </HeadingPairs>
  <TitlesOfParts>
    <vt:vector size="16" baseType="lpstr">
      <vt:lpstr>Arial</vt:lpstr>
      <vt:lpstr>Grelha de Losangos 16x9</vt:lpstr>
      <vt:lpstr>Licenciatura em Engenharia informática e Multimédia   Pesquisa de exercícios sobre a linguagem de programação Python</vt:lpstr>
      <vt:lpstr>Motivação</vt:lpstr>
      <vt:lpstr>Caracterização geral do projeto</vt:lpstr>
      <vt:lpstr>Caso de utilização</vt:lpstr>
      <vt:lpstr>Jupyter/Voila</vt:lpstr>
      <vt:lpstr>Whoosh</vt:lpstr>
      <vt:lpstr>Estrutura de ficheiros</vt:lpstr>
      <vt:lpstr>Conversão de ficheiros para texto</vt:lpstr>
      <vt:lpstr>Processamento de texto</vt:lpstr>
      <vt:lpstr>Guardar ficheiros no índice</vt:lpstr>
      <vt:lpstr>Pesquisa</vt:lpstr>
      <vt:lpstr>Ordenação</vt:lpstr>
      <vt:lpstr>Interface gráfica</vt:lpstr>
      <vt:lpstr>Interface gráfica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Esquema de Título</dc:title>
  <dc:creator>tiago santos</dc:creator>
  <cp:lastModifiedBy>Miguel N</cp:lastModifiedBy>
  <cp:revision>89</cp:revision>
  <dcterms:created xsi:type="dcterms:W3CDTF">2020-03-23T18:15:55Z</dcterms:created>
  <dcterms:modified xsi:type="dcterms:W3CDTF">2020-09-22T23:23:30Z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