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SemiBold"/>
      <p:regular r:id="rId17"/>
      <p:bold r:id="rId18"/>
      <p:italic r:id="rId19"/>
      <p:boldItalic r:id="rId20"/>
    </p:embeddedFon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SemiBold-boldItalic.fntdata"/><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SemiBold-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SemiBold-italic.fntdata"/><Relationship Id="rId6" Type="http://schemas.openxmlformats.org/officeDocument/2006/relationships/slide" Target="slides/slide1.xml"/><Relationship Id="rId18" Type="http://schemas.openxmlformats.org/officeDocument/2006/relationships/font" Target="fonts/NunitoSemiBo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 name="Shape 34"/>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Shape 35"/>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Shape 3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 name="Shape 119"/>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Shape 120"/>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Shape 1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7" name="Shape 47"/>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Shape 4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Shape 5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Shape 61"/>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Shape 62"/>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Shape 6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Shape 6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Shape 75"/>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Shape 7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3" name="Shape 93"/>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Shape 9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Shape 100"/>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Shape 101"/>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Shape 10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Shape 10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dictionary.com/browse/integral" TargetMode="External"/><Relationship Id="rId4" Type="http://schemas.openxmlformats.org/officeDocument/2006/relationships/hyperlink" Target="http://www.dictionary.com/browse/integr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11.png"/><Relationship Id="rId7"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1004247" y="954100"/>
            <a:ext cx="7135500" cy="1646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6500">
                <a:latin typeface="Nunito SemiBold"/>
                <a:ea typeface="Nunito SemiBold"/>
                <a:cs typeface="Nunito SemiBold"/>
                <a:sym typeface="Nunito SemiBold"/>
              </a:rPr>
              <a:t>NUMERICAL INTEGRATION</a:t>
            </a:r>
            <a:endParaRPr sz="6500">
              <a:latin typeface="Nunito SemiBold"/>
              <a:ea typeface="Nunito SemiBold"/>
              <a:cs typeface="Nunito SemiBold"/>
              <a:sym typeface="Nunito SemiBold"/>
            </a:endParaRPr>
          </a:p>
        </p:txBody>
      </p:sp>
      <p:sp>
        <p:nvSpPr>
          <p:cNvPr id="129" name="Shape 129"/>
          <p:cNvSpPr txBox="1"/>
          <p:nvPr>
            <p:ph idx="4294967295" type="subTitle"/>
          </p:nvPr>
        </p:nvSpPr>
        <p:spPr>
          <a:xfrm>
            <a:off x="1891350" y="2859521"/>
            <a:ext cx="5361300" cy="1737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latin typeface="Nunito"/>
                <a:ea typeface="Nunito"/>
                <a:cs typeface="Nunito"/>
                <a:sym typeface="Nunito"/>
              </a:rPr>
              <a:t>Presented By:</a:t>
            </a:r>
            <a:endParaRPr>
              <a:latin typeface="Nunito"/>
              <a:ea typeface="Nunito"/>
              <a:cs typeface="Nunito"/>
              <a:sym typeface="Nunito"/>
            </a:endParaRPr>
          </a:p>
          <a:p>
            <a:pPr indent="0" lvl="0" marL="0" algn="ctr">
              <a:lnSpc>
                <a:spcPct val="150000"/>
              </a:lnSpc>
              <a:spcBef>
                <a:spcPts val="1600"/>
              </a:spcBef>
              <a:spcAft>
                <a:spcPts val="0"/>
              </a:spcAft>
              <a:buNone/>
            </a:pPr>
            <a:r>
              <a:rPr b="1" lang="en">
                <a:latin typeface="Nunito"/>
                <a:ea typeface="Nunito"/>
                <a:cs typeface="Nunito"/>
                <a:sym typeface="Nunito"/>
              </a:rPr>
              <a:t>Shakeeb Hussain Siddiqui (k164043)</a:t>
            </a:r>
            <a:endParaRPr b="1">
              <a:latin typeface="Nunito"/>
              <a:ea typeface="Nunito"/>
              <a:cs typeface="Nunito"/>
              <a:sym typeface="Nunito"/>
            </a:endParaRPr>
          </a:p>
          <a:p>
            <a:pPr indent="0" lvl="0" marL="0" algn="ctr">
              <a:lnSpc>
                <a:spcPct val="150000"/>
              </a:lnSpc>
              <a:spcBef>
                <a:spcPts val="0"/>
              </a:spcBef>
              <a:spcAft>
                <a:spcPts val="0"/>
              </a:spcAft>
              <a:buNone/>
            </a:pPr>
            <a:r>
              <a:rPr b="1" lang="en">
                <a:latin typeface="Nunito"/>
                <a:ea typeface="Nunito"/>
                <a:cs typeface="Nunito"/>
                <a:sym typeface="Nunito"/>
              </a:rPr>
              <a:t>Mehdi Raza Rajani (k163904)</a:t>
            </a:r>
            <a:endParaRPr b="1">
              <a:latin typeface="Nunito"/>
              <a:ea typeface="Nunito"/>
              <a:cs typeface="Nunito"/>
              <a:sym typeface="Nunito"/>
            </a:endParaRPr>
          </a:p>
          <a:p>
            <a:pPr indent="0" lvl="0" marL="0" algn="ctr">
              <a:lnSpc>
                <a:spcPct val="150000"/>
              </a:lnSpc>
              <a:spcBef>
                <a:spcPts val="0"/>
              </a:spcBef>
              <a:spcAft>
                <a:spcPts val="0"/>
              </a:spcAft>
              <a:buNone/>
            </a:pPr>
            <a:r>
              <a:rPr b="1" lang="en">
                <a:latin typeface="Nunito"/>
                <a:ea typeface="Nunito"/>
                <a:cs typeface="Nunito"/>
                <a:sym typeface="Nunito"/>
              </a:rPr>
              <a:t>Saad Ismail (k164060)</a:t>
            </a:r>
            <a:endParaRPr b="1">
              <a:latin typeface="Nunito"/>
              <a:ea typeface="Nunito"/>
              <a:cs typeface="Nunito"/>
              <a:sym typeface="Nunito"/>
            </a:endParaRPr>
          </a:p>
          <a:p>
            <a:pPr indent="0" lvl="0" marL="0" rtl="0" algn="ctr">
              <a:lnSpc>
                <a:spcPct val="150000"/>
              </a:lnSpc>
              <a:spcBef>
                <a:spcPts val="0"/>
              </a:spcBef>
              <a:spcAft>
                <a:spcPts val="0"/>
              </a:spcAft>
              <a:buNone/>
            </a:pPr>
            <a:r>
              <a:rPr b="1" lang="en">
                <a:latin typeface="Nunito"/>
                <a:ea typeface="Nunito"/>
                <a:cs typeface="Nunito"/>
                <a:sym typeface="Nunito"/>
              </a:rPr>
              <a:t>Daniyal Raza Khawaja (k163952)</a:t>
            </a:r>
            <a:endParaRPr b="1">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Open</a:t>
            </a:r>
            <a:r>
              <a:rPr lang="en"/>
              <a:t> Newton Cotes Formulas</a:t>
            </a:r>
            <a:endParaRPr/>
          </a:p>
        </p:txBody>
      </p:sp>
      <p:pic>
        <p:nvPicPr>
          <p:cNvPr id="197" name="Shape 197"/>
          <p:cNvPicPr preferRelativeResize="0"/>
          <p:nvPr/>
        </p:nvPicPr>
        <p:blipFill>
          <a:blip r:embed="rId3">
            <a:alphaModFix/>
          </a:blip>
          <a:stretch>
            <a:fillRect/>
          </a:stretch>
        </p:blipFill>
        <p:spPr>
          <a:xfrm>
            <a:off x="3763488" y="3583074"/>
            <a:ext cx="5116975" cy="757500"/>
          </a:xfrm>
          <a:prstGeom prst="rect">
            <a:avLst/>
          </a:prstGeom>
          <a:noFill/>
          <a:ln>
            <a:noFill/>
          </a:ln>
        </p:spPr>
      </p:pic>
      <p:pic>
        <p:nvPicPr>
          <p:cNvPr id="198" name="Shape 198"/>
          <p:cNvPicPr preferRelativeResize="0"/>
          <p:nvPr/>
        </p:nvPicPr>
        <p:blipFill>
          <a:blip r:embed="rId4">
            <a:alphaModFix/>
          </a:blip>
          <a:stretch>
            <a:fillRect/>
          </a:stretch>
        </p:blipFill>
        <p:spPr>
          <a:xfrm>
            <a:off x="4360800" y="2209800"/>
            <a:ext cx="3922348" cy="723900"/>
          </a:xfrm>
          <a:prstGeom prst="rect">
            <a:avLst/>
          </a:prstGeom>
          <a:noFill/>
          <a:ln>
            <a:noFill/>
          </a:ln>
        </p:spPr>
      </p:pic>
      <p:pic>
        <p:nvPicPr>
          <p:cNvPr id="199" name="Shape 199"/>
          <p:cNvPicPr preferRelativeResize="0"/>
          <p:nvPr/>
        </p:nvPicPr>
        <p:blipFill>
          <a:blip r:embed="rId5">
            <a:alphaModFix/>
          </a:blip>
          <a:stretch>
            <a:fillRect/>
          </a:stretch>
        </p:blipFill>
        <p:spPr>
          <a:xfrm>
            <a:off x="507125" y="3599875"/>
            <a:ext cx="2939926" cy="723900"/>
          </a:xfrm>
          <a:prstGeom prst="rect">
            <a:avLst/>
          </a:prstGeom>
          <a:noFill/>
          <a:ln>
            <a:noFill/>
          </a:ln>
        </p:spPr>
      </p:pic>
      <p:pic>
        <p:nvPicPr>
          <p:cNvPr id="200" name="Shape 200"/>
          <p:cNvPicPr preferRelativeResize="0"/>
          <p:nvPr/>
        </p:nvPicPr>
        <p:blipFill>
          <a:blip r:embed="rId6">
            <a:alphaModFix/>
          </a:blip>
          <a:stretch>
            <a:fillRect/>
          </a:stretch>
        </p:blipFill>
        <p:spPr>
          <a:xfrm>
            <a:off x="995150" y="2242877"/>
            <a:ext cx="1963865" cy="757500"/>
          </a:xfrm>
          <a:prstGeom prst="rect">
            <a:avLst/>
          </a:prstGeom>
          <a:noFill/>
          <a:ln>
            <a:noFill/>
          </a:ln>
        </p:spPr>
      </p:pic>
      <p:pic>
        <p:nvPicPr>
          <p:cNvPr id="201" name="Shape 201"/>
          <p:cNvPicPr preferRelativeResize="0"/>
          <p:nvPr/>
        </p:nvPicPr>
        <p:blipFill>
          <a:blip r:embed="rId7">
            <a:alphaModFix/>
          </a:blip>
          <a:stretch>
            <a:fillRect/>
          </a:stretch>
        </p:blipFill>
        <p:spPr>
          <a:xfrm>
            <a:off x="3857625" y="1420900"/>
            <a:ext cx="1091398" cy="552975"/>
          </a:xfrm>
          <a:prstGeom prst="rect">
            <a:avLst/>
          </a:prstGeom>
          <a:noFill/>
          <a:ln>
            <a:noFill/>
          </a:ln>
        </p:spPr>
      </p:pic>
      <p:sp>
        <p:nvSpPr>
          <p:cNvPr id="202" name="Shape 202"/>
          <p:cNvSpPr txBox="1"/>
          <p:nvPr>
            <p:ph idx="1" type="body"/>
          </p:nvPr>
        </p:nvSpPr>
        <p:spPr>
          <a:xfrm>
            <a:off x="1098875" y="1919800"/>
            <a:ext cx="2203200" cy="4428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latin typeface="Nunito"/>
                <a:ea typeface="Nunito"/>
                <a:cs typeface="Nunito"/>
                <a:sym typeface="Nunito"/>
              </a:rPr>
              <a:t>MidPoint</a:t>
            </a:r>
            <a:r>
              <a:rPr lang="en">
                <a:latin typeface="Nunito"/>
                <a:ea typeface="Nunito"/>
                <a:cs typeface="Nunito"/>
                <a:sym typeface="Nunito"/>
              </a:rPr>
              <a:t> Rule ( n = 0 ):</a:t>
            </a:r>
            <a:endParaRPr>
              <a:latin typeface="Nunito"/>
              <a:ea typeface="Nunito"/>
              <a:cs typeface="Nunito"/>
              <a:sym typeface="Nunito"/>
            </a:endParaRPr>
          </a:p>
        </p:txBody>
      </p:sp>
      <p:sp>
        <p:nvSpPr>
          <p:cNvPr id="203" name="Shape 203"/>
          <p:cNvSpPr txBox="1"/>
          <p:nvPr>
            <p:ph idx="1" type="body"/>
          </p:nvPr>
        </p:nvSpPr>
        <p:spPr>
          <a:xfrm>
            <a:off x="5865075" y="3152775"/>
            <a:ext cx="913800" cy="4428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latin typeface="Nunito"/>
                <a:ea typeface="Nunito"/>
                <a:cs typeface="Nunito"/>
                <a:sym typeface="Nunito"/>
              </a:rPr>
              <a:t>( n = 3 ):</a:t>
            </a:r>
            <a:endParaRPr>
              <a:latin typeface="Nunito"/>
              <a:ea typeface="Nunito"/>
              <a:cs typeface="Nunito"/>
              <a:sym typeface="Nunito"/>
            </a:endParaRPr>
          </a:p>
        </p:txBody>
      </p:sp>
      <p:sp>
        <p:nvSpPr>
          <p:cNvPr id="204" name="Shape 204"/>
          <p:cNvSpPr txBox="1"/>
          <p:nvPr>
            <p:ph idx="1" type="body"/>
          </p:nvPr>
        </p:nvSpPr>
        <p:spPr>
          <a:xfrm>
            <a:off x="5865063" y="1843200"/>
            <a:ext cx="913800" cy="4428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latin typeface="Nunito"/>
                <a:ea typeface="Nunito"/>
                <a:cs typeface="Nunito"/>
                <a:sym typeface="Nunito"/>
              </a:rPr>
              <a:t>( n = 2 ):</a:t>
            </a:r>
            <a:endParaRPr>
              <a:latin typeface="Nunito"/>
              <a:ea typeface="Nunito"/>
              <a:cs typeface="Nunito"/>
              <a:sym typeface="Nunito"/>
            </a:endParaRPr>
          </a:p>
        </p:txBody>
      </p:sp>
      <p:sp>
        <p:nvSpPr>
          <p:cNvPr id="205" name="Shape 205"/>
          <p:cNvSpPr txBox="1"/>
          <p:nvPr>
            <p:ph idx="1" type="body"/>
          </p:nvPr>
        </p:nvSpPr>
        <p:spPr>
          <a:xfrm>
            <a:off x="1584850" y="3152775"/>
            <a:ext cx="913800" cy="4428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latin typeface="Nunito"/>
                <a:ea typeface="Nunito"/>
                <a:cs typeface="Nunito"/>
                <a:sym typeface="Nunito"/>
              </a:rPr>
              <a:t>( n = 1 ):</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4000"/>
              <a:t>Any Questions ???</a:t>
            </a:r>
            <a:endParaRPr sz="4000"/>
          </a:p>
        </p:txBody>
      </p:sp>
      <p:sp>
        <p:nvSpPr>
          <p:cNvPr id="211" name="Shape 211"/>
          <p:cNvSpPr txBox="1"/>
          <p:nvPr>
            <p:ph type="title"/>
          </p:nvPr>
        </p:nvSpPr>
        <p:spPr>
          <a:xfrm>
            <a:off x="819150" y="33037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chemeClr val="dk2"/>
                </a:solidFill>
              </a:rPr>
              <a:t>Thanks For Listening Us !!!</a:t>
            </a:r>
            <a:endParaRPr sz="4000">
              <a:solidFill>
                <a:schemeClr val="dk2"/>
              </a:solidFill>
            </a:endParaRPr>
          </a:p>
        </p:txBody>
      </p:sp>
      <p:pic>
        <p:nvPicPr>
          <p:cNvPr id="212" name="Shape 212"/>
          <p:cNvPicPr preferRelativeResize="0"/>
          <p:nvPr/>
        </p:nvPicPr>
        <p:blipFill>
          <a:blip r:embed="rId3">
            <a:alphaModFix/>
          </a:blip>
          <a:stretch>
            <a:fillRect/>
          </a:stretch>
        </p:blipFill>
        <p:spPr>
          <a:xfrm>
            <a:off x="4058575" y="1800188"/>
            <a:ext cx="1026850" cy="1283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819150" y="845600"/>
            <a:ext cx="7505700" cy="615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Integration?</a:t>
            </a:r>
            <a:endParaRPr/>
          </a:p>
        </p:txBody>
      </p:sp>
      <p:sp>
        <p:nvSpPr>
          <p:cNvPr id="135" name="Shape 135"/>
          <p:cNvSpPr txBox="1"/>
          <p:nvPr>
            <p:ph idx="1" type="body"/>
          </p:nvPr>
        </p:nvSpPr>
        <p:spPr>
          <a:xfrm>
            <a:off x="819150" y="1610475"/>
            <a:ext cx="7505700" cy="31146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a:latin typeface="Nunito"/>
                <a:ea typeface="Nunito"/>
                <a:cs typeface="Nunito"/>
                <a:sym typeface="Nunito"/>
              </a:rPr>
              <a:t>Generally Integration is defined as:</a:t>
            </a:r>
            <a:endParaRPr>
              <a:latin typeface="Nunito"/>
              <a:ea typeface="Nunito"/>
              <a:cs typeface="Nunito"/>
              <a:sym typeface="Nunito"/>
            </a:endParaRPr>
          </a:p>
          <a:p>
            <a:pPr indent="0" lvl="0" marL="0" rtl="0" algn="ctr">
              <a:lnSpc>
                <a:spcPct val="100000"/>
              </a:lnSpc>
              <a:spcBef>
                <a:spcPts val="1600"/>
              </a:spcBef>
              <a:spcAft>
                <a:spcPts val="0"/>
              </a:spcAft>
              <a:buNone/>
            </a:pPr>
            <a:r>
              <a:rPr lang="en" sz="1400">
                <a:latin typeface="Nunito SemiBold"/>
                <a:ea typeface="Nunito SemiBold"/>
                <a:cs typeface="Nunito SemiBold"/>
                <a:sym typeface="Nunito SemiBold"/>
              </a:rPr>
              <a:t>“</a:t>
            </a:r>
            <a:r>
              <a:rPr lang="en" sz="1400">
                <a:highlight>
                  <a:srgbClr val="FFFFFF"/>
                </a:highlight>
                <a:latin typeface="Nunito SemiBold"/>
                <a:ea typeface="Nunito SemiBold"/>
                <a:cs typeface="Nunito SemiBold"/>
                <a:sym typeface="Nunito SemiBold"/>
              </a:rPr>
              <a:t>An act or instance of combining into an </a:t>
            </a:r>
            <a:r>
              <a:rPr lang="en" sz="1400">
                <a:highlight>
                  <a:srgbClr val="FFFFFF"/>
                </a:highlight>
                <a:uFill>
                  <a:noFill/>
                </a:uFill>
                <a:latin typeface="Nunito SemiBold"/>
                <a:ea typeface="Nunito SemiBold"/>
                <a:cs typeface="Nunito SemiBold"/>
                <a:sym typeface="Nunito SemiBold"/>
                <a:hlinkClick r:id="rId3"/>
              </a:rPr>
              <a:t>integral</a:t>
            </a:r>
            <a:r>
              <a:rPr lang="en" sz="1400">
                <a:highlight>
                  <a:srgbClr val="FFFFFF"/>
                </a:highlight>
                <a:latin typeface="Nunito SemiBold"/>
                <a:ea typeface="Nunito SemiBold"/>
                <a:cs typeface="Nunito SemiBold"/>
                <a:sym typeface="Nunito SemiBold"/>
              </a:rPr>
              <a:t> whole.”</a:t>
            </a:r>
            <a:endParaRPr sz="1400">
              <a:highlight>
                <a:srgbClr val="FFFFFF"/>
              </a:highlight>
              <a:latin typeface="Nunito SemiBold"/>
              <a:ea typeface="Nunito SemiBold"/>
              <a:cs typeface="Nunito SemiBold"/>
              <a:sym typeface="Nunito SemiBold"/>
            </a:endParaRPr>
          </a:p>
          <a:p>
            <a:pPr indent="0" lvl="0" marL="0" rtl="0">
              <a:lnSpc>
                <a:spcPct val="100000"/>
              </a:lnSpc>
              <a:spcBef>
                <a:spcPts val="1600"/>
              </a:spcBef>
              <a:spcAft>
                <a:spcPts val="0"/>
              </a:spcAft>
              <a:buNone/>
            </a:pPr>
            <a:r>
              <a:rPr lang="en">
                <a:latin typeface="Nunito"/>
                <a:ea typeface="Nunito"/>
                <a:cs typeface="Nunito"/>
                <a:sym typeface="Nunito"/>
              </a:rPr>
              <a:t>Mathematically</a:t>
            </a:r>
            <a:r>
              <a:rPr lang="en">
                <a:latin typeface="Nunito"/>
                <a:ea typeface="Nunito"/>
                <a:cs typeface="Nunito"/>
                <a:sym typeface="Nunito"/>
              </a:rPr>
              <a:t> Integration is defined as:</a:t>
            </a:r>
            <a:endParaRPr>
              <a:latin typeface="Nunito"/>
              <a:ea typeface="Nunito"/>
              <a:cs typeface="Nunito"/>
              <a:sym typeface="Nunito"/>
            </a:endParaRPr>
          </a:p>
          <a:p>
            <a:pPr indent="0" lvl="0" marL="0" rtl="0" algn="ctr">
              <a:lnSpc>
                <a:spcPct val="100000"/>
              </a:lnSpc>
              <a:spcBef>
                <a:spcPts val="1600"/>
              </a:spcBef>
              <a:spcAft>
                <a:spcPts val="0"/>
              </a:spcAft>
              <a:buNone/>
            </a:pPr>
            <a:r>
              <a:rPr b="1" lang="en" sz="1400">
                <a:latin typeface="Nunito"/>
                <a:ea typeface="Nunito"/>
                <a:cs typeface="Nunito"/>
                <a:sym typeface="Nunito"/>
              </a:rPr>
              <a:t>“</a:t>
            </a:r>
            <a:r>
              <a:rPr b="1" lang="en" sz="1400">
                <a:highlight>
                  <a:srgbClr val="FFFFFF"/>
                </a:highlight>
                <a:latin typeface="Nunito"/>
                <a:ea typeface="Nunito"/>
                <a:cs typeface="Nunito"/>
                <a:sym typeface="Nunito"/>
              </a:rPr>
              <a:t>The operation of finding the </a:t>
            </a:r>
            <a:r>
              <a:rPr b="1" lang="en" sz="1400">
                <a:highlight>
                  <a:srgbClr val="FFFFFF"/>
                </a:highlight>
                <a:uFill>
                  <a:noFill/>
                </a:uFill>
                <a:latin typeface="Nunito"/>
                <a:ea typeface="Nunito"/>
                <a:cs typeface="Nunito"/>
                <a:sym typeface="Nunito"/>
                <a:hlinkClick r:id="rId4"/>
              </a:rPr>
              <a:t>integral</a:t>
            </a:r>
            <a:r>
              <a:rPr b="1" lang="en" sz="1400">
                <a:highlight>
                  <a:srgbClr val="FFFFFF"/>
                </a:highlight>
                <a:latin typeface="Nunito"/>
                <a:ea typeface="Nunito"/>
                <a:cs typeface="Nunito"/>
                <a:sym typeface="Nunito"/>
              </a:rPr>
              <a:t> of a function or equation,especially solving a differential equation.”</a:t>
            </a:r>
            <a:endParaRPr b="1" sz="1400">
              <a:highlight>
                <a:srgbClr val="FFFFFF"/>
              </a:highlight>
              <a:latin typeface="Nunito"/>
              <a:ea typeface="Nunito"/>
              <a:cs typeface="Nunito"/>
              <a:sym typeface="Nunito"/>
            </a:endParaRPr>
          </a:p>
          <a:p>
            <a:pPr indent="0" lvl="0" marL="0" rtl="0" algn="ctr">
              <a:lnSpc>
                <a:spcPct val="100000"/>
              </a:lnSpc>
              <a:spcBef>
                <a:spcPts val="1600"/>
              </a:spcBef>
              <a:spcAft>
                <a:spcPts val="0"/>
              </a:spcAft>
              <a:buNone/>
            </a:pPr>
            <a:r>
              <a:rPr lang="en" sz="1400">
                <a:highlight>
                  <a:srgbClr val="FFFFFF"/>
                </a:highlight>
                <a:latin typeface="Nunito SemiBold"/>
                <a:ea typeface="Nunito SemiBold"/>
                <a:cs typeface="Nunito SemiBold"/>
                <a:sym typeface="Nunito SemiBold"/>
              </a:rPr>
              <a:t>Two Types of Integration:</a:t>
            </a:r>
            <a:endParaRPr sz="1400">
              <a:highlight>
                <a:srgbClr val="FFFFFF"/>
              </a:highlight>
              <a:latin typeface="Nunito SemiBold"/>
              <a:ea typeface="Nunito SemiBold"/>
              <a:cs typeface="Nunito SemiBold"/>
              <a:sym typeface="Nunito SemiBold"/>
            </a:endParaRPr>
          </a:p>
          <a:p>
            <a:pPr indent="-317500" lvl="0" marL="457200" rtl="0" algn="ctr">
              <a:lnSpc>
                <a:spcPct val="100000"/>
              </a:lnSpc>
              <a:spcBef>
                <a:spcPts val="1600"/>
              </a:spcBef>
              <a:spcAft>
                <a:spcPts val="0"/>
              </a:spcAft>
              <a:buSzPts val="1400"/>
              <a:buFont typeface="Nunito"/>
              <a:buAutoNum type="arabicPeriod"/>
            </a:pPr>
            <a:r>
              <a:rPr b="1" lang="en" sz="1400">
                <a:highlight>
                  <a:srgbClr val="FFFFFF"/>
                </a:highlight>
                <a:latin typeface="Nunito"/>
                <a:ea typeface="Nunito"/>
                <a:cs typeface="Nunito"/>
                <a:sym typeface="Nunito"/>
              </a:rPr>
              <a:t>Analytical Integration</a:t>
            </a:r>
            <a:endParaRPr b="1" sz="1400">
              <a:highlight>
                <a:srgbClr val="FFFFFF"/>
              </a:highlight>
              <a:latin typeface="Nunito"/>
              <a:ea typeface="Nunito"/>
              <a:cs typeface="Nunito"/>
              <a:sym typeface="Nunito"/>
            </a:endParaRPr>
          </a:p>
          <a:p>
            <a:pPr indent="-317500" lvl="0" marL="457200" rtl="0" algn="ctr">
              <a:lnSpc>
                <a:spcPct val="100000"/>
              </a:lnSpc>
              <a:spcBef>
                <a:spcPts val="0"/>
              </a:spcBef>
              <a:spcAft>
                <a:spcPts val="0"/>
              </a:spcAft>
              <a:buSzPts val="1400"/>
              <a:buFont typeface="Nunito"/>
              <a:buAutoNum type="arabicPeriod"/>
            </a:pPr>
            <a:r>
              <a:rPr b="1" lang="en" sz="1400">
                <a:highlight>
                  <a:srgbClr val="FFFFFF"/>
                </a:highlight>
                <a:latin typeface="Nunito"/>
                <a:ea typeface="Nunito"/>
                <a:cs typeface="Nunito"/>
                <a:sym typeface="Nunito"/>
              </a:rPr>
              <a:t>Numerical Integration </a:t>
            </a:r>
            <a:endParaRPr b="1" sz="1400">
              <a:highlight>
                <a:srgbClr val="FFFFFF"/>
              </a:highlight>
              <a:latin typeface="Nunito"/>
              <a:ea typeface="Nunito"/>
              <a:cs typeface="Nunito"/>
              <a:sym typeface="Nunito"/>
            </a:endParaRPr>
          </a:p>
          <a:p>
            <a:pPr indent="0" lvl="0" marL="0">
              <a:lnSpc>
                <a:spcPct val="100000"/>
              </a:lnSpc>
              <a:spcBef>
                <a:spcPts val="1600"/>
              </a:spcBef>
              <a:spcAft>
                <a:spcPts val="1600"/>
              </a:spcAft>
              <a:buNone/>
            </a:pPr>
            <a:r>
              <a:t/>
            </a:r>
            <a:endParaRPr sz="1400">
              <a:highlight>
                <a:srgbClr val="FFFFFF"/>
              </a:highlight>
              <a:latin typeface="Nunito SemiBold"/>
              <a:ea typeface="Nunito SemiBold"/>
              <a:cs typeface="Nunito SemiBold"/>
              <a:sym typeface="Nunito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819150" y="845600"/>
            <a:ext cx="7505700" cy="63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Analytical Integration</a:t>
            </a:r>
            <a:endParaRPr/>
          </a:p>
        </p:txBody>
      </p:sp>
      <p:sp>
        <p:nvSpPr>
          <p:cNvPr id="141" name="Shape 141"/>
          <p:cNvSpPr txBox="1"/>
          <p:nvPr>
            <p:ph idx="1" type="body"/>
          </p:nvPr>
        </p:nvSpPr>
        <p:spPr>
          <a:xfrm>
            <a:off x="1739400" y="1482800"/>
            <a:ext cx="5665200" cy="3717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1600"/>
              </a:spcAft>
              <a:buNone/>
            </a:pPr>
            <a:r>
              <a:rPr lang="en">
                <a:latin typeface="Nunito"/>
                <a:ea typeface="Nunito"/>
                <a:cs typeface="Nunito"/>
                <a:sym typeface="Nunito"/>
              </a:rPr>
              <a:t>The Integration is done using the formulas among them few are following:</a:t>
            </a:r>
            <a:endParaRPr>
              <a:latin typeface="Nunito"/>
              <a:ea typeface="Nunito"/>
              <a:cs typeface="Nunito"/>
              <a:sym typeface="Nunito"/>
            </a:endParaRPr>
          </a:p>
        </p:txBody>
      </p:sp>
      <p:pic>
        <p:nvPicPr>
          <p:cNvPr id="142" name="Shape 142"/>
          <p:cNvPicPr preferRelativeResize="0"/>
          <p:nvPr/>
        </p:nvPicPr>
        <p:blipFill rotWithShape="1">
          <a:blip r:embed="rId3">
            <a:alphaModFix/>
          </a:blip>
          <a:srcRect b="46567" l="3269" r="50227" t="10894"/>
          <a:stretch/>
        </p:blipFill>
        <p:spPr>
          <a:xfrm>
            <a:off x="1437825" y="1990150"/>
            <a:ext cx="1745250" cy="2187925"/>
          </a:xfrm>
          <a:prstGeom prst="rect">
            <a:avLst/>
          </a:prstGeom>
          <a:noFill/>
          <a:ln>
            <a:noFill/>
          </a:ln>
        </p:spPr>
      </p:pic>
      <p:pic>
        <p:nvPicPr>
          <p:cNvPr id="143" name="Shape 143"/>
          <p:cNvPicPr preferRelativeResize="0"/>
          <p:nvPr/>
        </p:nvPicPr>
        <p:blipFill rotWithShape="1">
          <a:blip r:embed="rId3">
            <a:alphaModFix/>
          </a:blip>
          <a:srcRect b="46154" l="53305" r="5485" t="11306"/>
          <a:stretch/>
        </p:blipFill>
        <p:spPr>
          <a:xfrm>
            <a:off x="3183075" y="1990150"/>
            <a:ext cx="1546600" cy="2187925"/>
          </a:xfrm>
          <a:prstGeom prst="rect">
            <a:avLst/>
          </a:prstGeom>
          <a:noFill/>
          <a:ln>
            <a:noFill/>
          </a:ln>
        </p:spPr>
      </p:pic>
      <p:pic>
        <p:nvPicPr>
          <p:cNvPr id="144" name="Shape 144"/>
          <p:cNvPicPr preferRelativeResize="0"/>
          <p:nvPr/>
        </p:nvPicPr>
        <p:blipFill rotWithShape="1">
          <a:blip r:embed="rId3">
            <a:alphaModFix/>
          </a:blip>
          <a:srcRect b="5387" l="3012" r="62828" t="52817"/>
          <a:stretch/>
        </p:blipFill>
        <p:spPr>
          <a:xfrm>
            <a:off x="4729675" y="2009313"/>
            <a:ext cx="1509825" cy="2149600"/>
          </a:xfrm>
          <a:prstGeom prst="rect">
            <a:avLst/>
          </a:prstGeom>
          <a:noFill/>
          <a:ln>
            <a:noFill/>
          </a:ln>
        </p:spPr>
      </p:pic>
      <p:pic>
        <p:nvPicPr>
          <p:cNvPr id="145" name="Shape 145"/>
          <p:cNvPicPr preferRelativeResize="0"/>
          <p:nvPr/>
        </p:nvPicPr>
        <p:blipFill rotWithShape="1">
          <a:blip r:embed="rId3">
            <a:alphaModFix/>
          </a:blip>
          <a:srcRect b="11596" l="55019" r="10821" t="53366"/>
          <a:stretch/>
        </p:blipFill>
        <p:spPr>
          <a:xfrm>
            <a:off x="6239500" y="2183125"/>
            <a:ext cx="1509825" cy="1801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Try to Integrate the following function</a:t>
            </a:r>
            <a:endParaRPr/>
          </a:p>
        </p:txBody>
      </p:sp>
      <p:sp>
        <p:nvSpPr>
          <p:cNvPr id="151" name="Shape 151"/>
          <p:cNvSpPr txBox="1"/>
          <p:nvPr>
            <p:ph idx="1" type="body"/>
          </p:nvPr>
        </p:nvSpPr>
        <p:spPr>
          <a:xfrm>
            <a:off x="819150" y="2938225"/>
            <a:ext cx="7505700" cy="1183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latin typeface="Nunito"/>
                <a:ea typeface="Nunito"/>
                <a:cs typeface="Nunito"/>
                <a:sym typeface="Nunito"/>
              </a:rPr>
              <a:t>We can not solve these using Analytical Technique.</a:t>
            </a:r>
            <a:endParaRPr sz="1400">
              <a:latin typeface="Nunito"/>
              <a:ea typeface="Nunito"/>
              <a:cs typeface="Nunito"/>
              <a:sym typeface="Nunito"/>
            </a:endParaRPr>
          </a:p>
          <a:p>
            <a:pPr indent="0" lvl="0" marL="0">
              <a:spcBef>
                <a:spcPts val="1600"/>
              </a:spcBef>
              <a:spcAft>
                <a:spcPts val="1600"/>
              </a:spcAft>
              <a:buNone/>
            </a:pPr>
            <a:r>
              <a:rPr lang="en" sz="1400">
                <a:latin typeface="Nunito"/>
                <a:ea typeface="Nunito"/>
                <a:cs typeface="Nunito"/>
                <a:sym typeface="Nunito"/>
              </a:rPr>
              <a:t>So we move towards </a:t>
            </a:r>
            <a:r>
              <a:rPr b="1" lang="en" sz="1400">
                <a:latin typeface="Nunito"/>
                <a:ea typeface="Nunito"/>
                <a:cs typeface="Nunito"/>
                <a:sym typeface="Nunito"/>
              </a:rPr>
              <a:t>NUMERICAL INTEGRATION</a:t>
            </a:r>
            <a:r>
              <a:rPr lang="en" sz="1400">
                <a:latin typeface="Nunito"/>
                <a:ea typeface="Nunito"/>
                <a:cs typeface="Nunito"/>
                <a:sym typeface="Nunito"/>
              </a:rPr>
              <a:t> which give the </a:t>
            </a:r>
            <a:r>
              <a:rPr b="1" lang="en" sz="1400">
                <a:latin typeface="Nunito"/>
                <a:ea typeface="Nunito"/>
                <a:cs typeface="Nunito"/>
                <a:sym typeface="Nunito"/>
              </a:rPr>
              <a:t>approximate</a:t>
            </a:r>
            <a:r>
              <a:rPr b="1" lang="en" sz="1400">
                <a:latin typeface="Nunito"/>
                <a:ea typeface="Nunito"/>
                <a:cs typeface="Nunito"/>
                <a:sym typeface="Nunito"/>
              </a:rPr>
              <a:t> value</a:t>
            </a:r>
            <a:r>
              <a:rPr lang="en" sz="1400">
                <a:latin typeface="Nunito"/>
                <a:ea typeface="Nunito"/>
                <a:cs typeface="Nunito"/>
                <a:sym typeface="Nunito"/>
              </a:rPr>
              <a:t> but </a:t>
            </a:r>
            <a:r>
              <a:rPr b="1" lang="en" sz="1400">
                <a:latin typeface="Nunito"/>
                <a:ea typeface="Nunito"/>
                <a:cs typeface="Nunito"/>
                <a:sym typeface="Nunito"/>
              </a:rPr>
              <a:t>works </a:t>
            </a:r>
            <a:r>
              <a:rPr b="1" lang="en" sz="1400">
                <a:latin typeface="Nunito"/>
                <a:ea typeface="Nunito"/>
                <a:cs typeface="Nunito"/>
                <a:sym typeface="Nunito"/>
              </a:rPr>
              <a:t>almost</a:t>
            </a:r>
            <a:r>
              <a:rPr b="1" lang="en" sz="1400">
                <a:latin typeface="Nunito"/>
                <a:ea typeface="Nunito"/>
                <a:cs typeface="Nunito"/>
                <a:sym typeface="Nunito"/>
              </a:rPr>
              <a:t> all the time</a:t>
            </a:r>
            <a:r>
              <a:rPr lang="en" sz="1400">
                <a:latin typeface="Nunito"/>
                <a:ea typeface="Nunito"/>
                <a:cs typeface="Nunito"/>
                <a:sym typeface="Nunito"/>
              </a:rPr>
              <a:t>.</a:t>
            </a:r>
            <a:endParaRPr sz="1400">
              <a:latin typeface="Nunito"/>
              <a:ea typeface="Nunito"/>
              <a:cs typeface="Nunito"/>
              <a:sym typeface="Nunito"/>
            </a:endParaRPr>
          </a:p>
        </p:txBody>
      </p:sp>
      <p:pic>
        <p:nvPicPr>
          <p:cNvPr id="152" name="Shape 152"/>
          <p:cNvPicPr preferRelativeResize="0"/>
          <p:nvPr/>
        </p:nvPicPr>
        <p:blipFill>
          <a:blip r:embed="rId3">
            <a:alphaModFix/>
          </a:blip>
          <a:stretch>
            <a:fillRect/>
          </a:stretch>
        </p:blipFill>
        <p:spPr>
          <a:xfrm>
            <a:off x="3130225" y="1741925"/>
            <a:ext cx="1129106" cy="771550"/>
          </a:xfrm>
          <a:prstGeom prst="rect">
            <a:avLst/>
          </a:prstGeom>
          <a:noFill/>
          <a:ln>
            <a:noFill/>
          </a:ln>
        </p:spPr>
      </p:pic>
      <p:pic>
        <p:nvPicPr>
          <p:cNvPr id="153" name="Shape 153"/>
          <p:cNvPicPr preferRelativeResize="0"/>
          <p:nvPr/>
        </p:nvPicPr>
        <p:blipFill>
          <a:blip r:embed="rId4">
            <a:alphaModFix/>
          </a:blip>
          <a:stretch>
            <a:fillRect/>
          </a:stretch>
        </p:blipFill>
        <p:spPr>
          <a:xfrm>
            <a:off x="4724400" y="1741925"/>
            <a:ext cx="1583127" cy="833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Numerical Integration</a:t>
            </a:r>
            <a:endParaRPr/>
          </a:p>
        </p:txBody>
      </p:sp>
      <p:sp>
        <p:nvSpPr>
          <p:cNvPr id="159" name="Shape 159"/>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400">
                <a:latin typeface="Nunito"/>
                <a:ea typeface="Nunito"/>
                <a:cs typeface="Nunito"/>
                <a:sym typeface="Nunito"/>
              </a:rPr>
              <a:t>In numerical analysis, numerical integration constitutes a broad family of algorithms for calculating the numerical value of a definite integral, and by extension, the term is also sometimes used to describe the numerical solution of differential equations. The basic problem considered by numerical integration is to compute an approximate solution to a definite integral. It is different from analytical integration in two ways: first it is an approximation and will not yield an exact answer; Error analysis is a very important aspect in numerical integration. Second it does not produce an elementary function with which to determine the area given any arbitrary bounds; it only produces a numerical value representing an approximation of area.</a:t>
            </a:r>
            <a:endParaRPr sz="14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819150" y="845600"/>
            <a:ext cx="7505700" cy="651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History of Numerical Integration</a:t>
            </a:r>
            <a:endParaRPr/>
          </a:p>
        </p:txBody>
      </p:sp>
      <p:sp>
        <p:nvSpPr>
          <p:cNvPr id="165" name="Shape 165"/>
          <p:cNvSpPr txBox="1"/>
          <p:nvPr>
            <p:ph idx="1" type="body"/>
          </p:nvPr>
        </p:nvSpPr>
        <p:spPr>
          <a:xfrm>
            <a:off x="819150" y="1674250"/>
            <a:ext cx="7505700" cy="24480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sz="1200">
                <a:latin typeface="Nunito"/>
                <a:ea typeface="Nunito"/>
                <a:cs typeface="Nunito"/>
                <a:sym typeface="Nunito"/>
              </a:rPr>
              <a:t>The beginnings of numerical integration have its roots in antiquity. </a:t>
            </a:r>
            <a:endParaRPr sz="1200">
              <a:latin typeface="Nunito"/>
              <a:ea typeface="Nunito"/>
              <a:cs typeface="Nunito"/>
              <a:sym typeface="Nunito"/>
            </a:endParaRPr>
          </a:p>
          <a:p>
            <a:pPr indent="-304800" lvl="0" marL="457200" rtl="0">
              <a:lnSpc>
                <a:spcPct val="100000"/>
              </a:lnSpc>
              <a:spcBef>
                <a:spcPts val="1600"/>
              </a:spcBef>
              <a:spcAft>
                <a:spcPts val="0"/>
              </a:spcAft>
              <a:buSzPts val="1200"/>
              <a:buFont typeface="Nunito"/>
              <a:buAutoNum type="arabicPeriod"/>
            </a:pPr>
            <a:r>
              <a:rPr lang="en" sz="1200">
                <a:latin typeface="Nunito"/>
                <a:ea typeface="Nunito"/>
                <a:cs typeface="Nunito"/>
                <a:sym typeface="Nunito"/>
              </a:rPr>
              <a:t>Greek quadrature of the circle by means of inscribed and circumscribed regular polygons.</a:t>
            </a:r>
            <a:endParaRPr sz="1200">
              <a:latin typeface="Nunito"/>
              <a:ea typeface="Nunito"/>
              <a:cs typeface="Nunito"/>
              <a:sym typeface="Nunito"/>
            </a:endParaRPr>
          </a:p>
          <a:p>
            <a:pPr indent="-304800" lvl="0" marL="457200" rtl="0">
              <a:lnSpc>
                <a:spcPct val="100000"/>
              </a:lnSpc>
              <a:spcBef>
                <a:spcPts val="0"/>
              </a:spcBef>
              <a:spcAft>
                <a:spcPts val="0"/>
              </a:spcAft>
              <a:buSzPts val="1200"/>
              <a:buFont typeface="Nunito"/>
              <a:buAutoNum type="arabicPeriod"/>
            </a:pPr>
            <a:r>
              <a:rPr lang="en" sz="1200">
                <a:latin typeface="Nunito"/>
                <a:ea typeface="Nunito"/>
                <a:cs typeface="Nunito"/>
                <a:sym typeface="Nunito"/>
              </a:rPr>
              <a:t>Sum of an infinitesimal area over a finite range.</a:t>
            </a:r>
            <a:endParaRPr sz="1200">
              <a:latin typeface="Nunito"/>
              <a:ea typeface="Nunito"/>
              <a:cs typeface="Nunito"/>
              <a:sym typeface="Nunito"/>
            </a:endParaRPr>
          </a:p>
          <a:p>
            <a:pPr indent="0" lvl="0" marL="0" rtl="0">
              <a:lnSpc>
                <a:spcPct val="100000"/>
              </a:lnSpc>
              <a:spcBef>
                <a:spcPts val="1600"/>
              </a:spcBef>
              <a:spcAft>
                <a:spcPts val="0"/>
              </a:spcAft>
              <a:buNone/>
            </a:pPr>
            <a:r>
              <a:rPr lang="en" sz="1200">
                <a:latin typeface="Nunito"/>
                <a:ea typeface="Nunito"/>
                <a:cs typeface="Nunito"/>
                <a:sym typeface="Nunito"/>
              </a:rPr>
              <a:t>Newton Formalized the concept of Numerical Integration:</a:t>
            </a:r>
            <a:endParaRPr sz="1200">
              <a:latin typeface="Nunito"/>
              <a:ea typeface="Nunito"/>
              <a:cs typeface="Nunito"/>
              <a:sym typeface="Nunito"/>
            </a:endParaRPr>
          </a:p>
          <a:p>
            <a:pPr indent="0" lvl="0" marL="0">
              <a:lnSpc>
                <a:spcPct val="100000"/>
              </a:lnSpc>
              <a:spcBef>
                <a:spcPts val="1600"/>
              </a:spcBef>
              <a:spcAft>
                <a:spcPts val="1600"/>
              </a:spcAft>
              <a:buNone/>
            </a:pPr>
            <a:r>
              <a:rPr lang="en" sz="1200">
                <a:latin typeface="Nunito"/>
                <a:ea typeface="Nunito"/>
                <a:cs typeface="Nunito"/>
                <a:sym typeface="Nunito"/>
              </a:rPr>
              <a:t>This process broken down was taking a known area and overlapping it with an unknown area to approximate the area of the unknown shape. One could improve accuracy by choosing a better fitting shape. Later methods decided to improve upon estimating area under a curve decided to use more polygons but smaller in area. Such an example is the use of rectangles evenly spaced under a curve to estimate the area. </a:t>
            </a:r>
            <a:endParaRPr sz="12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Types of Numerical Integration</a:t>
            </a:r>
            <a:endParaRPr/>
          </a:p>
        </p:txBody>
      </p:sp>
      <p:sp>
        <p:nvSpPr>
          <p:cNvPr id="171" name="Shape 17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There are a lot of different types of Numerical Integration, here are few of those:</a:t>
            </a:r>
            <a:endParaRPr/>
          </a:p>
          <a:p>
            <a:pPr indent="-311150" lvl="0" marL="457200" rtl="0">
              <a:spcBef>
                <a:spcPts val="1600"/>
              </a:spcBef>
              <a:spcAft>
                <a:spcPts val="0"/>
              </a:spcAft>
              <a:buSzPts val="1300"/>
              <a:buChar char="●"/>
            </a:pPr>
            <a:r>
              <a:rPr lang="en"/>
              <a:t>Gaussian quadrature</a:t>
            </a:r>
            <a:endParaRPr/>
          </a:p>
          <a:p>
            <a:pPr indent="-311150" lvl="0" marL="457200" rtl="0">
              <a:spcBef>
                <a:spcPts val="0"/>
              </a:spcBef>
              <a:spcAft>
                <a:spcPts val="0"/>
              </a:spcAft>
              <a:buSzPts val="1300"/>
              <a:buChar char="●"/>
            </a:pPr>
            <a:r>
              <a:rPr lang="en"/>
              <a:t>Clenshaw–Curtis quadrature</a:t>
            </a:r>
            <a:endParaRPr/>
          </a:p>
          <a:p>
            <a:pPr indent="-311150" lvl="0" marL="457200" rtl="0">
              <a:spcBef>
                <a:spcPts val="0"/>
              </a:spcBef>
              <a:spcAft>
                <a:spcPts val="0"/>
              </a:spcAft>
              <a:buSzPts val="1300"/>
              <a:buChar char="●"/>
            </a:pPr>
            <a:r>
              <a:rPr lang="en"/>
              <a:t>Newton Cotes formulas</a:t>
            </a:r>
            <a:endParaRPr/>
          </a:p>
          <a:p>
            <a:pPr indent="0" lvl="0" marL="0">
              <a:spcBef>
                <a:spcPts val="1600"/>
              </a:spcBef>
              <a:spcAft>
                <a:spcPts val="1600"/>
              </a:spcAft>
              <a:buNone/>
            </a:pPr>
            <a:r>
              <a:rPr lang="en"/>
              <a:t>Though in this context we are only going to discuss Newton Cotes formulas.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Limitations of Newton Cotes formulas</a:t>
            </a:r>
            <a:endParaRPr/>
          </a:p>
        </p:txBody>
      </p:sp>
      <p:sp>
        <p:nvSpPr>
          <p:cNvPr id="177" name="Shape 17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Newton Cotes formulas have a limitation that it can only be applied for equally spaced data points. If we have already calculated data with unequal spaces between those then Newton Cotes formulas can not be used.</a:t>
            </a:r>
            <a:endParaRPr/>
          </a:p>
          <a:p>
            <a:pPr indent="0" lvl="0" marL="0">
              <a:spcBef>
                <a:spcPts val="1600"/>
              </a:spcBef>
              <a:spcAft>
                <a:spcPts val="0"/>
              </a:spcAft>
              <a:buNone/>
            </a:pPr>
            <a:r>
              <a:rPr lang="en"/>
              <a:t>There are two variations of Newton-Cotes formulas:</a:t>
            </a:r>
            <a:endParaRPr/>
          </a:p>
          <a:p>
            <a:pPr indent="-311150" lvl="0" marL="457200" rtl="0">
              <a:spcBef>
                <a:spcPts val="1600"/>
              </a:spcBef>
              <a:spcAft>
                <a:spcPts val="0"/>
              </a:spcAft>
              <a:buSzPts val="1300"/>
              <a:buChar char="●"/>
            </a:pPr>
            <a:r>
              <a:rPr b="1" lang="en"/>
              <a:t>Closed Newton-Cotes formulas:</a:t>
            </a:r>
            <a:r>
              <a:rPr lang="en"/>
              <a:t> When extreme points are also used to approximate the integral.</a:t>
            </a:r>
            <a:endParaRPr/>
          </a:p>
          <a:p>
            <a:pPr indent="-311150" lvl="0" marL="457200" rtl="0">
              <a:spcBef>
                <a:spcPts val="0"/>
              </a:spcBef>
              <a:spcAft>
                <a:spcPts val="0"/>
              </a:spcAft>
              <a:buSzPts val="1300"/>
              <a:buChar char="●"/>
            </a:pPr>
            <a:r>
              <a:rPr b="1" lang="en"/>
              <a:t>Open Newton-Cotes formulas:</a:t>
            </a:r>
            <a:r>
              <a:rPr lang="en"/>
              <a:t> </a:t>
            </a:r>
            <a:r>
              <a:rPr lang="en"/>
              <a:t>When extreme points are not used to approximate the integral.</a:t>
            </a:r>
            <a:endParaRPr/>
          </a:p>
          <a:p>
            <a:pPr indent="0" lvl="0" marL="0">
              <a:spcBef>
                <a:spcPts val="1600"/>
              </a:spcBef>
              <a:spcAft>
                <a:spcPts val="1600"/>
              </a:spcAft>
              <a:buNone/>
            </a:pPr>
            <a:r>
              <a:rPr lang="en"/>
              <a:t>The approximation gets better when we add more data points.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Closed Newton Cotes Formulas</a:t>
            </a:r>
            <a:endParaRPr/>
          </a:p>
        </p:txBody>
      </p:sp>
      <p:sp>
        <p:nvSpPr>
          <p:cNvPr id="183" name="Shape 183"/>
          <p:cNvSpPr txBox="1"/>
          <p:nvPr>
            <p:ph idx="1" type="body"/>
          </p:nvPr>
        </p:nvSpPr>
        <p:spPr>
          <a:xfrm>
            <a:off x="1123950" y="1990725"/>
            <a:ext cx="2203200" cy="4428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latin typeface="Nunito"/>
                <a:ea typeface="Nunito"/>
                <a:cs typeface="Nunito"/>
                <a:sym typeface="Nunito"/>
              </a:rPr>
              <a:t>Trapezoidal</a:t>
            </a:r>
            <a:r>
              <a:rPr lang="en">
                <a:latin typeface="Nunito"/>
                <a:ea typeface="Nunito"/>
                <a:cs typeface="Nunito"/>
                <a:sym typeface="Nunito"/>
              </a:rPr>
              <a:t> Rule ( n = 1 ):</a:t>
            </a:r>
            <a:endParaRPr>
              <a:latin typeface="Nunito"/>
              <a:ea typeface="Nunito"/>
              <a:cs typeface="Nunito"/>
              <a:sym typeface="Nunito"/>
            </a:endParaRPr>
          </a:p>
        </p:txBody>
      </p:sp>
      <p:pic>
        <p:nvPicPr>
          <p:cNvPr id="184" name="Shape 184"/>
          <p:cNvPicPr preferRelativeResize="0"/>
          <p:nvPr/>
        </p:nvPicPr>
        <p:blipFill>
          <a:blip r:embed="rId3">
            <a:alphaModFix/>
          </a:blip>
          <a:stretch>
            <a:fillRect/>
          </a:stretch>
        </p:blipFill>
        <p:spPr>
          <a:xfrm>
            <a:off x="3509725" y="1478747"/>
            <a:ext cx="1146800" cy="692275"/>
          </a:xfrm>
          <a:prstGeom prst="rect">
            <a:avLst/>
          </a:prstGeom>
          <a:noFill/>
          <a:ln>
            <a:noFill/>
          </a:ln>
        </p:spPr>
      </p:pic>
      <p:pic>
        <p:nvPicPr>
          <p:cNvPr id="185" name="Shape 185"/>
          <p:cNvPicPr preferRelativeResize="0"/>
          <p:nvPr/>
        </p:nvPicPr>
        <p:blipFill>
          <a:blip r:embed="rId4">
            <a:alphaModFix/>
          </a:blip>
          <a:stretch>
            <a:fillRect/>
          </a:stretch>
        </p:blipFill>
        <p:spPr>
          <a:xfrm>
            <a:off x="765801" y="2433525"/>
            <a:ext cx="2743925" cy="692275"/>
          </a:xfrm>
          <a:prstGeom prst="rect">
            <a:avLst/>
          </a:prstGeom>
          <a:noFill/>
          <a:ln>
            <a:noFill/>
          </a:ln>
        </p:spPr>
      </p:pic>
      <p:sp>
        <p:nvSpPr>
          <p:cNvPr id="186" name="Shape 186"/>
          <p:cNvSpPr txBox="1"/>
          <p:nvPr/>
        </p:nvSpPr>
        <p:spPr>
          <a:xfrm>
            <a:off x="1123950" y="3538025"/>
            <a:ext cx="3000000" cy="2271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1600"/>
              </a:spcAft>
              <a:buNone/>
            </a:pPr>
            <a:r>
              <a:rPr lang="en" sz="1300">
                <a:solidFill>
                  <a:schemeClr val="dk2"/>
                </a:solidFill>
                <a:latin typeface="Nunito"/>
                <a:ea typeface="Nunito"/>
                <a:cs typeface="Nunito"/>
                <a:sym typeface="Nunito"/>
              </a:rPr>
              <a:t>Simpson 1/3</a:t>
            </a:r>
            <a:r>
              <a:rPr lang="en" sz="1300">
                <a:solidFill>
                  <a:schemeClr val="dk2"/>
                </a:solidFill>
                <a:latin typeface="Nunito"/>
                <a:ea typeface="Nunito"/>
                <a:cs typeface="Nunito"/>
                <a:sym typeface="Nunito"/>
              </a:rPr>
              <a:t> Rule ( n = 2 ):</a:t>
            </a:r>
            <a:endParaRPr sz="1300">
              <a:solidFill>
                <a:schemeClr val="dk2"/>
              </a:solidFill>
              <a:latin typeface="Nunito"/>
              <a:ea typeface="Nunito"/>
              <a:cs typeface="Nunito"/>
              <a:sym typeface="Nunito"/>
            </a:endParaRPr>
          </a:p>
        </p:txBody>
      </p:sp>
      <p:pic>
        <p:nvPicPr>
          <p:cNvPr id="187" name="Shape 187"/>
          <p:cNvPicPr preferRelativeResize="0"/>
          <p:nvPr/>
        </p:nvPicPr>
        <p:blipFill>
          <a:blip r:embed="rId5">
            <a:alphaModFix/>
          </a:blip>
          <a:stretch>
            <a:fillRect/>
          </a:stretch>
        </p:blipFill>
        <p:spPr>
          <a:xfrm>
            <a:off x="607625" y="3723650"/>
            <a:ext cx="3235855" cy="542450"/>
          </a:xfrm>
          <a:prstGeom prst="rect">
            <a:avLst/>
          </a:prstGeom>
          <a:noFill/>
          <a:ln>
            <a:noFill/>
          </a:ln>
        </p:spPr>
      </p:pic>
      <p:pic>
        <p:nvPicPr>
          <p:cNvPr id="188" name="Shape 188"/>
          <p:cNvPicPr preferRelativeResize="0"/>
          <p:nvPr/>
        </p:nvPicPr>
        <p:blipFill>
          <a:blip r:embed="rId6">
            <a:alphaModFix/>
          </a:blip>
          <a:stretch>
            <a:fillRect/>
          </a:stretch>
        </p:blipFill>
        <p:spPr>
          <a:xfrm>
            <a:off x="5071306" y="2377188"/>
            <a:ext cx="3469419" cy="542450"/>
          </a:xfrm>
          <a:prstGeom prst="rect">
            <a:avLst/>
          </a:prstGeom>
          <a:noFill/>
          <a:ln>
            <a:noFill/>
          </a:ln>
        </p:spPr>
      </p:pic>
      <p:sp>
        <p:nvSpPr>
          <p:cNvPr id="189" name="Shape 189"/>
          <p:cNvSpPr txBox="1"/>
          <p:nvPr/>
        </p:nvSpPr>
        <p:spPr>
          <a:xfrm>
            <a:off x="5406025" y="2171025"/>
            <a:ext cx="2508000" cy="2625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1600"/>
              </a:spcAft>
              <a:buNone/>
            </a:pPr>
            <a:r>
              <a:rPr lang="en" sz="1300">
                <a:solidFill>
                  <a:schemeClr val="dk2"/>
                </a:solidFill>
                <a:latin typeface="Nunito"/>
                <a:ea typeface="Nunito"/>
                <a:cs typeface="Nunito"/>
                <a:sym typeface="Nunito"/>
              </a:rPr>
              <a:t>Simpson 3/8</a:t>
            </a:r>
            <a:r>
              <a:rPr lang="en" sz="1300">
                <a:solidFill>
                  <a:schemeClr val="dk2"/>
                </a:solidFill>
                <a:latin typeface="Nunito"/>
                <a:ea typeface="Nunito"/>
                <a:cs typeface="Nunito"/>
                <a:sym typeface="Nunito"/>
              </a:rPr>
              <a:t> Rule ( n = 3 ):</a:t>
            </a:r>
            <a:endParaRPr sz="1300">
              <a:solidFill>
                <a:schemeClr val="dk2"/>
              </a:solidFill>
              <a:latin typeface="Nunito"/>
              <a:ea typeface="Nunito"/>
              <a:cs typeface="Nunito"/>
              <a:sym typeface="Nunito"/>
            </a:endParaRPr>
          </a:p>
        </p:txBody>
      </p:sp>
      <p:sp>
        <p:nvSpPr>
          <p:cNvPr id="190" name="Shape 190"/>
          <p:cNvSpPr txBox="1"/>
          <p:nvPr/>
        </p:nvSpPr>
        <p:spPr>
          <a:xfrm>
            <a:off x="5737675" y="3496625"/>
            <a:ext cx="1844700" cy="2625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1600"/>
              </a:spcAft>
              <a:buNone/>
            </a:pPr>
            <a:r>
              <a:rPr lang="en" sz="1300">
                <a:solidFill>
                  <a:schemeClr val="dk2"/>
                </a:solidFill>
                <a:latin typeface="Nunito"/>
                <a:ea typeface="Nunito"/>
                <a:cs typeface="Nunito"/>
                <a:sym typeface="Nunito"/>
              </a:rPr>
              <a:t>Boole’s</a:t>
            </a:r>
            <a:r>
              <a:rPr lang="en" sz="1300">
                <a:solidFill>
                  <a:schemeClr val="dk2"/>
                </a:solidFill>
                <a:latin typeface="Nunito"/>
                <a:ea typeface="Nunito"/>
                <a:cs typeface="Nunito"/>
                <a:sym typeface="Nunito"/>
              </a:rPr>
              <a:t> Rule ( n = 4 ):</a:t>
            </a:r>
            <a:endParaRPr sz="1300">
              <a:solidFill>
                <a:schemeClr val="dk2"/>
              </a:solidFill>
              <a:latin typeface="Nunito"/>
              <a:ea typeface="Nunito"/>
              <a:cs typeface="Nunito"/>
              <a:sym typeface="Nunito"/>
            </a:endParaRPr>
          </a:p>
        </p:txBody>
      </p:sp>
      <p:pic>
        <p:nvPicPr>
          <p:cNvPr id="191" name="Shape 191"/>
          <p:cNvPicPr preferRelativeResize="0"/>
          <p:nvPr/>
        </p:nvPicPr>
        <p:blipFill>
          <a:blip r:embed="rId7">
            <a:alphaModFix/>
          </a:blip>
          <a:stretch>
            <a:fillRect/>
          </a:stretch>
        </p:blipFill>
        <p:spPr>
          <a:xfrm>
            <a:off x="4835031" y="3773475"/>
            <a:ext cx="3941958" cy="442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