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Nunito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749b70c3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749b70c3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749b70c3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749b70c3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49b70c3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49b70c3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49b70c3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49b70c3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749b70c3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749b70c3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d7034ad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d7034ad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49b70c3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49b70c3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d7034ad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d7034ad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49b70c3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49b70c3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49b70c3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49b70c3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49b70c3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49b70c3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49b70c3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49b70c3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49b70c3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49b70c3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961950" y="1424100"/>
            <a:ext cx="72201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/>
              <a:t>PROXY SERVER</a:t>
            </a:r>
            <a:endParaRPr b="1" sz="6500"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1385850" y="3016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Nunito SemiBold"/>
                <a:ea typeface="Nunito SemiBold"/>
                <a:cs typeface="Nunito SemiBold"/>
                <a:sym typeface="Nunito SemiBold"/>
              </a:rPr>
              <a:t>WEB CACHING</a:t>
            </a:r>
            <a:endParaRPr sz="3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30" name="Google Shape;130;p13"/>
          <p:cNvCxnSpPr/>
          <p:nvPr/>
        </p:nvCxnSpPr>
        <p:spPr>
          <a:xfrm flipH="1" rot="10800000">
            <a:off x="2192550" y="2863850"/>
            <a:ext cx="47589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MRU </a:t>
            </a:r>
            <a:r>
              <a:rPr b="1" lang="en" sz="3600"/>
              <a:t>- Most Recently Used</a:t>
            </a:r>
            <a:endParaRPr b="1" sz="36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125" y="2133750"/>
            <a:ext cx="3527875" cy="18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675475"/>
            <a:ext cx="4156874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Fetching Web File </a:t>
            </a:r>
            <a:r>
              <a:rPr b="1" lang="en" sz="2800">
                <a:solidFill>
                  <a:schemeClr val="dk2"/>
                </a:solidFill>
              </a:rPr>
              <a:t>With and Without Cache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426" y="1471850"/>
            <a:ext cx="4715151" cy="32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Cache Hit Rates </a:t>
            </a:r>
            <a:r>
              <a:rPr b="1" lang="en" sz="2800"/>
              <a:t>of Different Strategies</a:t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663" y="1563000"/>
            <a:ext cx="4608676" cy="31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Future Work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 SemiBold"/>
                <a:ea typeface="Nunito SemiBold"/>
                <a:cs typeface="Nunito SemiBold"/>
                <a:sym typeface="Nunito SemiBold"/>
              </a:rPr>
              <a:t>More Strategies: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multi-level cache which can significantly affect the retrieval rate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learning the trend of the user and predict the users request so we can remove other than that particular response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 SemiBold"/>
                <a:ea typeface="Nunito SemiBold"/>
                <a:cs typeface="Nunito SemiBold"/>
                <a:sym typeface="Nunito SemiBold"/>
              </a:rPr>
              <a:t>Benefits that will be achieved: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"/>
              <a:buChar char="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will increase the cache hit and reduces miss hits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significantly affect the retrieval rate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Less network traffic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Acknowledgement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19150" y="1800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We first studied the research paper “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Design and Implementation of Server Side Web Proxy Caching Algorithm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” by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Dr.K.Ramu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Dr.R.Sugumar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and then implemented the concept.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2826375"/>
            <a:ext cx="7505700" cy="16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Group Members</a:t>
            </a:r>
            <a:endParaRPr b="1" sz="2400" u="sng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Mehdi Raza Rajani - 16k-3904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Moazzam Maqsood - 16k-3868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Project </a:t>
            </a:r>
            <a:r>
              <a:rPr b="1" lang="en" sz="3600">
                <a:solidFill>
                  <a:schemeClr val="dk2"/>
                </a:solidFill>
              </a:rPr>
              <a:t>Background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❏"/>
            </a:pPr>
            <a:r>
              <a:rPr lang="en" sz="160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Consider a person is requesting a URL to frequently such as the Home Page of Browser, so this request made again and again which add traffic to the network. </a:t>
            </a:r>
            <a:endParaRPr sz="160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❏"/>
            </a:pPr>
            <a:r>
              <a:rPr lang="en" sz="160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Everytime a DNS Server is required to resolve the URL to Server IP Address</a:t>
            </a:r>
            <a:endParaRPr sz="160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❏"/>
            </a:pPr>
            <a:r>
              <a:rPr lang="en" sz="160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Then Server is requested to send HTML Data</a:t>
            </a:r>
            <a:endParaRPr sz="160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❏"/>
            </a:pPr>
            <a:r>
              <a:rPr lang="en" sz="160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This is to time taking and traffic to network</a:t>
            </a:r>
            <a:endParaRPr sz="160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What is </a:t>
            </a:r>
            <a:r>
              <a:rPr b="1" lang="en" sz="3600">
                <a:solidFill>
                  <a:schemeClr val="dk2"/>
                </a:solidFill>
              </a:rPr>
              <a:t>Proxy Server</a:t>
            </a:r>
            <a:r>
              <a:rPr b="1" lang="en" sz="3600"/>
              <a:t>?</a:t>
            </a:r>
            <a:endParaRPr b="1" sz="36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A proxy server is a dedicated computer or a software system running on a computer that acts as an intermediary between an endpoint device, such as a computer, and another server from which a user or client is requesting a service. The proxy server may exist in the same machine as a firewall server or it may be on a separate server, which forwards requests through the firewall.</a:t>
            </a:r>
            <a:endParaRPr sz="160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Proxy servers have two main purposes: to improve performance and to filter requests.</a:t>
            </a:r>
            <a:endParaRPr sz="160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What is </a:t>
            </a:r>
            <a:r>
              <a:rPr b="1" lang="en" sz="3600">
                <a:solidFill>
                  <a:schemeClr val="dk2"/>
                </a:solidFill>
              </a:rPr>
              <a:t>Web Cache</a:t>
            </a:r>
            <a:r>
              <a:rPr b="1" lang="en" sz="3600"/>
              <a:t>?</a:t>
            </a:r>
            <a:endParaRPr b="1" sz="36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Nunito SemiBold"/>
                <a:ea typeface="Nunito SemiBold"/>
                <a:cs typeface="Nunito SemiBold"/>
                <a:sym typeface="Nunito SemiBold"/>
              </a:rPr>
              <a:t>A Web proxy cache is a type of cache that stores and delivers frequently accessed websites, images and/or objects on the Internet. It is designed to help in delivering Internet-based data and objects more quickly to end users and also to free up bandwidth.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2125461"/>
            <a:ext cx="3753001" cy="165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Web Cache </a:t>
            </a:r>
            <a:r>
              <a:rPr b="1" lang="en" sz="3600">
                <a:solidFill>
                  <a:schemeClr val="dk2"/>
                </a:solidFill>
              </a:rPr>
              <a:t>Strategies</a:t>
            </a:r>
            <a:endParaRPr b="1" sz="3600">
              <a:solidFill>
                <a:schemeClr val="dk2"/>
              </a:solidFill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emiBold"/>
              <a:buChar char="❏"/>
            </a:pPr>
            <a:r>
              <a:rPr lang="en" sz="16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FIFO</a:t>
            </a:r>
            <a:endParaRPr sz="16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emiBold"/>
              <a:buChar char="❏"/>
            </a:pPr>
            <a:r>
              <a:rPr lang="en" sz="16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LIFO</a:t>
            </a:r>
            <a:endParaRPr sz="16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emiBold"/>
              <a:buChar char="❏"/>
            </a:pPr>
            <a:r>
              <a:rPr lang="en" sz="16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LRU</a:t>
            </a:r>
            <a:endParaRPr sz="16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emiBold"/>
              <a:buChar char="❏"/>
            </a:pPr>
            <a:r>
              <a:rPr lang="en" sz="16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MRU</a:t>
            </a:r>
            <a:endParaRPr sz="16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emiBold"/>
              <a:buChar char="❏"/>
            </a:pPr>
            <a:r>
              <a:rPr lang="en" sz="16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Random</a:t>
            </a:r>
            <a:endParaRPr sz="16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Project</a:t>
            </a:r>
            <a:r>
              <a:rPr b="1" lang="en" sz="3600"/>
              <a:t> </a:t>
            </a:r>
            <a:r>
              <a:rPr b="1" lang="en" sz="3600">
                <a:solidFill>
                  <a:schemeClr val="dk2"/>
                </a:solidFill>
              </a:rPr>
              <a:t>Methodology</a:t>
            </a:r>
            <a:endParaRPr b="1" sz="36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35" y="1963675"/>
            <a:ext cx="3458701" cy="214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637" y="1963675"/>
            <a:ext cx="3395818" cy="2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>
            <p:ph type="title"/>
          </p:nvPr>
        </p:nvSpPr>
        <p:spPr>
          <a:xfrm>
            <a:off x="1275825" y="4199975"/>
            <a:ext cx="30441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Client End</a:t>
            </a:r>
            <a:endParaRPr b="1" sz="1600"/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4855475" y="4199975"/>
            <a:ext cx="30441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Server </a:t>
            </a:r>
            <a:r>
              <a:rPr b="1" lang="en" sz="1600"/>
              <a:t>End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FIFO</a:t>
            </a:r>
            <a:r>
              <a:rPr b="1" lang="en" sz="3600"/>
              <a:t> - First In First Out</a:t>
            </a:r>
            <a:endParaRPr b="1" sz="36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3969626" cy="29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175" y="2004750"/>
            <a:ext cx="3565601" cy="24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L</a:t>
            </a:r>
            <a:r>
              <a:rPr b="1" lang="en" sz="3600">
                <a:solidFill>
                  <a:schemeClr val="dk2"/>
                </a:solidFill>
              </a:rPr>
              <a:t>IFO</a:t>
            </a:r>
            <a:r>
              <a:rPr b="1" lang="en" sz="3600"/>
              <a:t> - Last In First Out</a:t>
            </a:r>
            <a:endParaRPr b="1" sz="36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475" y="2002275"/>
            <a:ext cx="3066375" cy="21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653300"/>
            <a:ext cx="4156874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LRU </a:t>
            </a:r>
            <a:r>
              <a:rPr b="1" lang="en" sz="3600"/>
              <a:t>- Least Recently Used</a:t>
            </a:r>
            <a:endParaRPr b="1" sz="36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24000"/>
            <a:ext cx="4156874" cy="303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775" y="2347563"/>
            <a:ext cx="3330824" cy="1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