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77" r:id="rId4"/>
    <p:sldId id="258" r:id="rId5"/>
    <p:sldId id="264" r:id="rId6"/>
    <p:sldId id="259" r:id="rId7"/>
    <p:sldId id="263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8" r:id="rId20"/>
    <p:sldId id="276" r:id="rId21"/>
    <p:sldId id="279" r:id="rId22"/>
    <p:sldId id="280" r:id="rId23"/>
    <p:sldId id="281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SPLAY TREE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25000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0.2893</c:v>
                </c:pt>
                <c:pt idx="1">
                  <c:v>0.43940000000000001</c:v>
                </c:pt>
                <c:pt idx="2">
                  <c:v>0.73109999999999997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A-494C-AFF5-0E4E12B558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AVL TREE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25000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0.27779999999999999</c:v>
                </c:pt>
                <c:pt idx="1">
                  <c:v>0.48010000000000003</c:v>
                </c:pt>
                <c:pt idx="2">
                  <c:v>0.7077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5A-494C-AFF5-0E4E12B558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 BLACK TREE</c:v>
                </c:pt>
              </c:strCache>
            </c:strRef>
          </c:tx>
          <c:spPr>
            <a:ln w="15875" cap="flat" cmpd="sng" algn="ctr">
              <a:solidFill>
                <a:schemeClr val="dk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5875" cap="flat" cmpd="sng" algn="ctr">
                <a:solidFill>
                  <a:schemeClr val="dk1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25000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0.24329999999999999</c:v>
                </c:pt>
                <c:pt idx="1">
                  <c:v>0.44769999999999999</c:v>
                </c:pt>
                <c:pt idx="2">
                  <c:v>0.59799999999999998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5A-494C-AFF5-0E4E12B55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06856"/>
        <c:axId val="188896152"/>
      </c:lineChart>
      <c:catAx>
        <c:axId val="64480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96152"/>
        <c:crosses val="autoZero"/>
        <c:auto val="1"/>
        <c:lblAlgn val="ctr"/>
        <c:lblOffset val="100"/>
        <c:noMultiLvlLbl val="0"/>
      </c:catAx>
      <c:valAx>
        <c:axId val="188896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80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SPLAY TREE</c:v>
                </c:pt>
              </c:strCache>
            </c:strRef>
          </c:tx>
          <c:spPr>
            <a:ln w="15875" cap="flat" cmpd="sng" algn="ctr">
              <a:solidFill>
                <a:schemeClr val="dk1">
                  <a:shade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/>
              </a:solidFill>
              <a:ln w="15875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25000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0.25019999999999998</c:v>
                </c:pt>
                <c:pt idx="1">
                  <c:v>0.25280000000000002</c:v>
                </c:pt>
                <c:pt idx="2">
                  <c:v>0.32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A-494C-AFF5-0E4E12B558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AVL TREE</c:v>
                </c:pt>
              </c:strCache>
            </c:strRef>
          </c:tx>
          <c:spPr>
            <a:ln w="15875" cap="flat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25000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0.17949999999999999</c:v>
                </c:pt>
                <c:pt idx="1">
                  <c:v>0.24909999999999999</c:v>
                </c:pt>
                <c:pt idx="2">
                  <c:v>0.35909999999999997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5A-494C-AFF5-0E4E12B55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06856"/>
        <c:axId val="188896152"/>
      </c:lineChart>
      <c:catAx>
        <c:axId val="64480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96152"/>
        <c:crosses val="autoZero"/>
        <c:auto val="1"/>
        <c:lblAlgn val="ctr"/>
        <c:lblOffset val="100"/>
        <c:noMultiLvlLbl val="0"/>
      </c:catAx>
      <c:valAx>
        <c:axId val="188896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80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461235138757465E-2"/>
          <c:y val="1.7917471656249153E-2"/>
          <c:w val="0.93600949357561103"/>
          <c:h val="0.827389452607083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SPLAY TREE</c:v>
                </c:pt>
              </c:strCache>
            </c:strRef>
          </c:tx>
          <c:spPr>
            <a:ln w="15875" cap="flat" cmpd="sng" algn="ctr">
              <a:solidFill>
                <a:schemeClr val="dk1">
                  <a:shade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/>
              </a:solidFill>
              <a:ln w="15875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25000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2.12E-2</c:v>
                </c:pt>
                <c:pt idx="1">
                  <c:v>2.1499999999999998E-2</c:v>
                </c:pt>
                <c:pt idx="2">
                  <c:v>2.1399999999999999E-2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A-494C-AFF5-0E4E12B558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AVL TREE</c:v>
                </c:pt>
              </c:strCache>
            </c:strRef>
          </c:tx>
          <c:spPr>
            <a:ln w="15875" cap="flat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25000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5.1900000000000002E-2</c:v>
                </c:pt>
                <c:pt idx="1">
                  <c:v>6.1699999999999998E-2</c:v>
                </c:pt>
                <c:pt idx="2">
                  <c:v>7.4099999999999999E-2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5A-494C-AFF5-0E4E12B55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06856"/>
        <c:axId val="188896152"/>
      </c:lineChart>
      <c:catAx>
        <c:axId val="64480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96152"/>
        <c:crosses val="autoZero"/>
        <c:auto val="1"/>
        <c:lblAlgn val="ctr"/>
        <c:lblOffset val="100"/>
        <c:noMultiLvlLbl val="0"/>
      </c:catAx>
      <c:valAx>
        <c:axId val="188896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80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/>
      </a:solidFill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10E44-049F-4DBF-82A0-E8688E6CCBAB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51E3BFF-C336-4115-B424-7E66C1513331}">
      <dgm:prSet custT="1"/>
      <dgm:spPr/>
      <dgm:t>
        <a:bodyPr/>
        <a:lstStyle/>
        <a:p>
          <a:r>
            <a:rPr lang="en-US" sz="2000" dirty="0"/>
            <a:t>Problems with Binary Search Tree</a:t>
          </a:r>
        </a:p>
      </dgm:t>
    </dgm:pt>
    <dgm:pt modelId="{229C8931-A2C8-4ABC-9A8A-20AF3EF99349}" type="parTrans" cxnId="{F7F4BD89-B089-4657-A7E6-F912574672CC}">
      <dgm:prSet/>
      <dgm:spPr/>
      <dgm:t>
        <a:bodyPr/>
        <a:lstStyle/>
        <a:p>
          <a:endParaRPr lang="en-US" sz="2400"/>
        </a:p>
      </dgm:t>
    </dgm:pt>
    <dgm:pt modelId="{ECDF365A-F1AC-4D88-93A6-59E9F9921D34}" type="sibTrans" cxnId="{F7F4BD89-B089-4657-A7E6-F912574672CC}">
      <dgm:prSet/>
      <dgm:spPr/>
      <dgm:t>
        <a:bodyPr/>
        <a:lstStyle/>
        <a:p>
          <a:endParaRPr lang="en-US" sz="2400"/>
        </a:p>
      </dgm:t>
    </dgm:pt>
    <dgm:pt modelId="{2A2245F5-E486-4C34-BBFD-AC0DFA8D26C5}">
      <dgm:prSet custT="1"/>
      <dgm:spPr/>
      <dgm:t>
        <a:bodyPr/>
        <a:lstStyle/>
        <a:p>
          <a:r>
            <a:rPr lang="en-US" sz="1600" dirty="0"/>
            <a:t>Not a balance tree</a:t>
          </a:r>
        </a:p>
      </dgm:t>
    </dgm:pt>
    <dgm:pt modelId="{C15C7E0D-587F-4B4E-9010-7D979F669760}" type="parTrans" cxnId="{46DE42BA-9492-439A-8144-F05FD7F40AFF}">
      <dgm:prSet/>
      <dgm:spPr/>
      <dgm:t>
        <a:bodyPr/>
        <a:lstStyle/>
        <a:p>
          <a:endParaRPr lang="en-US" sz="2400"/>
        </a:p>
      </dgm:t>
    </dgm:pt>
    <dgm:pt modelId="{46DDAD3E-8965-4627-8D39-279FC706DFE5}" type="sibTrans" cxnId="{46DE42BA-9492-439A-8144-F05FD7F40AFF}">
      <dgm:prSet/>
      <dgm:spPr/>
      <dgm:t>
        <a:bodyPr/>
        <a:lstStyle/>
        <a:p>
          <a:endParaRPr lang="en-US" sz="2400"/>
        </a:p>
      </dgm:t>
    </dgm:pt>
    <dgm:pt modelId="{A7924E3E-F70B-4A4F-B691-495F51062DD2}">
      <dgm:prSet custT="1"/>
      <dgm:spPr/>
      <dgm:t>
        <a:bodyPr/>
        <a:lstStyle/>
        <a:p>
          <a:r>
            <a:rPr lang="en-US" sz="1600" dirty="0"/>
            <a:t>Worst Case is O (n) (when data entered is already sorted)</a:t>
          </a:r>
        </a:p>
      </dgm:t>
    </dgm:pt>
    <dgm:pt modelId="{30FDA451-5467-4DC5-92B2-1936D6DFE870}" type="parTrans" cxnId="{339B8FA8-0760-4E03-A86B-A0E52C9657AE}">
      <dgm:prSet/>
      <dgm:spPr/>
      <dgm:t>
        <a:bodyPr/>
        <a:lstStyle/>
        <a:p>
          <a:endParaRPr lang="en-US" sz="2400"/>
        </a:p>
      </dgm:t>
    </dgm:pt>
    <dgm:pt modelId="{88AE268F-4021-45A7-8001-F17261B0D624}" type="sibTrans" cxnId="{339B8FA8-0760-4E03-A86B-A0E52C9657AE}">
      <dgm:prSet/>
      <dgm:spPr/>
      <dgm:t>
        <a:bodyPr/>
        <a:lstStyle/>
        <a:p>
          <a:endParaRPr lang="en-US" sz="2400"/>
        </a:p>
      </dgm:t>
    </dgm:pt>
    <dgm:pt modelId="{1F9F3509-EB55-4243-A33A-D18BB7B11655}">
      <dgm:prSet custT="1"/>
      <dgm:spPr/>
      <dgm:t>
        <a:bodyPr/>
        <a:lstStyle/>
        <a:p>
          <a:r>
            <a:rPr lang="en-US" sz="1600" dirty="0"/>
            <a:t>A lot of time to access recent inserted / searched element</a:t>
          </a:r>
        </a:p>
      </dgm:t>
    </dgm:pt>
    <dgm:pt modelId="{25DC15F2-EBFB-45F3-8F43-713A3AA05037}" type="parTrans" cxnId="{73E029C2-98A0-4694-9C81-192E438AF7BC}">
      <dgm:prSet/>
      <dgm:spPr/>
      <dgm:t>
        <a:bodyPr/>
        <a:lstStyle/>
        <a:p>
          <a:endParaRPr lang="en-US" sz="2400"/>
        </a:p>
      </dgm:t>
    </dgm:pt>
    <dgm:pt modelId="{A63F2819-E264-4FC9-8418-9D2B76335FA9}" type="sibTrans" cxnId="{73E029C2-98A0-4694-9C81-192E438AF7BC}">
      <dgm:prSet/>
      <dgm:spPr/>
      <dgm:t>
        <a:bodyPr/>
        <a:lstStyle/>
        <a:p>
          <a:endParaRPr lang="en-US" sz="2400"/>
        </a:p>
      </dgm:t>
    </dgm:pt>
    <dgm:pt modelId="{4A213810-05BD-4104-9239-22EB07043DEF}">
      <dgm:prSet custT="1"/>
      <dgm:spPr/>
      <dgm:t>
        <a:bodyPr/>
        <a:lstStyle/>
        <a:p>
          <a:r>
            <a:rPr lang="en-US" sz="2000" dirty="0"/>
            <a:t>Solution: AVL Tree</a:t>
          </a:r>
        </a:p>
      </dgm:t>
    </dgm:pt>
    <dgm:pt modelId="{CC800950-DEAC-4105-BEB7-6466797C1A5A}" type="parTrans" cxnId="{1C794953-8CFF-4FBA-A8D0-472955096F6E}">
      <dgm:prSet/>
      <dgm:spPr/>
      <dgm:t>
        <a:bodyPr/>
        <a:lstStyle/>
        <a:p>
          <a:endParaRPr lang="en-US" sz="2400"/>
        </a:p>
      </dgm:t>
    </dgm:pt>
    <dgm:pt modelId="{5F0DCD9B-8657-4BBB-908A-C112DBF9B8F8}" type="sibTrans" cxnId="{1C794953-8CFF-4FBA-A8D0-472955096F6E}">
      <dgm:prSet/>
      <dgm:spPr/>
      <dgm:t>
        <a:bodyPr/>
        <a:lstStyle/>
        <a:p>
          <a:endParaRPr lang="en-US" sz="2400"/>
        </a:p>
      </dgm:t>
    </dgm:pt>
    <dgm:pt modelId="{D4655CEA-AE77-4B39-A379-1AD819C46D42}">
      <dgm:prSet custT="1"/>
      <dgm:spPr/>
      <dgm:t>
        <a:bodyPr/>
        <a:lstStyle/>
        <a:p>
          <a:r>
            <a:rPr lang="en-US" sz="1600" dirty="0"/>
            <a:t>A balance binary tree</a:t>
          </a:r>
        </a:p>
      </dgm:t>
    </dgm:pt>
    <dgm:pt modelId="{7C92EEFF-F35D-4BE6-854D-5FD3873669B2}" type="parTrans" cxnId="{C0EFF7A8-7EC9-47B5-A814-41C18ACC1792}">
      <dgm:prSet/>
      <dgm:spPr/>
      <dgm:t>
        <a:bodyPr/>
        <a:lstStyle/>
        <a:p>
          <a:endParaRPr lang="en-US" sz="2400"/>
        </a:p>
      </dgm:t>
    </dgm:pt>
    <dgm:pt modelId="{4FA94A16-A1DD-47AD-B471-A545303DF30B}" type="sibTrans" cxnId="{C0EFF7A8-7EC9-47B5-A814-41C18ACC1792}">
      <dgm:prSet/>
      <dgm:spPr/>
      <dgm:t>
        <a:bodyPr/>
        <a:lstStyle/>
        <a:p>
          <a:endParaRPr lang="en-US" sz="2400"/>
        </a:p>
      </dgm:t>
    </dgm:pt>
    <dgm:pt modelId="{DBF0E5EB-EE2B-4B29-82C5-D9A84F2ED209}">
      <dgm:prSet custT="1"/>
      <dgm:spPr/>
      <dgm:t>
        <a:bodyPr/>
        <a:lstStyle/>
        <a:p>
          <a:r>
            <a:rPr lang="en-US" sz="1600" dirty="0"/>
            <a:t>Worst case is O (log n)</a:t>
          </a:r>
        </a:p>
      </dgm:t>
    </dgm:pt>
    <dgm:pt modelId="{7CDCB0F1-369D-45DC-97E1-78A1E91451D4}" type="parTrans" cxnId="{B0097ACB-3B17-4667-9506-A62DAA8AFEB2}">
      <dgm:prSet/>
      <dgm:spPr/>
      <dgm:t>
        <a:bodyPr/>
        <a:lstStyle/>
        <a:p>
          <a:endParaRPr lang="en-US" sz="2400"/>
        </a:p>
      </dgm:t>
    </dgm:pt>
    <dgm:pt modelId="{1872FE9E-1085-4668-A63A-69F80D7174C2}" type="sibTrans" cxnId="{B0097ACB-3B17-4667-9506-A62DAA8AFEB2}">
      <dgm:prSet/>
      <dgm:spPr/>
      <dgm:t>
        <a:bodyPr/>
        <a:lstStyle/>
        <a:p>
          <a:endParaRPr lang="en-US" sz="2400"/>
        </a:p>
      </dgm:t>
    </dgm:pt>
    <dgm:pt modelId="{15DD2E17-D676-4FFF-B7F5-F42061760563}">
      <dgm:prSet custT="1"/>
      <dgm:spPr/>
      <dgm:t>
        <a:bodyPr/>
        <a:lstStyle/>
        <a:p>
          <a:r>
            <a:rPr lang="en-US" sz="1600" dirty="0"/>
            <a:t>Multiple Rotation (Left, Right, Left Right and Right Left rotation)</a:t>
          </a:r>
        </a:p>
      </dgm:t>
    </dgm:pt>
    <dgm:pt modelId="{6B12263A-4CFD-446A-803D-EF646BFDEFF2}" type="parTrans" cxnId="{646ECA0C-DBFD-4947-8BB1-841901B71256}">
      <dgm:prSet/>
      <dgm:spPr/>
      <dgm:t>
        <a:bodyPr/>
        <a:lstStyle/>
        <a:p>
          <a:endParaRPr lang="en-US" sz="2400"/>
        </a:p>
      </dgm:t>
    </dgm:pt>
    <dgm:pt modelId="{81AA5505-E582-49E8-8893-0A16E96EA6DD}" type="sibTrans" cxnId="{646ECA0C-DBFD-4947-8BB1-841901B71256}">
      <dgm:prSet/>
      <dgm:spPr/>
      <dgm:t>
        <a:bodyPr/>
        <a:lstStyle/>
        <a:p>
          <a:endParaRPr lang="en-US" sz="2400"/>
        </a:p>
      </dgm:t>
    </dgm:pt>
    <dgm:pt modelId="{36FD9474-197C-45E2-A02C-C96A4D1362C1}">
      <dgm:prSet custT="1"/>
      <dgm:spPr/>
      <dgm:t>
        <a:bodyPr/>
        <a:lstStyle/>
        <a:p>
          <a:r>
            <a:rPr lang="en-US" sz="2000" dirty="0"/>
            <a:t>Problems with AVL Tree</a:t>
          </a:r>
        </a:p>
      </dgm:t>
    </dgm:pt>
    <dgm:pt modelId="{804F1D09-D670-4D83-9398-0BE5E159BB5C}" type="parTrans" cxnId="{243995EC-84BB-483B-A58A-EEC5E3D60F21}">
      <dgm:prSet/>
      <dgm:spPr/>
      <dgm:t>
        <a:bodyPr/>
        <a:lstStyle/>
        <a:p>
          <a:endParaRPr lang="en-US" sz="2400"/>
        </a:p>
      </dgm:t>
    </dgm:pt>
    <dgm:pt modelId="{B08811C4-D0A6-4248-B544-76BD86783344}" type="sibTrans" cxnId="{243995EC-84BB-483B-A58A-EEC5E3D60F21}">
      <dgm:prSet/>
      <dgm:spPr/>
      <dgm:t>
        <a:bodyPr/>
        <a:lstStyle/>
        <a:p>
          <a:endParaRPr lang="en-US" sz="2400"/>
        </a:p>
      </dgm:t>
    </dgm:pt>
    <dgm:pt modelId="{8189749B-B292-4892-B14D-083950810372}">
      <dgm:prSet custT="1"/>
      <dgm:spPr/>
      <dgm:t>
        <a:bodyPr/>
        <a:lstStyle/>
        <a:p>
          <a:r>
            <a:rPr lang="en-US" sz="1600" dirty="0"/>
            <a:t>Extra storage for height field in each node.</a:t>
          </a:r>
        </a:p>
      </dgm:t>
    </dgm:pt>
    <dgm:pt modelId="{E40B4F5F-2104-460F-8224-35E86B27D41D}" type="parTrans" cxnId="{0DACAE1E-C5F9-4B03-AB6F-749E4E8D6F0C}">
      <dgm:prSet/>
      <dgm:spPr/>
      <dgm:t>
        <a:bodyPr/>
        <a:lstStyle/>
        <a:p>
          <a:endParaRPr lang="en-US" sz="2400"/>
        </a:p>
      </dgm:t>
    </dgm:pt>
    <dgm:pt modelId="{15B266C0-53C2-408D-8A36-B6572D7BA865}" type="sibTrans" cxnId="{0DACAE1E-C5F9-4B03-AB6F-749E4E8D6F0C}">
      <dgm:prSet/>
      <dgm:spPr/>
      <dgm:t>
        <a:bodyPr/>
        <a:lstStyle/>
        <a:p>
          <a:endParaRPr lang="en-US" sz="2400"/>
        </a:p>
      </dgm:t>
    </dgm:pt>
    <dgm:pt modelId="{164E737F-090B-435D-B446-7C5F61BA0D20}">
      <dgm:prSet custT="1"/>
      <dgm:spPr/>
      <dgm:t>
        <a:bodyPr/>
        <a:lstStyle/>
        <a:p>
          <a:r>
            <a:rPr lang="en-US" sz="1600" dirty="0"/>
            <a:t>Calculation of Balance Factor can be sometime difficult</a:t>
          </a:r>
        </a:p>
      </dgm:t>
    </dgm:pt>
    <dgm:pt modelId="{55A7B504-1AD3-492A-A39E-F607A04AF610}" type="parTrans" cxnId="{E8BF1DB8-9899-4AA3-8B25-522FE2F9476D}">
      <dgm:prSet/>
      <dgm:spPr/>
      <dgm:t>
        <a:bodyPr/>
        <a:lstStyle/>
        <a:p>
          <a:endParaRPr lang="en-US" sz="2400"/>
        </a:p>
      </dgm:t>
    </dgm:pt>
    <dgm:pt modelId="{C49A971B-8826-40A8-97EF-DB9C1AA779D6}" type="sibTrans" cxnId="{E8BF1DB8-9899-4AA3-8B25-522FE2F9476D}">
      <dgm:prSet/>
      <dgm:spPr/>
      <dgm:t>
        <a:bodyPr/>
        <a:lstStyle/>
        <a:p>
          <a:endParaRPr lang="en-US" sz="2400"/>
        </a:p>
      </dgm:t>
    </dgm:pt>
    <dgm:pt modelId="{C8EF7C0F-BAC6-4F75-AF83-393A02C986FC}">
      <dgm:prSet custT="1"/>
      <dgm:spPr/>
      <dgm:t>
        <a:bodyPr/>
        <a:lstStyle/>
        <a:p>
          <a:r>
            <a:rPr lang="en-US" sz="1600" dirty="0"/>
            <a:t>Ugly deletion of AVL Tree (around 12 different cases)</a:t>
          </a:r>
        </a:p>
      </dgm:t>
    </dgm:pt>
    <dgm:pt modelId="{9D2F730F-09DF-4444-8661-5E507DCF36D6}" type="parTrans" cxnId="{E92AD94D-89FB-42D9-881A-5DFDF1B3FD1D}">
      <dgm:prSet/>
      <dgm:spPr/>
      <dgm:t>
        <a:bodyPr/>
        <a:lstStyle/>
        <a:p>
          <a:endParaRPr lang="en-US" sz="2400"/>
        </a:p>
      </dgm:t>
    </dgm:pt>
    <dgm:pt modelId="{7B370251-D426-4853-989D-89B286A05160}" type="sibTrans" cxnId="{E92AD94D-89FB-42D9-881A-5DFDF1B3FD1D}">
      <dgm:prSet/>
      <dgm:spPr/>
      <dgm:t>
        <a:bodyPr/>
        <a:lstStyle/>
        <a:p>
          <a:endParaRPr lang="en-US" sz="2400"/>
        </a:p>
      </dgm:t>
    </dgm:pt>
    <dgm:pt modelId="{6DD1D86F-D3A3-4955-B177-7BB20D213403}">
      <dgm:prSet custT="1"/>
      <dgm:spPr/>
      <dgm:t>
        <a:bodyPr/>
        <a:lstStyle/>
        <a:p>
          <a:r>
            <a:rPr lang="en-US" sz="1600" dirty="0"/>
            <a:t>A lot of time to access recent inserted / searched element.</a:t>
          </a:r>
        </a:p>
      </dgm:t>
    </dgm:pt>
    <dgm:pt modelId="{3D944426-6C15-479C-A00B-82FAD94AFC1B}" type="parTrans" cxnId="{C36DD640-C607-4E5A-ABDD-48BB054BD7DA}">
      <dgm:prSet/>
      <dgm:spPr/>
      <dgm:t>
        <a:bodyPr/>
        <a:lstStyle/>
        <a:p>
          <a:endParaRPr lang="en-US" sz="2400"/>
        </a:p>
      </dgm:t>
    </dgm:pt>
    <dgm:pt modelId="{053F93B1-9AC8-4C1D-8941-1D6B1D88A5BE}" type="sibTrans" cxnId="{C36DD640-C607-4E5A-ABDD-48BB054BD7DA}">
      <dgm:prSet/>
      <dgm:spPr/>
      <dgm:t>
        <a:bodyPr/>
        <a:lstStyle/>
        <a:p>
          <a:endParaRPr lang="en-US" sz="2400"/>
        </a:p>
      </dgm:t>
    </dgm:pt>
    <dgm:pt modelId="{0FA4F7F4-2504-45D2-883A-16AC7B63EB94}">
      <dgm:prSet custT="1"/>
      <dgm:spPr/>
      <dgm:t>
        <a:bodyPr/>
        <a:lstStyle/>
        <a:p>
          <a:r>
            <a:rPr lang="en-US" sz="2000" dirty="0"/>
            <a:t>Solution: SPLAY TREE</a:t>
          </a:r>
        </a:p>
      </dgm:t>
    </dgm:pt>
    <dgm:pt modelId="{B1999C12-15B6-4F6B-87C7-EF1FCB7B40D2}" type="parTrans" cxnId="{8D3E1035-B125-4CF3-8C21-9DB4F219A38F}">
      <dgm:prSet/>
      <dgm:spPr/>
      <dgm:t>
        <a:bodyPr/>
        <a:lstStyle/>
        <a:p>
          <a:endParaRPr lang="en-US" sz="2400"/>
        </a:p>
      </dgm:t>
    </dgm:pt>
    <dgm:pt modelId="{4741165B-3115-4277-A518-2E4846CA79F9}" type="sibTrans" cxnId="{8D3E1035-B125-4CF3-8C21-9DB4F219A38F}">
      <dgm:prSet/>
      <dgm:spPr/>
      <dgm:t>
        <a:bodyPr/>
        <a:lstStyle/>
        <a:p>
          <a:endParaRPr lang="en-US" sz="2400"/>
        </a:p>
      </dgm:t>
    </dgm:pt>
    <dgm:pt modelId="{ADE03537-F518-4304-BD71-BC9F5E37BB60}">
      <dgm:prSet custT="1"/>
      <dgm:spPr/>
      <dgm:t>
        <a:bodyPr/>
        <a:lstStyle/>
        <a:p>
          <a:r>
            <a:rPr lang="en-US" sz="1600" dirty="0"/>
            <a:t>Deletion was made simple</a:t>
          </a:r>
        </a:p>
      </dgm:t>
    </dgm:pt>
    <dgm:pt modelId="{BD9671F8-C354-4DB5-94C6-72A10BF5042E}" type="parTrans" cxnId="{3395D95C-4D10-45E1-8D9C-67F7600285B9}">
      <dgm:prSet/>
      <dgm:spPr/>
      <dgm:t>
        <a:bodyPr/>
        <a:lstStyle/>
        <a:p>
          <a:endParaRPr lang="en-US" sz="2400"/>
        </a:p>
      </dgm:t>
    </dgm:pt>
    <dgm:pt modelId="{6B62D106-D5E4-4CC3-A358-B6383D428BF2}" type="sibTrans" cxnId="{3395D95C-4D10-45E1-8D9C-67F7600285B9}">
      <dgm:prSet/>
      <dgm:spPr/>
      <dgm:t>
        <a:bodyPr/>
        <a:lstStyle/>
        <a:p>
          <a:endParaRPr lang="en-US" sz="2400"/>
        </a:p>
      </dgm:t>
    </dgm:pt>
    <dgm:pt modelId="{335450D4-9C2E-47AF-8704-4DB113472E2D}">
      <dgm:prSet custT="1"/>
      <dgm:spPr/>
      <dgm:t>
        <a:bodyPr/>
        <a:lstStyle/>
        <a:p>
          <a:r>
            <a:rPr lang="en-US" sz="1600" dirty="0"/>
            <a:t>Recently inserted / searched element always be on root of the tree</a:t>
          </a:r>
        </a:p>
      </dgm:t>
    </dgm:pt>
    <dgm:pt modelId="{E67D8D51-AE45-41F6-8924-155ABCFD63CA}" type="parTrans" cxnId="{DD98B7C9-64EE-4C53-B653-C6E46B86A60D}">
      <dgm:prSet/>
      <dgm:spPr/>
      <dgm:t>
        <a:bodyPr/>
        <a:lstStyle/>
        <a:p>
          <a:endParaRPr lang="en-US" sz="2400"/>
        </a:p>
      </dgm:t>
    </dgm:pt>
    <dgm:pt modelId="{D4025D7E-B7D8-45AC-87B0-1E3C9A49E37E}" type="sibTrans" cxnId="{DD98B7C9-64EE-4C53-B653-C6E46B86A60D}">
      <dgm:prSet/>
      <dgm:spPr/>
      <dgm:t>
        <a:bodyPr/>
        <a:lstStyle/>
        <a:p>
          <a:endParaRPr lang="en-US" sz="2400"/>
        </a:p>
      </dgm:t>
    </dgm:pt>
    <dgm:pt modelId="{22D7771D-E9DB-4750-BF35-1E259EA69A22}" type="pres">
      <dgm:prSet presAssocID="{DD010E44-049F-4DBF-82A0-E8688E6CCBAB}" presName="linear" presStyleCnt="0">
        <dgm:presLayoutVars>
          <dgm:animLvl val="lvl"/>
          <dgm:resizeHandles val="exact"/>
        </dgm:presLayoutVars>
      </dgm:prSet>
      <dgm:spPr/>
    </dgm:pt>
    <dgm:pt modelId="{960FB58E-822A-4695-BAE0-1AE742ABB33F}" type="pres">
      <dgm:prSet presAssocID="{C51E3BFF-C336-4115-B424-7E66C15133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47302B-DA83-4C1E-B01E-F62B76DA584D}" type="pres">
      <dgm:prSet presAssocID="{C51E3BFF-C336-4115-B424-7E66C1513331}" presName="childText" presStyleLbl="revTx" presStyleIdx="0" presStyleCnt="4">
        <dgm:presLayoutVars>
          <dgm:bulletEnabled val="1"/>
        </dgm:presLayoutVars>
      </dgm:prSet>
      <dgm:spPr/>
    </dgm:pt>
    <dgm:pt modelId="{501EED65-7CC3-4486-AAA0-2DAB521801A9}" type="pres">
      <dgm:prSet presAssocID="{4A213810-05BD-4104-9239-22EB07043D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AB28CA-8C9F-4215-B5A3-E52EAC623E06}" type="pres">
      <dgm:prSet presAssocID="{4A213810-05BD-4104-9239-22EB07043DEF}" presName="childText" presStyleLbl="revTx" presStyleIdx="1" presStyleCnt="4">
        <dgm:presLayoutVars>
          <dgm:bulletEnabled val="1"/>
        </dgm:presLayoutVars>
      </dgm:prSet>
      <dgm:spPr/>
    </dgm:pt>
    <dgm:pt modelId="{AA4BC5BD-7818-4EA9-98BA-F1F18ECDF578}" type="pres">
      <dgm:prSet presAssocID="{36FD9474-197C-45E2-A02C-C96A4D1362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5C8A5D-FCED-4046-AE8D-B454D5EB4FB0}" type="pres">
      <dgm:prSet presAssocID="{36FD9474-197C-45E2-A02C-C96A4D1362C1}" presName="childText" presStyleLbl="revTx" presStyleIdx="2" presStyleCnt="4">
        <dgm:presLayoutVars>
          <dgm:bulletEnabled val="1"/>
        </dgm:presLayoutVars>
      </dgm:prSet>
      <dgm:spPr/>
    </dgm:pt>
    <dgm:pt modelId="{5CBB4E9E-C3AA-49C9-ABBA-502C701408A7}" type="pres">
      <dgm:prSet presAssocID="{0FA4F7F4-2504-45D2-883A-16AC7B63EB9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0A4F45C-55D1-452E-81D7-F27205B9CC16}" type="pres">
      <dgm:prSet presAssocID="{0FA4F7F4-2504-45D2-883A-16AC7B63EB9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46ECA0C-DBFD-4947-8BB1-841901B71256}" srcId="{4A213810-05BD-4104-9239-22EB07043DEF}" destId="{15DD2E17-D676-4FFF-B7F5-F42061760563}" srcOrd="2" destOrd="0" parTransId="{6B12263A-4CFD-446A-803D-EF646BFDEFF2}" sibTransId="{81AA5505-E582-49E8-8893-0A16E96EA6DD}"/>
    <dgm:cxn modelId="{CB40AF1B-FBB7-48C8-A006-C86481ED388E}" type="presOf" srcId="{2A2245F5-E486-4C34-BBFD-AC0DFA8D26C5}" destId="{C047302B-DA83-4C1E-B01E-F62B76DA584D}" srcOrd="0" destOrd="0" presId="urn:microsoft.com/office/officeart/2005/8/layout/vList2"/>
    <dgm:cxn modelId="{0DACAE1E-C5F9-4B03-AB6F-749E4E8D6F0C}" srcId="{36FD9474-197C-45E2-A02C-C96A4D1362C1}" destId="{8189749B-B292-4892-B14D-083950810372}" srcOrd="0" destOrd="0" parTransId="{E40B4F5F-2104-460F-8224-35E86B27D41D}" sibTransId="{15B266C0-53C2-408D-8A36-B6572D7BA865}"/>
    <dgm:cxn modelId="{48022F28-D2C4-407A-8BAB-1C3BAA73B968}" type="presOf" srcId="{4A213810-05BD-4104-9239-22EB07043DEF}" destId="{501EED65-7CC3-4486-AAA0-2DAB521801A9}" srcOrd="0" destOrd="0" presId="urn:microsoft.com/office/officeart/2005/8/layout/vList2"/>
    <dgm:cxn modelId="{FCD3C029-3D2B-46F5-A16D-7F0DF5D1FAA5}" type="presOf" srcId="{6DD1D86F-D3A3-4955-B177-7BB20D213403}" destId="{185C8A5D-FCED-4046-AE8D-B454D5EB4FB0}" srcOrd="0" destOrd="3" presId="urn:microsoft.com/office/officeart/2005/8/layout/vList2"/>
    <dgm:cxn modelId="{8D3E1035-B125-4CF3-8C21-9DB4F219A38F}" srcId="{DD010E44-049F-4DBF-82A0-E8688E6CCBAB}" destId="{0FA4F7F4-2504-45D2-883A-16AC7B63EB94}" srcOrd="3" destOrd="0" parTransId="{B1999C12-15B6-4F6B-87C7-EF1FCB7B40D2}" sibTransId="{4741165B-3115-4277-A518-2E4846CA79F9}"/>
    <dgm:cxn modelId="{EC10723F-DF44-42E1-9F30-0C552EC5EE36}" type="presOf" srcId="{335450D4-9C2E-47AF-8704-4DB113472E2D}" destId="{A0A4F45C-55D1-452E-81D7-F27205B9CC16}" srcOrd="0" destOrd="1" presId="urn:microsoft.com/office/officeart/2005/8/layout/vList2"/>
    <dgm:cxn modelId="{C36DD640-C607-4E5A-ABDD-48BB054BD7DA}" srcId="{36FD9474-197C-45E2-A02C-C96A4D1362C1}" destId="{6DD1D86F-D3A3-4955-B177-7BB20D213403}" srcOrd="3" destOrd="0" parTransId="{3D944426-6C15-479C-A00B-82FAD94AFC1B}" sibTransId="{053F93B1-9AC8-4C1D-8941-1D6B1D88A5BE}"/>
    <dgm:cxn modelId="{3395D95C-4D10-45E1-8D9C-67F7600285B9}" srcId="{0FA4F7F4-2504-45D2-883A-16AC7B63EB94}" destId="{ADE03537-F518-4304-BD71-BC9F5E37BB60}" srcOrd="0" destOrd="0" parTransId="{BD9671F8-C354-4DB5-94C6-72A10BF5042E}" sibTransId="{6B62D106-D5E4-4CC3-A358-B6383D428BF2}"/>
    <dgm:cxn modelId="{E6574A60-1BED-4C19-9BE3-4C09969F7202}" type="presOf" srcId="{ADE03537-F518-4304-BD71-BC9F5E37BB60}" destId="{A0A4F45C-55D1-452E-81D7-F27205B9CC16}" srcOrd="0" destOrd="0" presId="urn:microsoft.com/office/officeart/2005/8/layout/vList2"/>
    <dgm:cxn modelId="{C013646B-7114-4632-9C5F-B64A2DC12E6E}" type="presOf" srcId="{A7924E3E-F70B-4A4F-B691-495F51062DD2}" destId="{C047302B-DA83-4C1E-B01E-F62B76DA584D}" srcOrd="0" destOrd="1" presId="urn:microsoft.com/office/officeart/2005/8/layout/vList2"/>
    <dgm:cxn modelId="{885D716B-9906-458E-B9EC-527CEFD647C2}" type="presOf" srcId="{36FD9474-197C-45E2-A02C-C96A4D1362C1}" destId="{AA4BC5BD-7818-4EA9-98BA-F1F18ECDF578}" srcOrd="0" destOrd="0" presId="urn:microsoft.com/office/officeart/2005/8/layout/vList2"/>
    <dgm:cxn modelId="{E92AD94D-89FB-42D9-881A-5DFDF1B3FD1D}" srcId="{36FD9474-197C-45E2-A02C-C96A4D1362C1}" destId="{C8EF7C0F-BAC6-4F75-AF83-393A02C986FC}" srcOrd="2" destOrd="0" parTransId="{9D2F730F-09DF-4444-8661-5E507DCF36D6}" sibTransId="{7B370251-D426-4853-989D-89B286A05160}"/>
    <dgm:cxn modelId="{75956E70-45DA-476D-8661-9F3AF5707360}" type="presOf" srcId="{1F9F3509-EB55-4243-A33A-D18BB7B11655}" destId="{C047302B-DA83-4C1E-B01E-F62B76DA584D}" srcOrd="0" destOrd="2" presId="urn:microsoft.com/office/officeart/2005/8/layout/vList2"/>
    <dgm:cxn modelId="{1C794953-8CFF-4FBA-A8D0-472955096F6E}" srcId="{DD010E44-049F-4DBF-82A0-E8688E6CCBAB}" destId="{4A213810-05BD-4104-9239-22EB07043DEF}" srcOrd="1" destOrd="0" parTransId="{CC800950-DEAC-4105-BEB7-6466797C1A5A}" sibTransId="{5F0DCD9B-8657-4BBB-908A-C112DBF9B8F8}"/>
    <dgm:cxn modelId="{8598E154-95CA-4EA6-A0F2-52756F2F9851}" type="presOf" srcId="{164E737F-090B-435D-B446-7C5F61BA0D20}" destId="{185C8A5D-FCED-4046-AE8D-B454D5EB4FB0}" srcOrd="0" destOrd="1" presId="urn:microsoft.com/office/officeart/2005/8/layout/vList2"/>
    <dgm:cxn modelId="{0E79867F-2D07-43E3-A6A6-630BC3A94CC1}" type="presOf" srcId="{DBF0E5EB-EE2B-4B29-82C5-D9A84F2ED209}" destId="{52AB28CA-8C9F-4215-B5A3-E52EAC623E06}" srcOrd="0" destOrd="1" presId="urn:microsoft.com/office/officeart/2005/8/layout/vList2"/>
    <dgm:cxn modelId="{F3A82980-8208-4863-903E-C1AF7C5768B9}" type="presOf" srcId="{0FA4F7F4-2504-45D2-883A-16AC7B63EB94}" destId="{5CBB4E9E-C3AA-49C9-ABBA-502C701408A7}" srcOrd="0" destOrd="0" presId="urn:microsoft.com/office/officeart/2005/8/layout/vList2"/>
    <dgm:cxn modelId="{8A0E1282-E9E8-4837-8028-6AE6B4D44814}" type="presOf" srcId="{D4655CEA-AE77-4B39-A379-1AD819C46D42}" destId="{52AB28CA-8C9F-4215-B5A3-E52EAC623E06}" srcOrd="0" destOrd="0" presId="urn:microsoft.com/office/officeart/2005/8/layout/vList2"/>
    <dgm:cxn modelId="{F7F4BD89-B089-4657-A7E6-F912574672CC}" srcId="{DD010E44-049F-4DBF-82A0-E8688E6CCBAB}" destId="{C51E3BFF-C336-4115-B424-7E66C1513331}" srcOrd="0" destOrd="0" parTransId="{229C8931-A2C8-4ABC-9A8A-20AF3EF99349}" sibTransId="{ECDF365A-F1AC-4D88-93A6-59E9F9921D34}"/>
    <dgm:cxn modelId="{1899619A-3667-4776-8833-95F267871A0F}" type="presOf" srcId="{15DD2E17-D676-4FFF-B7F5-F42061760563}" destId="{52AB28CA-8C9F-4215-B5A3-E52EAC623E06}" srcOrd="0" destOrd="2" presId="urn:microsoft.com/office/officeart/2005/8/layout/vList2"/>
    <dgm:cxn modelId="{339B8FA8-0760-4E03-A86B-A0E52C9657AE}" srcId="{C51E3BFF-C336-4115-B424-7E66C1513331}" destId="{A7924E3E-F70B-4A4F-B691-495F51062DD2}" srcOrd="1" destOrd="0" parTransId="{30FDA451-5467-4DC5-92B2-1936D6DFE870}" sibTransId="{88AE268F-4021-45A7-8001-F17261B0D624}"/>
    <dgm:cxn modelId="{C0EFF7A8-7EC9-47B5-A814-41C18ACC1792}" srcId="{4A213810-05BD-4104-9239-22EB07043DEF}" destId="{D4655CEA-AE77-4B39-A379-1AD819C46D42}" srcOrd="0" destOrd="0" parTransId="{7C92EEFF-F35D-4BE6-854D-5FD3873669B2}" sibTransId="{4FA94A16-A1DD-47AD-B471-A545303DF30B}"/>
    <dgm:cxn modelId="{DCDD3BB3-D349-4B70-87BF-7B9F9FF659C2}" type="presOf" srcId="{C8EF7C0F-BAC6-4F75-AF83-393A02C986FC}" destId="{185C8A5D-FCED-4046-AE8D-B454D5EB4FB0}" srcOrd="0" destOrd="2" presId="urn:microsoft.com/office/officeart/2005/8/layout/vList2"/>
    <dgm:cxn modelId="{E8BF1DB8-9899-4AA3-8B25-522FE2F9476D}" srcId="{36FD9474-197C-45E2-A02C-C96A4D1362C1}" destId="{164E737F-090B-435D-B446-7C5F61BA0D20}" srcOrd="1" destOrd="0" parTransId="{55A7B504-1AD3-492A-A39E-F607A04AF610}" sibTransId="{C49A971B-8826-40A8-97EF-DB9C1AA779D6}"/>
    <dgm:cxn modelId="{46DE42BA-9492-439A-8144-F05FD7F40AFF}" srcId="{C51E3BFF-C336-4115-B424-7E66C1513331}" destId="{2A2245F5-E486-4C34-BBFD-AC0DFA8D26C5}" srcOrd="0" destOrd="0" parTransId="{C15C7E0D-587F-4B4E-9010-7D979F669760}" sibTransId="{46DDAD3E-8965-4627-8D39-279FC706DFE5}"/>
    <dgm:cxn modelId="{73E029C2-98A0-4694-9C81-192E438AF7BC}" srcId="{C51E3BFF-C336-4115-B424-7E66C1513331}" destId="{1F9F3509-EB55-4243-A33A-D18BB7B11655}" srcOrd="2" destOrd="0" parTransId="{25DC15F2-EBFB-45F3-8F43-713A3AA05037}" sibTransId="{A63F2819-E264-4FC9-8418-9D2B76335FA9}"/>
    <dgm:cxn modelId="{DD98B7C9-64EE-4C53-B653-C6E46B86A60D}" srcId="{0FA4F7F4-2504-45D2-883A-16AC7B63EB94}" destId="{335450D4-9C2E-47AF-8704-4DB113472E2D}" srcOrd="1" destOrd="0" parTransId="{E67D8D51-AE45-41F6-8924-155ABCFD63CA}" sibTransId="{D4025D7E-B7D8-45AC-87B0-1E3C9A49E37E}"/>
    <dgm:cxn modelId="{B0097ACB-3B17-4667-9506-A62DAA8AFEB2}" srcId="{4A213810-05BD-4104-9239-22EB07043DEF}" destId="{DBF0E5EB-EE2B-4B29-82C5-D9A84F2ED209}" srcOrd="1" destOrd="0" parTransId="{7CDCB0F1-369D-45DC-97E1-78A1E91451D4}" sibTransId="{1872FE9E-1085-4668-A63A-69F80D7174C2}"/>
    <dgm:cxn modelId="{5922F9E1-9177-4FD0-A745-8B902D384583}" type="presOf" srcId="{C51E3BFF-C336-4115-B424-7E66C1513331}" destId="{960FB58E-822A-4695-BAE0-1AE742ABB33F}" srcOrd="0" destOrd="0" presId="urn:microsoft.com/office/officeart/2005/8/layout/vList2"/>
    <dgm:cxn modelId="{243995EC-84BB-483B-A58A-EEC5E3D60F21}" srcId="{DD010E44-049F-4DBF-82A0-E8688E6CCBAB}" destId="{36FD9474-197C-45E2-A02C-C96A4D1362C1}" srcOrd="2" destOrd="0" parTransId="{804F1D09-D670-4D83-9398-0BE5E159BB5C}" sibTransId="{B08811C4-D0A6-4248-B544-76BD86783344}"/>
    <dgm:cxn modelId="{D31C4FED-6D59-42BD-AC26-95F9BC494D7D}" type="presOf" srcId="{8189749B-B292-4892-B14D-083950810372}" destId="{185C8A5D-FCED-4046-AE8D-B454D5EB4FB0}" srcOrd="0" destOrd="0" presId="urn:microsoft.com/office/officeart/2005/8/layout/vList2"/>
    <dgm:cxn modelId="{1225B3F7-B2C7-4113-B755-89272417DE28}" type="presOf" srcId="{DD010E44-049F-4DBF-82A0-E8688E6CCBAB}" destId="{22D7771D-E9DB-4750-BF35-1E259EA69A22}" srcOrd="0" destOrd="0" presId="urn:microsoft.com/office/officeart/2005/8/layout/vList2"/>
    <dgm:cxn modelId="{3D5E7822-E5B5-4DE5-9B95-8CF2284F61DC}" type="presParOf" srcId="{22D7771D-E9DB-4750-BF35-1E259EA69A22}" destId="{960FB58E-822A-4695-BAE0-1AE742ABB33F}" srcOrd="0" destOrd="0" presId="urn:microsoft.com/office/officeart/2005/8/layout/vList2"/>
    <dgm:cxn modelId="{68D48E9B-650D-4D54-97C8-14C3E46784BA}" type="presParOf" srcId="{22D7771D-E9DB-4750-BF35-1E259EA69A22}" destId="{C047302B-DA83-4C1E-B01E-F62B76DA584D}" srcOrd="1" destOrd="0" presId="urn:microsoft.com/office/officeart/2005/8/layout/vList2"/>
    <dgm:cxn modelId="{B591442B-0554-438C-8328-6A858C7E009F}" type="presParOf" srcId="{22D7771D-E9DB-4750-BF35-1E259EA69A22}" destId="{501EED65-7CC3-4486-AAA0-2DAB521801A9}" srcOrd="2" destOrd="0" presId="urn:microsoft.com/office/officeart/2005/8/layout/vList2"/>
    <dgm:cxn modelId="{DF233D98-4049-4CEA-A312-A72DDA954F69}" type="presParOf" srcId="{22D7771D-E9DB-4750-BF35-1E259EA69A22}" destId="{52AB28CA-8C9F-4215-B5A3-E52EAC623E06}" srcOrd="3" destOrd="0" presId="urn:microsoft.com/office/officeart/2005/8/layout/vList2"/>
    <dgm:cxn modelId="{5B11E119-F717-45FF-BA7F-36622073DC09}" type="presParOf" srcId="{22D7771D-E9DB-4750-BF35-1E259EA69A22}" destId="{AA4BC5BD-7818-4EA9-98BA-F1F18ECDF578}" srcOrd="4" destOrd="0" presId="urn:microsoft.com/office/officeart/2005/8/layout/vList2"/>
    <dgm:cxn modelId="{4129FF11-87E8-48A4-90CE-3C25FB066CB5}" type="presParOf" srcId="{22D7771D-E9DB-4750-BF35-1E259EA69A22}" destId="{185C8A5D-FCED-4046-AE8D-B454D5EB4FB0}" srcOrd="5" destOrd="0" presId="urn:microsoft.com/office/officeart/2005/8/layout/vList2"/>
    <dgm:cxn modelId="{C4745023-3DDA-4495-9313-5C2C39C36F8E}" type="presParOf" srcId="{22D7771D-E9DB-4750-BF35-1E259EA69A22}" destId="{5CBB4E9E-C3AA-49C9-ABBA-502C701408A7}" srcOrd="6" destOrd="0" presId="urn:microsoft.com/office/officeart/2005/8/layout/vList2"/>
    <dgm:cxn modelId="{71F36357-89B1-47ED-9147-8814C3538BE4}" type="presParOf" srcId="{22D7771D-E9DB-4750-BF35-1E259EA69A22}" destId="{A0A4F45C-55D1-452E-81D7-F27205B9CC1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FB58E-822A-4695-BAE0-1AE742ABB33F}">
      <dsp:nvSpPr>
        <dsp:cNvPr id="0" name=""/>
        <dsp:cNvSpPr/>
      </dsp:nvSpPr>
      <dsp:spPr>
        <a:xfrm>
          <a:off x="0" y="34907"/>
          <a:ext cx="6539968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Problems with Binary Search Tree</a:t>
          </a:r>
        </a:p>
      </dsp:txBody>
      <dsp:txXfrm>
        <a:off x="25587" y="60494"/>
        <a:ext cx="6488794" cy="472986"/>
      </dsp:txXfrm>
    </dsp:sp>
    <dsp:sp modelId="{C047302B-DA83-4C1E-B01E-F62B76DA584D}">
      <dsp:nvSpPr>
        <dsp:cNvPr id="0" name=""/>
        <dsp:cNvSpPr/>
      </dsp:nvSpPr>
      <dsp:spPr>
        <a:xfrm>
          <a:off x="0" y="559067"/>
          <a:ext cx="6539968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 a balance tree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Worst Case is O (n) (when data entered is already sorted)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 lot of time to access recent inserted / searched element</a:t>
          </a:r>
        </a:p>
      </dsp:txBody>
      <dsp:txXfrm>
        <a:off x="0" y="559067"/>
        <a:ext cx="6539968" cy="738990"/>
      </dsp:txXfrm>
    </dsp:sp>
    <dsp:sp modelId="{501EED65-7CC3-4486-AAA0-2DAB521801A9}">
      <dsp:nvSpPr>
        <dsp:cNvPr id="0" name=""/>
        <dsp:cNvSpPr/>
      </dsp:nvSpPr>
      <dsp:spPr>
        <a:xfrm>
          <a:off x="0" y="1298057"/>
          <a:ext cx="6539968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Solution: AVL Tree</a:t>
          </a:r>
        </a:p>
      </dsp:txBody>
      <dsp:txXfrm>
        <a:off x="25587" y="1323644"/>
        <a:ext cx="6488794" cy="472986"/>
      </dsp:txXfrm>
    </dsp:sp>
    <dsp:sp modelId="{52AB28CA-8C9F-4215-B5A3-E52EAC623E06}">
      <dsp:nvSpPr>
        <dsp:cNvPr id="0" name=""/>
        <dsp:cNvSpPr/>
      </dsp:nvSpPr>
      <dsp:spPr>
        <a:xfrm>
          <a:off x="0" y="1822217"/>
          <a:ext cx="6539968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 balance binary tree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Worst case is O (log n)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Multiple Rotation (Left, Right, Left Right and Right Left rotation)</a:t>
          </a:r>
        </a:p>
      </dsp:txBody>
      <dsp:txXfrm>
        <a:off x="0" y="1822217"/>
        <a:ext cx="6539968" cy="738990"/>
      </dsp:txXfrm>
    </dsp:sp>
    <dsp:sp modelId="{AA4BC5BD-7818-4EA9-98BA-F1F18ECDF578}">
      <dsp:nvSpPr>
        <dsp:cNvPr id="0" name=""/>
        <dsp:cNvSpPr/>
      </dsp:nvSpPr>
      <dsp:spPr>
        <a:xfrm>
          <a:off x="0" y="2561207"/>
          <a:ext cx="6539968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Problems with AVL Tree</a:t>
          </a:r>
        </a:p>
      </dsp:txBody>
      <dsp:txXfrm>
        <a:off x="25587" y="2586794"/>
        <a:ext cx="6488794" cy="472986"/>
      </dsp:txXfrm>
    </dsp:sp>
    <dsp:sp modelId="{185C8A5D-FCED-4046-AE8D-B454D5EB4FB0}">
      <dsp:nvSpPr>
        <dsp:cNvPr id="0" name=""/>
        <dsp:cNvSpPr/>
      </dsp:nvSpPr>
      <dsp:spPr>
        <a:xfrm>
          <a:off x="0" y="3085367"/>
          <a:ext cx="6539968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Extra storage for height field in each node.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Calculation of Balance Factor can be sometime difficult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Ugly deletion of AVL Tree (around 12 different cases)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 lot of time to access recent inserted / searched element.</a:t>
          </a:r>
        </a:p>
      </dsp:txBody>
      <dsp:txXfrm>
        <a:off x="0" y="3085367"/>
        <a:ext cx="6539968" cy="985320"/>
      </dsp:txXfrm>
    </dsp:sp>
    <dsp:sp modelId="{5CBB4E9E-C3AA-49C9-ABBA-502C701408A7}">
      <dsp:nvSpPr>
        <dsp:cNvPr id="0" name=""/>
        <dsp:cNvSpPr/>
      </dsp:nvSpPr>
      <dsp:spPr>
        <a:xfrm>
          <a:off x="0" y="4070688"/>
          <a:ext cx="6539968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Solution: SPLAY TREE</a:t>
          </a:r>
        </a:p>
      </dsp:txBody>
      <dsp:txXfrm>
        <a:off x="25587" y="4096275"/>
        <a:ext cx="6488794" cy="472986"/>
      </dsp:txXfrm>
    </dsp:sp>
    <dsp:sp modelId="{A0A4F45C-55D1-452E-81D7-F27205B9CC16}">
      <dsp:nvSpPr>
        <dsp:cNvPr id="0" name=""/>
        <dsp:cNvSpPr/>
      </dsp:nvSpPr>
      <dsp:spPr>
        <a:xfrm>
          <a:off x="0" y="4594848"/>
          <a:ext cx="6539968" cy="49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Deletion was made simple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Recently inserted / searched element always be on root of the tree</a:t>
          </a:r>
        </a:p>
      </dsp:txBody>
      <dsp:txXfrm>
        <a:off x="0" y="4594848"/>
        <a:ext cx="6539968" cy="49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8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85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6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1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18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4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2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2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7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1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21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915C17-8E46-4331-BC15-2BFB49E4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Splay</a:t>
            </a:r>
            <a: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0FD5F-8C82-496A-A8AC-77F750F26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tree –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8DCA1-9624-48C9-87B1-FAA43CC47BFC}"/>
              </a:ext>
            </a:extLst>
          </p:cNvPr>
          <p:cNvSpPr txBox="1"/>
          <p:nvPr/>
        </p:nvSpPr>
        <p:spPr>
          <a:xfrm>
            <a:off x="8220472" y="5074717"/>
            <a:ext cx="363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</a:t>
            </a:r>
          </a:p>
          <a:p>
            <a:pPr marL="342900" indent="-342900"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Mehdi Raza Rajani (k163904) Leader</a:t>
            </a:r>
          </a:p>
          <a:p>
            <a:pPr marL="342900" indent="-342900"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Tahir Raza Hemani (k163905)</a:t>
            </a:r>
          </a:p>
          <a:p>
            <a:pPr marL="342900" indent="-342900"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Sabih Ahmed (k163896)</a:t>
            </a:r>
          </a:p>
        </p:txBody>
      </p:sp>
    </p:spTree>
    <p:extLst>
      <p:ext uri="{BB962C8B-B14F-4D97-AF65-F5344CB8AC3E}">
        <p14:creationId xmlns:p14="http://schemas.microsoft.com/office/powerpoint/2010/main" val="3845137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44E66-BE53-48C1-9208-B7DDA716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434" y="2754842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u="sng" dirty="0">
                <a:solidFill>
                  <a:srgbClr val="FFFFFF"/>
                </a:solidFill>
              </a:rPr>
              <a:t>Basic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operations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in splay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533150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F4E035BE-9FF4-43D3-BC25-CF582D7FF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0" name="Straight Connector 50">
            <a:extLst>
              <a:ext uri="{FF2B5EF4-FFF2-40B4-BE49-F238E27FC236}">
                <a16:creationId xmlns:a16="http://schemas.microsoft.com/office/drawing/2014/main" id="{085ECEC0-FF5D-4348-92C7-1EA7C61E77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59D79E-AC70-46E3-B4AD-CDAC53E9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082673"/>
            <a:ext cx="3301217" cy="4708528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 in splay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AE4E-B264-4504-9EE7-0E632723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879" y="1082673"/>
            <a:ext cx="6833295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Node search(object x)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Temp  ← root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If (temp = null) return null //empty tree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If (</a:t>
            </a:r>
            <a:r>
              <a:rPr lang="en-US" dirty="0" err="1"/>
              <a:t>temp.key</a:t>
            </a:r>
            <a:r>
              <a:rPr lang="en-US" dirty="0"/>
              <a:t> = x) return temp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While (temp != null)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If (</a:t>
            </a:r>
            <a:r>
              <a:rPr lang="en-US" dirty="0" err="1"/>
              <a:t>temp.key.compareTo</a:t>
            </a:r>
            <a:r>
              <a:rPr lang="en-US" dirty="0"/>
              <a:t>(x) &lt; 0 ) temp ← </a:t>
            </a:r>
            <a:r>
              <a:rPr lang="en-US" dirty="0" err="1"/>
              <a:t>temp.left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else if (</a:t>
            </a:r>
            <a:r>
              <a:rPr lang="en-US" dirty="0" err="1"/>
              <a:t>temp.key.compareTo</a:t>
            </a:r>
            <a:r>
              <a:rPr lang="en-US" dirty="0"/>
              <a:t>(x) &gt; 0 ) temp ← </a:t>
            </a:r>
            <a:r>
              <a:rPr lang="en-US" dirty="0" err="1"/>
              <a:t>temp.right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else return splay (temp) //when found splay it move it on to the root of tree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Return null //not found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807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E035BE-9FF4-43D3-BC25-CF582D7FF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5ECEC0-FF5D-4348-92C7-1EA7C61E77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59D79E-AC70-46E3-B4AD-CDAC53E9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82673"/>
            <a:ext cx="3069971" cy="4708528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splay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AE4E-B264-4504-9EE7-0E632723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309" y="1082673"/>
            <a:ext cx="6555041" cy="470852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Void insert(object x)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Temp  ← root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Par ← null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While (temp != null)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par ← temp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If (</a:t>
            </a:r>
            <a:r>
              <a:rPr lang="en-US" dirty="0" err="1"/>
              <a:t>temp.key.compareTo</a:t>
            </a:r>
            <a:r>
              <a:rPr lang="en-US" dirty="0"/>
              <a:t>(x) &lt; 0 ) temp ← </a:t>
            </a:r>
            <a:r>
              <a:rPr lang="en-US" dirty="0" err="1"/>
              <a:t>temp.left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else temp ← </a:t>
            </a:r>
            <a:r>
              <a:rPr lang="en-US" dirty="0" err="1"/>
              <a:t>temp.right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Temp ← new Node (x)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err="1"/>
              <a:t>Temp.parent</a:t>
            </a:r>
            <a:r>
              <a:rPr lang="en-US" dirty="0"/>
              <a:t> ← par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If (par = null) root ← temp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Else if (</a:t>
            </a:r>
            <a:r>
              <a:rPr lang="en-US" dirty="0" err="1"/>
              <a:t>par.key.compareTo</a:t>
            </a:r>
            <a:r>
              <a:rPr lang="en-US" dirty="0"/>
              <a:t>(x) &lt; 0 ) par ← </a:t>
            </a:r>
            <a:r>
              <a:rPr lang="en-US" dirty="0" err="1"/>
              <a:t>par.right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Else par ← </a:t>
            </a:r>
            <a:r>
              <a:rPr lang="en-US" dirty="0" err="1"/>
              <a:t>par.left</a:t>
            </a:r>
            <a:r>
              <a:rPr lang="en-US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Splay(temp) //after inserting splay it move it on to the root of tree</a:t>
            </a:r>
          </a:p>
        </p:txBody>
      </p:sp>
    </p:spTree>
    <p:extLst>
      <p:ext uri="{BB962C8B-B14F-4D97-AF65-F5344CB8AC3E}">
        <p14:creationId xmlns:p14="http://schemas.microsoft.com/office/powerpoint/2010/main" val="188941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E035BE-9FF4-43D3-BC25-CF582D7FF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5ECEC0-FF5D-4348-92C7-1EA7C61E77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59D79E-AC70-46E3-B4AD-CDAC53E9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Deletion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splay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AE4E-B264-4504-9EE7-0E632723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129" y="1082673"/>
            <a:ext cx="6360309" cy="470852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Node delete(object x)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If (root = null) return null //tree is empty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If (search(x) = null) return null //x is not present in tree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//now the object to be deleted is on root of the tree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Temp ← root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If (</a:t>
            </a:r>
            <a:r>
              <a:rPr lang="en-US" dirty="0" err="1"/>
              <a:t>root.isLeaf</a:t>
            </a:r>
            <a:r>
              <a:rPr lang="en-US" dirty="0"/>
              <a:t>())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root ← null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return temp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If (</a:t>
            </a:r>
            <a:r>
              <a:rPr lang="en-US" dirty="0" err="1"/>
              <a:t>root.isEither</a:t>
            </a:r>
            <a:r>
              <a:rPr lang="en-US" dirty="0"/>
              <a:t>())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If (</a:t>
            </a:r>
            <a:r>
              <a:rPr lang="en-US" dirty="0" err="1"/>
              <a:t>root.left</a:t>
            </a:r>
            <a:r>
              <a:rPr lang="en-US" dirty="0"/>
              <a:t> != null)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root.left.parent</a:t>
            </a:r>
            <a:r>
              <a:rPr lang="en-US" dirty="0"/>
              <a:t> ← null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	root ← </a:t>
            </a:r>
            <a:r>
              <a:rPr lang="en-US" dirty="0" err="1"/>
              <a:t>root.left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Else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root.right.parent</a:t>
            </a:r>
            <a:r>
              <a:rPr lang="en-US" dirty="0"/>
              <a:t> ← null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	root ← </a:t>
            </a:r>
            <a:r>
              <a:rPr lang="en-US" dirty="0" err="1"/>
              <a:t>root.right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return temp</a:t>
            </a:r>
          </a:p>
        </p:txBody>
      </p:sp>
    </p:spTree>
    <p:extLst>
      <p:ext uri="{BB962C8B-B14F-4D97-AF65-F5344CB8AC3E}">
        <p14:creationId xmlns:p14="http://schemas.microsoft.com/office/powerpoint/2010/main" val="157938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1" name="Group 38">
            <a:extLst>
              <a:ext uri="{FF2B5EF4-FFF2-40B4-BE49-F238E27FC236}">
                <a16:creationId xmlns:a16="http://schemas.microsoft.com/office/drawing/2014/main" id="{F4E035BE-9FF4-43D3-BC25-CF582D7FF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145" name="Straight Connector 50">
            <a:extLst>
              <a:ext uri="{FF2B5EF4-FFF2-40B4-BE49-F238E27FC236}">
                <a16:creationId xmlns:a16="http://schemas.microsoft.com/office/drawing/2014/main" id="{085ECEC0-FF5D-4348-92C7-1EA7C61E77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59D79E-AC70-46E3-B4AD-CDAC53E9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082673"/>
            <a:ext cx="3090597" cy="4708528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Deletion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splay tree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AE4E-B264-4504-9EE7-0E632723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//root is full node so now we will split the tree into left subtree and right subtree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err="1"/>
              <a:t>leftTree</a:t>
            </a:r>
            <a:r>
              <a:rPr lang="en-US" dirty="0"/>
              <a:t> ← </a:t>
            </a:r>
            <a:r>
              <a:rPr lang="en-US" dirty="0" err="1"/>
              <a:t>root.left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err="1"/>
              <a:t>rightTree</a:t>
            </a:r>
            <a:r>
              <a:rPr lang="en-US" dirty="0"/>
              <a:t> ← </a:t>
            </a:r>
            <a:r>
              <a:rPr lang="en-US" dirty="0" err="1"/>
              <a:t>root.right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err="1"/>
              <a:t>Right.parent</a:t>
            </a:r>
            <a:r>
              <a:rPr lang="en-US" dirty="0"/>
              <a:t> ← null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err="1"/>
              <a:t>leftTree.parent</a:t>
            </a:r>
            <a:r>
              <a:rPr lang="en-US" dirty="0"/>
              <a:t> ← null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T ← predecessor (</a:t>
            </a:r>
            <a:r>
              <a:rPr lang="en-US" dirty="0" err="1"/>
              <a:t>leftTree</a:t>
            </a:r>
            <a:r>
              <a:rPr lang="en-US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Splay (T) //will move predecessor of root on the top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err="1"/>
              <a:t>Root.right</a:t>
            </a:r>
            <a:r>
              <a:rPr lang="en-US" dirty="0"/>
              <a:t> ← </a:t>
            </a:r>
            <a:r>
              <a:rPr lang="en-US" dirty="0" err="1"/>
              <a:t>rightTree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err="1"/>
              <a:t>rightTree.parent</a:t>
            </a:r>
            <a:r>
              <a:rPr lang="en-US" dirty="0"/>
              <a:t> ← root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Return temp </a:t>
            </a:r>
          </a:p>
        </p:txBody>
      </p:sp>
    </p:spTree>
    <p:extLst>
      <p:ext uri="{BB962C8B-B14F-4D97-AF65-F5344CB8AC3E}">
        <p14:creationId xmlns:p14="http://schemas.microsoft.com/office/powerpoint/2010/main" val="423897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44E66-BE53-48C1-9208-B7DDA716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690020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u="sng" dirty="0">
                <a:solidFill>
                  <a:srgbClr val="FFFFFF"/>
                </a:solidFill>
              </a:rPr>
              <a:t>Examples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of </a:t>
            </a:r>
            <a:br>
              <a:rPr lang="en-US" sz="4400" b="1" u="sng" dirty="0">
                <a:solidFill>
                  <a:srgbClr val="FFFFFF"/>
                </a:solidFill>
              </a:rPr>
            </a:br>
            <a:r>
              <a:rPr lang="en-US" sz="4400" b="1" u="sng" dirty="0">
                <a:solidFill>
                  <a:srgbClr val="FFFFFF"/>
                </a:solidFill>
              </a:rPr>
              <a:t>splay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81368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Group 51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DF268D0-A55E-4C75-AA75-AC0BD579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2" y="739036"/>
            <a:ext cx="8658224" cy="40259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FE639-0E4A-4BF6-8775-F11C9BE8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855675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US" sz="4800" b="1" dirty="0"/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64257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FB0483C-AEF4-48EA-9FA8-F2C9E3E76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912812"/>
            <a:ext cx="9041457" cy="38426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E1863-1BD4-41B6-9322-A507C6F4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438" y="4864971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232062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158DAF06-83F9-40AF-A47D-0F50FC7A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4" y="866626"/>
            <a:ext cx="9435619" cy="347201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983347-D05A-4975-98E9-7997985D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5" y="4572001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en-US" sz="4800" b="1" dirty="0"/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72807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44E66-BE53-48C1-9208-B7DDA716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778" y="270033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u="sng" dirty="0">
                <a:solidFill>
                  <a:srgbClr val="FFFFFF"/>
                </a:solidFill>
              </a:rPr>
              <a:t>Comparison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and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time complexity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32122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A37F5D-32C5-4347-847F-9A162CAA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38" y="1254035"/>
            <a:ext cx="3035089" cy="400222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r>
              <a:rPr lang="en-US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Splay Tree</a:t>
            </a:r>
          </a:p>
        </p:txBody>
      </p:sp>
      <p:graphicFrame>
        <p:nvGraphicFramePr>
          <p:cNvPr id="42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021031"/>
              </p:ext>
            </p:extLst>
          </p:nvPr>
        </p:nvGraphicFramePr>
        <p:xfrm>
          <a:off x="4494975" y="693938"/>
          <a:ext cx="6539968" cy="5122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17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F493-FD60-4DDF-9248-7669747B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75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Splay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600FDF-9B6C-436D-B48D-A47BE575CB4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1" y="1389710"/>
          <a:ext cx="9906000" cy="4678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42997014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73818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Splay Tree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AVL Tree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3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worst case only search, insertion and deletion may be O (n) if elements are inserted in order.</a:t>
                      </a:r>
                    </a:p>
                    <a:p>
                      <a:r>
                        <a:rPr lang="en-US" dirty="0"/>
                        <a:t>Except this case each operation’s time complexity is O (log n).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Search, insertion and deletion can never be of O (n) time complexity.</a:t>
                      </a:r>
                    </a:p>
                    <a:p>
                      <a:r>
                        <a:rPr lang="en-US" dirty="0"/>
                        <a:t>Time Complexity of AVL Tree is O (log n).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21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 on recent node is of O (1) time complexity always.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on recent node can be of O (1) but often it is of O (log n).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94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 in multithread environment.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in multithread environment.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61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 merging and splitting efficiently.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perform merging and splitting.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1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memory efficient because no need of Balance Factor in each node.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memory efficient because it require balance factor in each node.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42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Deletion is very simple.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Deletion is quite complex.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3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Better method to implement using iterative technique.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method to implement using recursive technique.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77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67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A63A97-5E41-40FF-AEC4-D0BF2BE10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25602"/>
              </p:ext>
            </p:extLst>
          </p:nvPr>
        </p:nvGraphicFramePr>
        <p:xfrm>
          <a:off x="1141413" y="666103"/>
          <a:ext cx="9898062" cy="461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0" name="Title 1">
            <a:extLst>
              <a:ext uri="{FF2B5EF4-FFF2-40B4-BE49-F238E27FC236}">
                <a16:creationId xmlns:a16="http://schemas.microsoft.com/office/drawing/2014/main" id="{EFC7D2C8-4A00-4581-B740-26E3DFE8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5276850"/>
            <a:ext cx="8791575" cy="6730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01767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A63A97-5E41-40FF-AEC4-D0BF2BE10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94618"/>
              </p:ext>
            </p:extLst>
          </p:nvPr>
        </p:nvGraphicFramePr>
        <p:xfrm>
          <a:off x="1141413" y="639469"/>
          <a:ext cx="9898062" cy="461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0" name="Title 1">
            <a:extLst>
              <a:ext uri="{FF2B5EF4-FFF2-40B4-BE49-F238E27FC236}">
                <a16:creationId xmlns:a16="http://schemas.microsoft.com/office/drawing/2014/main" id="{EFC7D2C8-4A00-4581-B740-26E3DFE8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5276850"/>
            <a:ext cx="8791575" cy="6730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deletion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16347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A63A97-5E41-40FF-AEC4-D0BF2BE10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291365"/>
              </p:ext>
            </p:extLst>
          </p:nvPr>
        </p:nvGraphicFramePr>
        <p:xfrm>
          <a:off x="1141413" y="692737"/>
          <a:ext cx="9898062" cy="461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0" name="Title 1">
            <a:extLst>
              <a:ext uri="{FF2B5EF4-FFF2-40B4-BE49-F238E27FC236}">
                <a16:creationId xmlns:a16="http://schemas.microsoft.com/office/drawing/2014/main" id="{EFC7D2C8-4A00-4581-B740-26E3DFE8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5276850"/>
            <a:ext cx="8791575" cy="6730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latest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inserted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482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E035BE-9FF4-43D3-BC25-CF582D7FF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85ECEC0-FF5D-4348-92C7-1EA7C61E77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59D79E-AC70-46E3-B4AD-CDAC53E9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82673"/>
            <a:ext cx="2990595" cy="4708528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splay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AE4E-B264-4504-9EE7-0E632723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79" y="1082673"/>
            <a:ext cx="6592084" cy="4708528"/>
          </a:xfrm>
        </p:spPr>
        <p:txBody>
          <a:bodyPr anchor="ctr">
            <a:no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en-US" sz="1600" dirty="0"/>
              <a:t>Can be shown that any M consecutive operations starting from an empty tree take at most O(M log(N))</a:t>
            </a:r>
            <a:endParaRPr lang="en-US" altLang="en-US" sz="1600" dirty="0">
              <a:sym typeface="Wingdings" panose="05000000000000000000" pitchFamily="2" charset="2"/>
            </a:endParaRPr>
          </a:p>
          <a:p>
            <a:pPr lvl="1">
              <a:buSzPct val="100000"/>
            </a:pPr>
            <a:r>
              <a:rPr lang="en-US" altLang="en-US" sz="1400" dirty="0"/>
              <a:t>All splay tree operations run in amortized O(log n) time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en-US" sz="1600" dirty="0"/>
              <a:t>Splay trees are tree structures that:</a:t>
            </a:r>
          </a:p>
          <a:p>
            <a:pPr lvl="1"/>
            <a:r>
              <a:rPr lang="en-US" altLang="en-US" sz="1400" dirty="0"/>
              <a:t>Are not perfectly balanced all the time</a:t>
            </a:r>
          </a:p>
          <a:p>
            <a:pPr lvl="1"/>
            <a:r>
              <a:rPr lang="en-US" altLang="en-US" sz="1400" dirty="0"/>
              <a:t>Data most recently accessed is near the root.</a:t>
            </a:r>
          </a:p>
          <a:p>
            <a:pPr marL="457200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en-US" sz="1600" dirty="0"/>
              <a:t>Implements most-recently used (MRU) logic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en-US" sz="1600" dirty="0"/>
              <a:t>Splaying can be done top-down; better because:</a:t>
            </a:r>
          </a:p>
          <a:p>
            <a:pPr lvl="1"/>
            <a:r>
              <a:rPr lang="en-US" altLang="en-US" sz="1400" dirty="0"/>
              <a:t>only one pass</a:t>
            </a:r>
          </a:p>
          <a:p>
            <a:pPr lvl="1"/>
            <a:r>
              <a:rPr lang="en-US" altLang="en-US" sz="1400" dirty="0"/>
              <a:t>no recursion pointers necessary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en-US" sz="1600" dirty="0"/>
              <a:t>Splay trees are </a:t>
            </a:r>
            <a:r>
              <a:rPr lang="en-US" altLang="en-US" sz="1600" i="1" dirty="0"/>
              <a:t>very</a:t>
            </a:r>
            <a:r>
              <a:rPr lang="en-US" altLang="en-US" sz="1600" dirty="0"/>
              <a:t> effective search trees</a:t>
            </a:r>
          </a:p>
          <a:p>
            <a:pPr lvl="1"/>
            <a:r>
              <a:rPr lang="en-US" altLang="en-US" sz="1400" dirty="0"/>
              <a:t>relatively simple: no extra fields required</a:t>
            </a:r>
          </a:p>
          <a:p>
            <a:pPr lvl="1"/>
            <a:r>
              <a:rPr lang="en-US" altLang="en-US" sz="1400" dirty="0"/>
              <a:t>excellent </a:t>
            </a:r>
            <a:r>
              <a:rPr lang="en-US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locality</a:t>
            </a:r>
            <a:r>
              <a:rPr lang="en-US" altLang="en-US" sz="1400" dirty="0"/>
              <a:t> properties: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dirty="0"/>
              <a:t>frequently accessed keys are cheap to find (near top of tree)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dirty="0"/>
              <a:t>infrequently accessed keys stay out of the way (near bottom of tree)</a:t>
            </a:r>
          </a:p>
        </p:txBody>
      </p:sp>
    </p:spTree>
    <p:extLst>
      <p:ext uri="{BB962C8B-B14F-4D97-AF65-F5344CB8AC3E}">
        <p14:creationId xmlns:p14="http://schemas.microsoft.com/office/powerpoint/2010/main" val="185077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E035BE-9FF4-43D3-BC25-CF582D7FF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85ECEC0-FF5D-4348-92C7-1EA7C61E77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59D79E-AC70-46E3-B4AD-CDAC53E9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1082673"/>
            <a:ext cx="3741486" cy="4708528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splay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AE4E-B264-4504-9EE7-0E632723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 fontScale="92500" lnSpcReduction="100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GB" dirty="0"/>
              <a:t>Due to their reference of locality property, they can be used in implementing logic behind caches.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GB" dirty="0"/>
              <a:t>Also they can be used in bifurcating the data into 2 distinguish data sets – cutting a tree (left subtree and right subtree during deletion.)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GB" dirty="0"/>
              <a:t>Can be used in garbage collectors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GB" dirty="0"/>
              <a:t>Querying faster than O(log(N)) for highly biased query distributions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GB" dirty="0"/>
              <a:t>Used in network router</a:t>
            </a:r>
          </a:p>
        </p:txBody>
      </p:sp>
    </p:spTree>
    <p:extLst>
      <p:ext uri="{BB962C8B-B14F-4D97-AF65-F5344CB8AC3E}">
        <p14:creationId xmlns:p14="http://schemas.microsoft.com/office/powerpoint/2010/main" val="121586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79">
            <a:extLst>
              <a:ext uri="{FF2B5EF4-FFF2-40B4-BE49-F238E27FC236}">
                <a16:creationId xmlns:a16="http://schemas.microsoft.com/office/drawing/2014/main" id="{A838DBA2-246D-4087-AE0A-6EA2B4B65AF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3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F58C524-E0AB-40F5-B52D-E7DD808F1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5" r="-3" b="8399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A5C84-9C86-4589-98F0-A99ED98F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Splay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29E3-33FB-4308-BA61-960F1F01D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EACH SPLAY NODE CONSIST OF THE FOLLOWING THINGS:</a:t>
            </a:r>
          </a:p>
          <a:p>
            <a:pPr lvl="1"/>
            <a:r>
              <a:rPr lang="en-US" dirty="0"/>
              <a:t>SPLAYNODE PARENT</a:t>
            </a:r>
          </a:p>
          <a:p>
            <a:pPr lvl="1"/>
            <a:r>
              <a:rPr lang="en-US" dirty="0"/>
              <a:t>OBJECT ELEMENT</a:t>
            </a:r>
          </a:p>
          <a:p>
            <a:pPr lvl="1"/>
            <a:r>
              <a:rPr lang="en-US" dirty="0"/>
              <a:t>SPLAYNODE LEFT</a:t>
            </a:r>
          </a:p>
          <a:p>
            <a:pPr lvl="1"/>
            <a:r>
              <a:rPr lang="en-US" dirty="0"/>
              <a:t>SPLAYNODE RIGHT</a:t>
            </a:r>
          </a:p>
        </p:txBody>
      </p:sp>
    </p:spTree>
    <p:extLst>
      <p:ext uri="{BB962C8B-B14F-4D97-AF65-F5344CB8AC3E}">
        <p14:creationId xmlns:p14="http://schemas.microsoft.com/office/powerpoint/2010/main" val="213331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44E66-BE53-48C1-9208-B7DDA716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434" y="2726530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u="sng" dirty="0">
                <a:solidFill>
                  <a:srgbClr val="FFFFFF"/>
                </a:solidFill>
              </a:rPr>
              <a:t>Different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types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of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rotation in splay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u="sng" dirty="0">
                <a:solidFill>
                  <a:srgbClr val="FFFFFF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3980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" name="Group 55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9" name="Picture 48" descr="A picture containing device&#10;&#10;Description generated with high confidence">
            <a:extLst>
              <a:ext uri="{FF2B5EF4-FFF2-40B4-BE49-F238E27FC236}">
                <a16:creationId xmlns:a16="http://schemas.microsoft.com/office/drawing/2014/main" id="{8EAE0F7A-0553-4C5E-8135-586AEB73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4" y="1170268"/>
            <a:ext cx="8791575" cy="27693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94B4F-8D26-4DFC-BB72-246101C7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37F4-3545-443A-995C-B02C6CAD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No change occurs</a:t>
            </a:r>
          </a:p>
        </p:txBody>
      </p:sp>
    </p:spTree>
    <p:extLst>
      <p:ext uri="{BB962C8B-B14F-4D97-AF65-F5344CB8AC3E}">
        <p14:creationId xmlns:p14="http://schemas.microsoft.com/office/powerpoint/2010/main" val="376388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A008917-9BAA-4813-9A9A-A969F2FF5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11" y="1108038"/>
            <a:ext cx="7145200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C7DCD-0CED-4A5B-A57C-70267E65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Rotation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9E74E-9400-4C9A-8EEF-3BD744E9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>
                <a:solidFill>
                  <a:schemeClr val="tx2"/>
                </a:solidFill>
              </a:rPr>
              <a:t>(Single AVL rotation) – Access child of root</a:t>
            </a:r>
          </a:p>
        </p:txBody>
      </p:sp>
    </p:spTree>
    <p:extLst>
      <p:ext uri="{BB962C8B-B14F-4D97-AF65-F5344CB8AC3E}">
        <p14:creationId xmlns:p14="http://schemas.microsoft.com/office/powerpoint/2010/main" val="196915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F97648D5-FA61-45DB-998F-BC1723E4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03" y="1108038"/>
            <a:ext cx="6360017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4" name="Title 103">
            <a:extLst>
              <a:ext uri="{FF2B5EF4-FFF2-40B4-BE49-F238E27FC236}">
                <a16:creationId xmlns:a16="http://schemas.microsoft.com/office/drawing/2014/main" id="{7110FA19-B651-417F-999F-2944FF82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rotation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790829CE-E482-4A07-92C4-D13BC100A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>
                <a:solidFill>
                  <a:schemeClr val="tx2"/>
                </a:solidFill>
              </a:rPr>
              <a:t>ACCESS LEFT-LEFT OR RIGHT-RIGHT GRANDCHILD</a:t>
            </a:r>
          </a:p>
        </p:txBody>
      </p:sp>
    </p:spTree>
    <p:extLst>
      <p:ext uri="{BB962C8B-B14F-4D97-AF65-F5344CB8AC3E}">
        <p14:creationId xmlns:p14="http://schemas.microsoft.com/office/powerpoint/2010/main" val="4309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3530F1A6-E234-4D4F-84E0-5814D8D9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46" y="1108038"/>
            <a:ext cx="5674131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Title 89">
            <a:extLst>
              <a:ext uri="{FF2B5EF4-FFF2-40B4-BE49-F238E27FC236}">
                <a16:creationId xmlns:a16="http://schemas.microsoft.com/office/drawing/2014/main" id="{753EB95B-0F33-462C-B5EC-29E96843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zag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rotation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1DA8E921-1114-4914-B423-C69D1FA90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>
                <a:solidFill>
                  <a:schemeClr val="tx2"/>
                </a:solidFill>
              </a:rPr>
              <a:t>ACCESS LEFT-Right OR RIGHT-LEFT GRANDCHILD – double rotation AVL</a:t>
            </a:r>
          </a:p>
        </p:txBody>
      </p:sp>
    </p:spTree>
    <p:extLst>
      <p:ext uri="{BB962C8B-B14F-4D97-AF65-F5344CB8AC3E}">
        <p14:creationId xmlns:p14="http://schemas.microsoft.com/office/powerpoint/2010/main" val="2139035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1128</TotalTime>
  <Words>825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Tw Cen MT</vt:lpstr>
      <vt:lpstr>Wingdings</vt:lpstr>
      <vt:lpstr>Circuit</vt:lpstr>
      <vt:lpstr>Splay tree</vt:lpstr>
      <vt:lpstr>Motivation for Splay Tree</vt:lpstr>
      <vt:lpstr>Application  OF splay tree</vt:lpstr>
      <vt:lpstr>Splay Node</vt:lpstr>
      <vt:lpstr>Different types of rotation in splay tree</vt:lpstr>
      <vt:lpstr>Access root </vt:lpstr>
      <vt:lpstr>Zig Rotation</vt:lpstr>
      <vt:lpstr>Zig zig rotation</vt:lpstr>
      <vt:lpstr>Zig zag rotation</vt:lpstr>
      <vt:lpstr>Basic operations in splay tree</vt:lpstr>
      <vt:lpstr>Searching in splay tree</vt:lpstr>
      <vt:lpstr>Insertion in splay tree</vt:lpstr>
      <vt:lpstr>Deletion  in splay tree</vt:lpstr>
      <vt:lpstr>Deletion  in splay tree (continue)</vt:lpstr>
      <vt:lpstr>Examples of  splay tree</vt:lpstr>
      <vt:lpstr>Search (6)</vt:lpstr>
      <vt:lpstr>INSERT (9)</vt:lpstr>
      <vt:lpstr>Delete (7)</vt:lpstr>
      <vt:lpstr>Comparison and time complexity analysis</vt:lpstr>
      <vt:lpstr>Splay Tree VS AVL Tree</vt:lpstr>
      <vt:lpstr>Insertion comparison graph</vt:lpstr>
      <vt:lpstr>deletion comparison graph</vt:lpstr>
      <vt:lpstr>accessing latest inserted node</vt:lpstr>
      <vt:lpstr>Summary  OF splay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</dc:title>
  <dc:creator>Mehdi Raza Rajani</dc:creator>
  <cp:lastModifiedBy>Mehdi Raza Rajani</cp:lastModifiedBy>
  <cp:revision>46</cp:revision>
  <dcterms:created xsi:type="dcterms:W3CDTF">2017-12-01T18:42:47Z</dcterms:created>
  <dcterms:modified xsi:type="dcterms:W3CDTF">2017-12-07T05:47:24Z</dcterms:modified>
</cp:coreProperties>
</file>