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FD9C4-C086-4FF2-A649-04C0A6110D9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222C0-BDB8-45D5-9195-BC7B36C7B7F9}">
      <dgm:prSet/>
      <dgm:spPr/>
      <dgm:t>
        <a:bodyPr/>
        <a:lstStyle/>
        <a:p>
          <a:pPr algn="just"/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Research Question: How do factors such as car age, mileage, present price, fuel type, seller type, transmission type, and ownership history influence the resale value of used cars, and can a multivariate predictive model accurately forecast the selling price based on these attributes? If yes, which Model gives the best results?</a:t>
          </a:r>
        </a:p>
      </dgm:t>
    </dgm:pt>
    <dgm:pt modelId="{DC0975BE-7D35-4637-8BAD-AC1E026C4D65}" type="parTrans" cxnId="{35E56404-676D-4BDC-BD45-EEBA2583FEB5}">
      <dgm:prSet/>
      <dgm:spPr/>
      <dgm:t>
        <a:bodyPr/>
        <a:lstStyle/>
        <a:p>
          <a:endParaRPr lang="en-US"/>
        </a:p>
      </dgm:t>
    </dgm:pt>
    <dgm:pt modelId="{9FB188C4-FB36-4D9B-B4BB-36A41D6B1713}" type="sibTrans" cxnId="{35E56404-676D-4BDC-BD45-EEBA2583FEB5}">
      <dgm:prSet/>
      <dgm:spPr/>
      <dgm:t>
        <a:bodyPr/>
        <a:lstStyle/>
        <a:p>
          <a:endParaRPr lang="en-US"/>
        </a:p>
      </dgm:t>
    </dgm:pt>
    <dgm:pt modelId="{FC3D87D8-E6A4-461D-871A-F2DEE1E51489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Objectives</a:t>
          </a:r>
        </a:p>
      </dgm:t>
    </dgm:pt>
    <dgm:pt modelId="{647B9EE5-E6D8-4C8C-B7AF-E2DF943578BE}" type="parTrans" cxnId="{568A9EF5-4CDE-4AF0-8CEF-C9B6DCDEF45C}">
      <dgm:prSet/>
      <dgm:spPr/>
      <dgm:t>
        <a:bodyPr/>
        <a:lstStyle/>
        <a:p>
          <a:endParaRPr lang="en-US"/>
        </a:p>
      </dgm:t>
    </dgm:pt>
    <dgm:pt modelId="{89725556-4AA4-460C-840E-C29D4A07C878}" type="sibTrans" cxnId="{568A9EF5-4CDE-4AF0-8CEF-C9B6DCDEF45C}">
      <dgm:prSet/>
      <dgm:spPr/>
      <dgm:t>
        <a:bodyPr/>
        <a:lstStyle/>
        <a:p>
          <a:endParaRPr lang="en-US"/>
        </a:p>
      </dgm:t>
    </dgm:pt>
    <dgm:pt modelId="{DD32C22D-E7B5-4386-888C-31D099B2C1C3}">
      <dgm:prSet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To identify key factors affecting the resale value of used cars</a:t>
          </a:r>
          <a:endParaRPr lang="en-US" sz="1800" b="1" dirty="0">
            <a:solidFill>
              <a:schemeClr val="tx1">
                <a:lumMod val="95000"/>
                <a:lumOff val="5000"/>
              </a:schemeClr>
            </a:solidFill>
            <a:latin typeface="Aptos" panose="020B0004020202020204" pitchFamily="34" charset="0"/>
          </a:endParaRPr>
        </a:p>
      </dgm:t>
    </dgm:pt>
    <dgm:pt modelId="{4ABDD047-ED7D-4168-86C0-C99322D3F541}" type="parTrans" cxnId="{3025B864-AEB8-4CD3-A605-239837EC585F}">
      <dgm:prSet/>
      <dgm:spPr/>
      <dgm:t>
        <a:bodyPr/>
        <a:lstStyle/>
        <a:p>
          <a:endParaRPr lang="en-US"/>
        </a:p>
      </dgm:t>
    </dgm:pt>
    <dgm:pt modelId="{B9AE5700-6638-44D8-B695-6D75A10688E1}" type="sibTrans" cxnId="{3025B864-AEB8-4CD3-A605-239837EC585F}">
      <dgm:prSet/>
      <dgm:spPr/>
      <dgm:t>
        <a:bodyPr/>
        <a:lstStyle/>
        <a:p>
          <a:endParaRPr lang="en-US"/>
        </a:p>
      </dgm:t>
    </dgm:pt>
    <dgm:pt modelId="{A414400B-81B9-4988-B257-D75610425F17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To examine the interaction effects between the factors</a:t>
          </a:r>
        </a:p>
      </dgm:t>
    </dgm:pt>
    <dgm:pt modelId="{F0D8EBDC-58CE-4593-BDAB-6469168843C9}" type="parTrans" cxnId="{FBCDE6DD-4748-471F-8BFF-58214745E431}">
      <dgm:prSet/>
      <dgm:spPr/>
      <dgm:t>
        <a:bodyPr/>
        <a:lstStyle/>
        <a:p>
          <a:endParaRPr lang="en-US"/>
        </a:p>
      </dgm:t>
    </dgm:pt>
    <dgm:pt modelId="{72C3A907-B7B9-40B6-9A25-00C16C29386F}" type="sibTrans" cxnId="{FBCDE6DD-4748-471F-8BFF-58214745E431}">
      <dgm:prSet/>
      <dgm:spPr/>
      <dgm:t>
        <a:bodyPr/>
        <a:lstStyle/>
        <a:p>
          <a:endParaRPr lang="en-US"/>
        </a:p>
      </dgm:t>
    </dgm:pt>
    <dgm:pt modelId="{F4ACE81A-5AB4-4018-A5B4-16C34987274F}">
      <dgm:prSet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To provide insights for car buyers and sellers</a:t>
          </a:r>
          <a:endParaRPr lang="en-US" sz="1800" b="1" dirty="0">
            <a:solidFill>
              <a:schemeClr val="tx1">
                <a:lumMod val="95000"/>
                <a:lumOff val="5000"/>
              </a:schemeClr>
            </a:solidFill>
            <a:latin typeface="Aptos" panose="020B0004020202020204" pitchFamily="34" charset="0"/>
          </a:endParaRPr>
        </a:p>
      </dgm:t>
    </dgm:pt>
    <dgm:pt modelId="{452BD990-A652-4C42-8A8E-8836663B42D2}" type="parTrans" cxnId="{EBC27118-0BC9-4F4C-8208-7262AC1509B4}">
      <dgm:prSet/>
      <dgm:spPr/>
      <dgm:t>
        <a:bodyPr/>
        <a:lstStyle/>
        <a:p>
          <a:endParaRPr lang="en-US"/>
        </a:p>
      </dgm:t>
    </dgm:pt>
    <dgm:pt modelId="{660EC2FC-6103-4C9D-99CD-1FBB3C1E1EE2}" type="sibTrans" cxnId="{EBC27118-0BC9-4F4C-8208-7262AC1509B4}">
      <dgm:prSet/>
      <dgm:spPr/>
      <dgm:t>
        <a:bodyPr/>
        <a:lstStyle/>
        <a:p>
          <a:endParaRPr lang="en-US"/>
        </a:p>
      </dgm:t>
    </dgm:pt>
    <dgm:pt modelId="{E508E020-EE54-4BB4-B9C7-28530655527B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To develop a predictive model for forecasting used car prices</a:t>
          </a:r>
        </a:p>
      </dgm:t>
    </dgm:pt>
    <dgm:pt modelId="{94C23238-E6F9-4CCA-9A5B-524275B121A3}" type="parTrans" cxnId="{E2A340D2-A90C-48D2-B292-C414D522405B}">
      <dgm:prSet/>
      <dgm:spPr/>
      <dgm:t>
        <a:bodyPr/>
        <a:lstStyle/>
        <a:p>
          <a:endParaRPr lang="en-US"/>
        </a:p>
      </dgm:t>
    </dgm:pt>
    <dgm:pt modelId="{D0B952C8-9FEF-406F-9F14-109846BFA619}" type="sibTrans" cxnId="{E2A340D2-A90C-48D2-B292-C414D522405B}">
      <dgm:prSet/>
      <dgm:spPr/>
      <dgm:t>
        <a:bodyPr/>
        <a:lstStyle/>
        <a:p>
          <a:endParaRPr lang="en-US"/>
        </a:p>
      </dgm:t>
    </dgm:pt>
    <dgm:pt modelId="{65918F66-3254-4C0A-853D-F54872DD8041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To evaluate and compare different multivariate models</a:t>
          </a:r>
        </a:p>
      </dgm:t>
    </dgm:pt>
    <dgm:pt modelId="{FC9E0221-9779-4E47-8790-C960612847C4}" type="parTrans" cxnId="{C4965E13-078F-4CEB-879A-91630DD27602}">
      <dgm:prSet/>
      <dgm:spPr/>
      <dgm:t>
        <a:bodyPr/>
        <a:lstStyle/>
        <a:p>
          <a:endParaRPr lang="en-US"/>
        </a:p>
      </dgm:t>
    </dgm:pt>
    <dgm:pt modelId="{96147B36-75A4-4A5D-99A7-C7A3AD4E8DCA}" type="sibTrans" cxnId="{C4965E13-078F-4CEB-879A-91630DD27602}">
      <dgm:prSet/>
      <dgm:spPr/>
      <dgm:t>
        <a:bodyPr/>
        <a:lstStyle/>
        <a:p>
          <a:endParaRPr lang="en-US"/>
        </a:p>
      </dgm:t>
    </dgm:pt>
    <dgm:pt modelId="{74FEE9CB-DFCA-4C2C-859B-482882AFB5FD}" type="pres">
      <dgm:prSet presAssocID="{5C6FD9C4-C086-4FF2-A649-04C0A6110D9E}" presName="diagram" presStyleCnt="0">
        <dgm:presLayoutVars>
          <dgm:dir/>
          <dgm:resizeHandles val="exact"/>
        </dgm:presLayoutVars>
      </dgm:prSet>
      <dgm:spPr/>
    </dgm:pt>
    <dgm:pt modelId="{9A0B505B-E441-4002-AFB0-4C274C7B52E2}" type="pres">
      <dgm:prSet presAssocID="{602222C0-BDB8-45D5-9195-BC7B36C7B7F9}" presName="node" presStyleLbl="node1" presStyleIdx="0" presStyleCnt="2" custScaleY="120600">
        <dgm:presLayoutVars>
          <dgm:bulletEnabled val="1"/>
        </dgm:presLayoutVars>
      </dgm:prSet>
      <dgm:spPr/>
    </dgm:pt>
    <dgm:pt modelId="{A4239C9E-DAA6-4DBC-B652-B9DF2B60DEC7}" type="pres">
      <dgm:prSet presAssocID="{9FB188C4-FB36-4D9B-B4BB-36A41D6B1713}" presName="sibTrans" presStyleCnt="0"/>
      <dgm:spPr/>
    </dgm:pt>
    <dgm:pt modelId="{5F31BD0D-2D91-4AF8-8B28-8273FF58E537}" type="pres">
      <dgm:prSet presAssocID="{FC3D87D8-E6A4-461D-871A-F2DEE1E51489}" presName="node" presStyleLbl="node1" presStyleIdx="1" presStyleCnt="2" custScaleY="121367">
        <dgm:presLayoutVars>
          <dgm:bulletEnabled val="1"/>
        </dgm:presLayoutVars>
      </dgm:prSet>
      <dgm:spPr/>
    </dgm:pt>
  </dgm:ptLst>
  <dgm:cxnLst>
    <dgm:cxn modelId="{35E56404-676D-4BDC-BD45-EEBA2583FEB5}" srcId="{5C6FD9C4-C086-4FF2-A649-04C0A6110D9E}" destId="{602222C0-BDB8-45D5-9195-BC7B36C7B7F9}" srcOrd="0" destOrd="0" parTransId="{DC0975BE-7D35-4637-8BAD-AC1E026C4D65}" sibTransId="{9FB188C4-FB36-4D9B-B4BB-36A41D6B1713}"/>
    <dgm:cxn modelId="{C4965E13-078F-4CEB-879A-91630DD27602}" srcId="{FC3D87D8-E6A4-461D-871A-F2DEE1E51489}" destId="{65918F66-3254-4C0A-853D-F54872DD8041}" srcOrd="4" destOrd="0" parTransId="{FC9E0221-9779-4E47-8790-C960612847C4}" sibTransId="{96147B36-75A4-4A5D-99A7-C7A3AD4E8DCA}"/>
    <dgm:cxn modelId="{8C3E6113-D3F6-443F-9D4E-64E30F4C1185}" type="presOf" srcId="{A414400B-81B9-4988-B257-D75610425F17}" destId="{5F31BD0D-2D91-4AF8-8B28-8273FF58E537}" srcOrd="0" destOrd="2" presId="urn:microsoft.com/office/officeart/2005/8/layout/default"/>
    <dgm:cxn modelId="{EBC27118-0BC9-4F4C-8208-7262AC1509B4}" srcId="{FC3D87D8-E6A4-461D-871A-F2DEE1E51489}" destId="{F4ACE81A-5AB4-4018-A5B4-16C34987274F}" srcOrd="2" destOrd="0" parTransId="{452BD990-A652-4C42-8A8E-8836663B42D2}" sibTransId="{660EC2FC-6103-4C9D-99CD-1FBB3C1E1EE2}"/>
    <dgm:cxn modelId="{847AD35C-958D-4881-859D-9B92FAE291EE}" type="presOf" srcId="{602222C0-BDB8-45D5-9195-BC7B36C7B7F9}" destId="{9A0B505B-E441-4002-AFB0-4C274C7B52E2}" srcOrd="0" destOrd="0" presId="urn:microsoft.com/office/officeart/2005/8/layout/default"/>
    <dgm:cxn modelId="{3025B864-AEB8-4CD3-A605-239837EC585F}" srcId="{FC3D87D8-E6A4-461D-871A-F2DEE1E51489}" destId="{DD32C22D-E7B5-4386-888C-31D099B2C1C3}" srcOrd="0" destOrd="0" parTransId="{4ABDD047-ED7D-4168-86C0-C99322D3F541}" sibTransId="{B9AE5700-6638-44D8-B695-6D75A10688E1}"/>
    <dgm:cxn modelId="{FAE3A952-56A8-4B01-AA51-83028C4BE038}" type="presOf" srcId="{E508E020-EE54-4BB4-B9C7-28530655527B}" destId="{5F31BD0D-2D91-4AF8-8B28-8273FF58E537}" srcOrd="0" destOrd="4" presId="urn:microsoft.com/office/officeart/2005/8/layout/default"/>
    <dgm:cxn modelId="{CEC0E18F-6B8B-400C-AA0A-5F6A1F8452E5}" type="presOf" srcId="{DD32C22D-E7B5-4386-888C-31D099B2C1C3}" destId="{5F31BD0D-2D91-4AF8-8B28-8273FF58E537}" srcOrd="0" destOrd="1" presId="urn:microsoft.com/office/officeart/2005/8/layout/default"/>
    <dgm:cxn modelId="{EE16D6A3-54E6-4F64-B582-9C26D4AFEF7A}" type="presOf" srcId="{FC3D87D8-E6A4-461D-871A-F2DEE1E51489}" destId="{5F31BD0D-2D91-4AF8-8B28-8273FF58E537}" srcOrd="0" destOrd="0" presId="urn:microsoft.com/office/officeart/2005/8/layout/default"/>
    <dgm:cxn modelId="{E5B1B1B5-B56A-4764-A581-AC0B66FD4741}" type="presOf" srcId="{5C6FD9C4-C086-4FF2-A649-04C0A6110D9E}" destId="{74FEE9CB-DFCA-4C2C-859B-482882AFB5FD}" srcOrd="0" destOrd="0" presId="urn:microsoft.com/office/officeart/2005/8/layout/default"/>
    <dgm:cxn modelId="{E2A340D2-A90C-48D2-B292-C414D522405B}" srcId="{FC3D87D8-E6A4-461D-871A-F2DEE1E51489}" destId="{E508E020-EE54-4BB4-B9C7-28530655527B}" srcOrd="3" destOrd="0" parTransId="{94C23238-E6F9-4CCA-9A5B-524275B121A3}" sibTransId="{D0B952C8-9FEF-406F-9F14-109846BFA619}"/>
    <dgm:cxn modelId="{FBCDE6DD-4748-471F-8BFF-58214745E431}" srcId="{FC3D87D8-E6A4-461D-871A-F2DEE1E51489}" destId="{A414400B-81B9-4988-B257-D75610425F17}" srcOrd="1" destOrd="0" parTransId="{F0D8EBDC-58CE-4593-BDAB-6469168843C9}" sibTransId="{72C3A907-B7B9-40B6-9A25-00C16C29386F}"/>
    <dgm:cxn modelId="{6A2432DF-8713-41C2-9433-CEAC66B0B7C5}" type="presOf" srcId="{65918F66-3254-4C0A-853D-F54872DD8041}" destId="{5F31BD0D-2D91-4AF8-8B28-8273FF58E537}" srcOrd="0" destOrd="5" presId="urn:microsoft.com/office/officeart/2005/8/layout/default"/>
    <dgm:cxn modelId="{568A9EF5-4CDE-4AF0-8CEF-C9B6DCDEF45C}" srcId="{5C6FD9C4-C086-4FF2-A649-04C0A6110D9E}" destId="{FC3D87D8-E6A4-461D-871A-F2DEE1E51489}" srcOrd="1" destOrd="0" parTransId="{647B9EE5-E6D8-4C8C-B7AF-E2DF943578BE}" sibTransId="{89725556-4AA4-460C-840E-C29D4A07C878}"/>
    <dgm:cxn modelId="{BCCD77FD-C7DC-4AEE-827F-2D95D541EFD7}" type="presOf" srcId="{F4ACE81A-5AB4-4018-A5B4-16C34987274F}" destId="{5F31BD0D-2D91-4AF8-8B28-8273FF58E537}" srcOrd="0" destOrd="3" presId="urn:microsoft.com/office/officeart/2005/8/layout/default"/>
    <dgm:cxn modelId="{A8870A31-CBCC-45EA-98ED-60BF892D9427}" type="presParOf" srcId="{74FEE9CB-DFCA-4C2C-859B-482882AFB5FD}" destId="{9A0B505B-E441-4002-AFB0-4C274C7B52E2}" srcOrd="0" destOrd="0" presId="urn:microsoft.com/office/officeart/2005/8/layout/default"/>
    <dgm:cxn modelId="{E9DBF631-F5ED-4714-9EDC-8485B30BC6BE}" type="presParOf" srcId="{74FEE9CB-DFCA-4C2C-859B-482882AFB5FD}" destId="{A4239C9E-DAA6-4DBC-B652-B9DF2B60DEC7}" srcOrd="1" destOrd="0" presId="urn:microsoft.com/office/officeart/2005/8/layout/default"/>
    <dgm:cxn modelId="{52AFF395-F2B3-410F-AAD6-4D603F5DF3A1}" type="presParOf" srcId="{74FEE9CB-DFCA-4C2C-859B-482882AFB5FD}" destId="{5F31BD0D-2D91-4AF8-8B28-8273FF58E53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B505B-E441-4002-AFB0-4C274C7B52E2}">
      <dsp:nvSpPr>
        <dsp:cNvPr id="0" name=""/>
        <dsp:cNvSpPr/>
      </dsp:nvSpPr>
      <dsp:spPr>
        <a:xfrm>
          <a:off x="1096" y="229879"/>
          <a:ext cx="4276807" cy="3094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Research Question: How do factors such as car age, mileage, present price, fuel type, seller type, transmission type, and ownership history influence the resale value of used cars, and can a multivariate predictive model accurately forecast the selling price based on these attributes? If yes, which Model gives the best results?</a:t>
          </a:r>
        </a:p>
      </dsp:txBody>
      <dsp:txXfrm>
        <a:off x="1096" y="229879"/>
        <a:ext cx="4276807" cy="3094697"/>
      </dsp:txXfrm>
    </dsp:sp>
    <dsp:sp modelId="{5F31BD0D-2D91-4AF8-8B28-8273FF58E537}">
      <dsp:nvSpPr>
        <dsp:cNvPr id="0" name=""/>
        <dsp:cNvSpPr/>
      </dsp:nvSpPr>
      <dsp:spPr>
        <a:xfrm>
          <a:off x="4705584" y="220038"/>
          <a:ext cx="4276807" cy="3114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Objectives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Aptos" panose="020B0004020202020204" pitchFamily="34" charset="0"/>
            </a:rPr>
            <a:t>To identify key factors affecting the resale value of used cars</a:t>
          </a:r>
          <a:endParaRPr lang="en-US" sz="1800" b="1" kern="1200" dirty="0">
            <a:solidFill>
              <a:schemeClr val="tx1">
                <a:lumMod val="95000"/>
                <a:lumOff val="5000"/>
              </a:schemeClr>
            </a:solidFill>
            <a:latin typeface="Aptos" panose="020B00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To examine the interaction effects between the factors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Aptos" panose="020B0004020202020204" pitchFamily="34" charset="0"/>
            </a:rPr>
            <a:t>To provide insights for car buyers and sellers</a:t>
          </a:r>
          <a:endParaRPr lang="en-US" sz="1800" b="1" kern="1200" dirty="0">
            <a:solidFill>
              <a:schemeClr val="tx1">
                <a:lumMod val="95000"/>
                <a:lumOff val="5000"/>
              </a:schemeClr>
            </a:solidFill>
            <a:latin typeface="Aptos" panose="020B00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To develop a predictive model for forecasting used car prices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rPr>
            <a:t>To evaluate and compare different multivariate models</a:t>
          </a:r>
        </a:p>
      </dsp:txBody>
      <dsp:txXfrm>
        <a:off x="4705584" y="220038"/>
        <a:ext cx="4276807" cy="3114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05774-B738-402F-93A2-ADCC5862AC4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21680-30DB-4A4D-94B8-AA7A16B2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21680-30DB-4A4D-94B8-AA7A16B27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5D6FD1-FC99-422F-9C24-34FDCF8CF0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B1D1905-509A-4955-8E90-CD945A01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1D99-616F-B9BF-909C-53A6B12E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1" y="1141132"/>
            <a:ext cx="7315200" cy="2418146"/>
          </a:xfrm>
        </p:spPr>
        <p:txBody>
          <a:bodyPr>
            <a:normAutofit/>
          </a:bodyPr>
          <a:lstStyle/>
          <a:p>
            <a:pPr algn="ctr"/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Predicting Used Car Prices Using  Multivariate Analysis</a:t>
            </a:r>
            <a:endParaRPr lang="en-US" sz="4400" dirty="0">
              <a:latin typeface="Aptos" panose="020B0004020202020204" pitchFamily="34" charset="0"/>
              <a:cs typeface="Shrut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4338-4B4E-45AB-A874-F1E3BA1E7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651" y="5132439"/>
            <a:ext cx="2871020" cy="1002890"/>
          </a:xfrm>
        </p:spPr>
        <p:txBody>
          <a:bodyPr>
            <a:normAutofit fontScale="32500" lnSpcReduction="2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0" b="1" kern="100" spc="-100" dirty="0">
                <a:solidFill>
                  <a:srgbClr val="FFFFFF"/>
                </a:solidFill>
                <a:latin typeface="Aptos" panose="020B0004020202020204" pitchFamily="34" charset="0"/>
                <a:cs typeface="Shruti" panose="020B0502040204020203" pitchFamily="34" charset="0"/>
              </a:rPr>
              <a:t>Rajani </a:t>
            </a:r>
            <a:r>
              <a:rPr lang="en-US" sz="7000" b="1" kern="100" spc="-100" dirty="0" err="1">
                <a:solidFill>
                  <a:srgbClr val="FFFFFF"/>
                </a:solidFill>
                <a:latin typeface="Aptos" panose="020B0004020202020204" pitchFamily="34" charset="0"/>
                <a:cs typeface="Shruti" panose="020B0502040204020203" pitchFamily="34" charset="0"/>
              </a:rPr>
              <a:t>Boddupally</a:t>
            </a:r>
            <a:r>
              <a:rPr lang="en-US" sz="7000" b="1" kern="100" spc="-100" dirty="0">
                <a:solidFill>
                  <a:srgbClr val="FFFFFF"/>
                </a:solidFill>
                <a:latin typeface="Aptos" panose="020B0004020202020204" pitchFamily="34" charset="0"/>
                <a:cs typeface="Shruti" panose="020B0502040204020203" pitchFamily="34" charset="0"/>
              </a:rPr>
              <a:t>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0" b="1" kern="100" spc="-100" dirty="0">
                <a:solidFill>
                  <a:srgbClr val="FFFFFF"/>
                </a:solidFill>
                <a:latin typeface="Aptos" panose="020B0004020202020204" pitchFamily="34" charset="0"/>
                <a:cs typeface="Shruti" panose="020B0502040204020203" pitchFamily="34" charset="0"/>
              </a:rPr>
              <a:t>22096649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1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63387-F2EC-7A1A-27B6-E4397848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Background</a:t>
            </a:r>
            <a:br>
              <a:rPr lang="en-US">
                <a:latin typeface="Aptos" panose="020B0004020202020204" pitchFamily="34" charset="0"/>
              </a:rPr>
            </a:br>
            <a:endParaRPr lang="en-US">
              <a:latin typeface="Aptos" panose="020B00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7A0131A-9470-2A3B-EE22-079767A5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1" y="978993"/>
            <a:ext cx="6037774" cy="4900014"/>
          </a:xfrm>
          <a:effectLst/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Aptos" panose="020B0004020202020204" pitchFamily="34" charset="0"/>
              </a:rPr>
              <a:t>Why This Project?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Helps buyers and sellers make informed decisions in the used car market.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Many factors like age, mileage, and fuel type influence resale value.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Leverages real-world data for accurate predictions.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Improves outdated pricing methods with machine learning.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Aptos" panose="020B00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Aptos" panose="020B0004020202020204" pitchFamily="34" charset="0"/>
              </a:rPr>
              <a:t>Why Is It Interesting?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Examines how different attributes interact to affect prices.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Provides useful insights for everyday car transactions.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Explores and compares advanced predictive models.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Adapts to changing car trends and consumer preferences.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Combines numerical and categorical data for deeper analysis.</a:t>
            </a:r>
          </a:p>
        </p:txBody>
      </p:sp>
    </p:spTree>
    <p:extLst>
      <p:ext uri="{BB962C8B-B14F-4D97-AF65-F5344CB8AC3E}">
        <p14:creationId xmlns:p14="http://schemas.microsoft.com/office/powerpoint/2010/main" val="207325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0735-AF50-C024-F147-C7E4C6EE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Research question and Objectives</a:t>
            </a:r>
            <a:br>
              <a:rPr lang="en-US" dirty="0">
                <a:latin typeface="Aptos" panose="020B0004020202020204" pitchFamily="34" charset="0"/>
              </a:rPr>
            </a:br>
            <a:endParaRPr lang="en-US" dirty="0">
              <a:latin typeface="Aptos" panose="020B000402020202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166E9A3-01CA-407B-28BE-1B81090D0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03538"/>
              </p:ext>
            </p:extLst>
          </p:nvPr>
        </p:nvGraphicFramePr>
        <p:xfrm>
          <a:off x="1600753" y="2535446"/>
          <a:ext cx="8983489" cy="35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14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3C47-1333-8F15-2E64-CBD03B5C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latin typeface="Aptos" panose="020B0004020202020204" pitchFamily="34" charset="0"/>
              </a:rPr>
              <a:t>Dataset Description</a:t>
            </a:r>
            <a:br>
              <a:rPr lang="en-US" sz="3100">
                <a:latin typeface="Aptos" panose="020B0004020202020204" pitchFamily="34" charset="0"/>
              </a:rPr>
            </a:br>
            <a:endParaRPr lang="en-US" sz="3100">
              <a:latin typeface="Aptos" panose="020B00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0A1A5D8-F37B-411F-FAA6-FFED277D4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1" y="1995948"/>
            <a:ext cx="10573432" cy="4778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name: Car model and brand (e.g., "Honda City").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year: Year the car was manufactured.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latin typeface="Aptos" panose="020B0004020202020204" pitchFamily="34" charset="0"/>
              </a:rPr>
              <a:t>selling_price</a:t>
            </a:r>
            <a:r>
              <a:rPr lang="en-US" sz="1600" b="1" dirty="0">
                <a:latin typeface="Aptos" panose="020B0004020202020204" pitchFamily="34" charset="0"/>
              </a:rPr>
              <a:t>: Price at which the car was sold (target variable).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latin typeface="Aptos" panose="020B0004020202020204" pitchFamily="34" charset="0"/>
              </a:rPr>
              <a:t>km_driven</a:t>
            </a:r>
            <a:r>
              <a:rPr lang="en-US" sz="1600" b="1" dirty="0">
                <a:latin typeface="Aptos" panose="020B0004020202020204" pitchFamily="34" charset="0"/>
              </a:rPr>
              <a:t>: Total kilometers the car has been driven.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fuel: Type of fuel the car uses (e.g., Petrol, Diesel).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latin typeface="Aptos" panose="020B0004020202020204" pitchFamily="34" charset="0"/>
              </a:rPr>
              <a:t>seller_type</a:t>
            </a:r>
            <a:r>
              <a:rPr lang="en-US" sz="1600" b="1" dirty="0">
                <a:latin typeface="Aptos" panose="020B0004020202020204" pitchFamily="34" charset="0"/>
              </a:rPr>
              <a:t>: Whether the seller is an individual or dealer.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transmission: Type of transmission (Manual or Automatic).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owner: Number of previous owners of the car.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mileage: Fuel efficiency in km per liter (kmpl).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engine: Engine size, usually in cubic centimeters (cc).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latin typeface="Aptos" panose="020B0004020202020204" pitchFamily="34" charset="0"/>
              </a:rPr>
              <a:t>max_power</a:t>
            </a:r>
            <a:r>
              <a:rPr lang="en-US" sz="1600" b="1" dirty="0">
                <a:latin typeface="Aptos" panose="020B0004020202020204" pitchFamily="34" charset="0"/>
              </a:rPr>
              <a:t>: Maximum power output of the car (in horsepower).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torque: Maximum torque the engine produces (in Nm).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ptos" panose="020B0004020202020204" pitchFamily="34" charset="0"/>
              </a:rPr>
              <a:t>seats: Number of seats in the car.</a:t>
            </a:r>
          </a:p>
        </p:txBody>
      </p:sp>
    </p:spTree>
    <p:extLst>
      <p:ext uri="{BB962C8B-B14F-4D97-AF65-F5344CB8AC3E}">
        <p14:creationId xmlns:p14="http://schemas.microsoft.com/office/powerpoint/2010/main" val="21826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84A4-7BB8-8058-73FB-9EBA89D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Application of the Project to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A1414-07C4-6E94-BFFB-04518EB3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5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Aptos" panose="020B0004020202020204" pitchFamily="34" charset="0"/>
              </a:rPr>
              <a:t>Scenario: Online Used Car Marketplace</a:t>
            </a:r>
          </a:p>
          <a:p>
            <a:pPr marL="0" indent="0">
              <a:buNone/>
            </a:pPr>
            <a:r>
              <a:rPr lang="en-US" sz="1400" b="1" dirty="0">
                <a:latin typeface="Aptos" panose="020B0004020202020204" pitchFamily="34" charset="0"/>
              </a:rPr>
              <a:t>Seller Scenario:  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A seller lists a 2015 Honda City with 70,000 km driven, a petrol engine, automatic transmission, and a single owner. They want to know the best price to list it at.  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Application: The seller enters the car's details (year, mileage, fuel type, transmission, etc.) into the platform.  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Result: The model predicts the fair selling price based on similar cars sold, giving the seller confidence in setting a competitive price.</a:t>
            </a:r>
          </a:p>
          <a:p>
            <a:pPr marL="0" indent="0">
              <a:buNone/>
            </a:pPr>
            <a:r>
              <a:rPr lang="en-US" sz="1400" b="1" dirty="0">
                <a:latin typeface="Aptos" panose="020B0004020202020204" pitchFamily="34" charset="0"/>
              </a:rPr>
              <a:t>Buyer Scenario:  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A buyer browsing the platform finds the same 2015 Honda City. They're unsure if the asking price is fair for the car's condition and specs.  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Application: The buyer uses the same tool to input the car's details.  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Result: The predicted price helps the buyer decide whether to negotiate or accept the listed price.</a:t>
            </a:r>
          </a:p>
          <a:p>
            <a:pPr marL="0" indent="0">
              <a:buNone/>
            </a:pPr>
            <a:r>
              <a:rPr lang="en-US" sz="1400" b="1" dirty="0">
                <a:latin typeface="Aptos" panose="020B0004020202020204" pitchFamily="34" charset="0"/>
              </a:rPr>
              <a:t>By using your model, both buyers and sellers can make informed pricing decisions, ensuring transparency and fairness in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1417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A63C-9437-16DD-26D0-587F2DF7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pc="-100" dirty="0">
                <a:latin typeface="Aptos" panose="020B0004020202020204" pitchFamily="34" charset="0"/>
              </a:rPr>
              <a:t>Project Timeline</a:t>
            </a:r>
            <a:br>
              <a:rPr lang="en-US" spc="-100" dirty="0">
                <a:latin typeface="Aptos" panose="020B0004020202020204" pitchFamily="34" charset="0"/>
              </a:rPr>
            </a:br>
            <a:endParaRPr lang="en-US" spc="-100" dirty="0">
              <a:latin typeface="Aptos" panose="020B00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7C9527-9ECD-EC51-31C6-279C72D4C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5610"/>
              </p:ext>
            </p:extLst>
          </p:nvPr>
        </p:nvGraphicFramePr>
        <p:xfrm>
          <a:off x="5504169" y="1172818"/>
          <a:ext cx="5831037" cy="468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39">
                  <a:extLst>
                    <a:ext uri="{9D8B030D-6E8A-4147-A177-3AD203B41FA5}">
                      <a16:colId xmlns:a16="http://schemas.microsoft.com/office/drawing/2014/main" val="1380526966"/>
                    </a:ext>
                  </a:extLst>
                </a:gridCol>
                <a:gridCol w="1125549">
                  <a:extLst>
                    <a:ext uri="{9D8B030D-6E8A-4147-A177-3AD203B41FA5}">
                      <a16:colId xmlns:a16="http://schemas.microsoft.com/office/drawing/2014/main" val="3536582680"/>
                    </a:ext>
                  </a:extLst>
                </a:gridCol>
                <a:gridCol w="1125549">
                  <a:extLst>
                    <a:ext uri="{9D8B030D-6E8A-4147-A177-3AD203B41FA5}">
                      <a16:colId xmlns:a16="http://schemas.microsoft.com/office/drawing/2014/main" val="1695893461"/>
                    </a:ext>
                  </a:extLst>
                </a:gridCol>
              </a:tblGrid>
              <a:tr h="2756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Task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Start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End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/>
                </a:tc>
                <a:extLst>
                  <a:ext uri="{0D108BD9-81ED-4DB2-BD59-A6C34878D82A}">
                    <a16:rowId xmlns:a16="http://schemas.microsoft.com/office/drawing/2014/main" val="3972922229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 PDM Plan Preparation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10/10/2024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14/10/2024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2122736109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PDM Plan Presentation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15/10/2024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15/10/2024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746539122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Preprocessing of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17/10/2024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30/10/2024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315298851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Exploratory Data Analysis (EDA)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24/10/2024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6/11/2024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1747353032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Correlation and Outliers Handling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31/10/2024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13/11/2024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2004525315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Literature Review on Models to be 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7/11/2024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20/11/2024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4089780350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Data Ethics Quiz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21/11/2024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21/11/2024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3453673820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Training the Models - 1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14/11/2024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27/11/2024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3182398812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Training the Models - 2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21/11/2024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4/12/2024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2537776910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Residual Plots and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28/11/2024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11/12/2024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2772050155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Predicted vs Actual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12/12/2024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25/12/2024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2814914004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Documentation of the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19/12/2024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1/1/2025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1852800212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Document Finalization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26/12/2024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1/1/2025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1823087539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Safety margin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2/1/2025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5/1/2025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361391175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Report Submission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6/1/2025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6/1/2025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3752224090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Viva Preparation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ptos" panose="020B0004020202020204" pitchFamily="34" charset="0"/>
                        </a:rPr>
                        <a:t>7/1/2025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ptos" panose="020B0004020202020204" pitchFamily="34" charset="0"/>
                        </a:rPr>
                        <a:t>21/1/25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917" marR="9917" marT="9917" marB="0" anchor="b"/>
                </a:tc>
                <a:extLst>
                  <a:ext uri="{0D108BD9-81ED-4DB2-BD59-A6C34878D82A}">
                    <a16:rowId xmlns:a16="http://schemas.microsoft.com/office/drawing/2014/main" val="321587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97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F6B67-D532-E336-6DCA-EB109B93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Conclusion</a:t>
            </a:r>
            <a:br>
              <a:rPr lang="en-US" dirty="0">
                <a:latin typeface="Aptos" panose="020B0004020202020204" pitchFamily="34" charset="0"/>
              </a:rPr>
            </a:b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C95A57-5464-BF8D-F1E9-90618B761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8068" y="978993"/>
            <a:ext cx="5365218" cy="4900014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Safely stored with regular backups and privacy ensured.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Ethical and legal guidelines followed for data usage.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Data is used efficiently to train accurate predictive models.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ptos" panose="020B0004020202020204" pitchFamily="34" charset="0"/>
              </a:rPr>
              <a:t>Findings can support buyers and sellers in making informed decisions.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ptos" panose="020B0004020202020204" pitchFamily="34" charset="0"/>
              </a:rPr>
              <a:t>The project aims to enhance transparency and fairness in used car pricing.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3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141</TotalTime>
  <Words>716</Words>
  <Application>Microsoft Office PowerPoint</Application>
  <PresentationFormat>Widescreen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Century Gothic</vt:lpstr>
      <vt:lpstr>Wingdings 2</vt:lpstr>
      <vt:lpstr>Quotable</vt:lpstr>
      <vt:lpstr>Predicting Used Car Prices Using  Multivariate Analysis</vt:lpstr>
      <vt:lpstr>Background </vt:lpstr>
      <vt:lpstr>Research question and Objectives </vt:lpstr>
      <vt:lpstr>Dataset Description </vt:lpstr>
      <vt:lpstr>Application of the Project to the Data</vt:lpstr>
      <vt:lpstr>Project Timeline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Tiyyagura, Prasanna R</dc:creator>
  <cp:lastModifiedBy>Tiyyagura, Prasanna R</cp:lastModifiedBy>
  <cp:revision>78</cp:revision>
  <dcterms:created xsi:type="dcterms:W3CDTF">2024-10-13T17:37:31Z</dcterms:created>
  <dcterms:modified xsi:type="dcterms:W3CDTF">2024-10-15T07:04:29Z</dcterms:modified>
</cp:coreProperties>
</file>