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2764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Service Level Indicator (SLI)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 quantifiable measure of the reliability of your service from your users' perspective.</a:t>
            </a:r>
          </a:p>
          <a:p>
            <a:pPr marL="0" indent="0">
              <a:buFontTx/>
              <a:buNone/>
            </a:pPr>
            <a:r>
              <a:rPr lang="en-US" dirty="0" smtClean="0"/>
              <a:t>Good SLIs are a measurable analogy for user happiness.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SLIs - Metrics Over Time:</a:t>
            </a:r>
          </a:p>
          <a:p>
            <a:pPr marL="0" indent="0">
              <a:buFontTx/>
              <a:buNone/>
            </a:pPr>
            <a:r>
              <a:rPr lang="en-US" dirty="0" smtClean="0"/>
              <a:t>Request latency</a:t>
            </a:r>
          </a:p>
          <a:p>
            <a:pPr marL="0" indent="0">
              <a:buFontTx/>
              <a:buNone/>
            </a:pPr>
            <a:r>
              <a:rPr lang="en-US" dirty="0" smtClean="0"/>
              <a:t>Batch throughput</a:t>
            </a:r>
          </a:p>
          <a:p>
            <a:pPr marL="0" indent="0">
              <a:buFontTx/>
              <a:buNone/>
            </a:pPr>
            <a:r>
              <a:rPr lang="en-US" dirty="0" smtClean="0"/>
              <a:t>Failures per request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Objective (SLO)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SLO sets a reliability target for an SLI over a period of time.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fundamental tool for prioritizing reliability versus other features, and communicating the expectations of a service through objective data.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an internal promise to meet customer expectations.</a:t>
            </a:r>
          </a:p>
          <a:p>
            <a:pPr marL="0" indent="0">
              <a:buFontTx/>
              <a:buNone/>
            </a:pPr>
            <a:r>
              <a:rPr lang="en-US" dirty="0" smtClean="0"/>
              <a:t>Being out of SLO must have consequences which redirect engineering effort towards making reliability improvements.</a:t>
            </a:r>
          </a:p>
          <a:p>
            <a:pPr marL="0" indent="0">
              <a:buFontTx/>
              <a:buNone/>
            </a:pPr>
            <a:r>
              <a:rPr lang="en-US" dirty="0" smtClean="0"/>
              <a:t>SLOs should capture the performance and availability levels that, if barely met, would keep the typical customer of a service happy:</a:t>
            </a:r>
          </a:p>
          <a:p>
            <a:pPr marL="0" indent="0">
              <a:buFontTx/>
              <a:buNone/>
            </a:pPr>
            <a:r>
              <a:rPr lang="en-US" dirty="0" smtClean="0"/>
              <a:t>"Meeting SLO Targets" =&gt; "Happy Customers"</a:t>
            </a:r>
          </a:p>
          <a:p>
            <a:pPr marL="0" indent="0">
              <a:buFontTx/>
              <a:buNone/>
            </a:pPr>
            <a:r>
              <a:rPr lang="en-US" dirty="0" smtClean="0"/>
              <a:t>"Sad Customers" =&gt; "Missing SLO Targets“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Agreement (SLA)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an external promise that comes with consequences.</a:t>
            </a:r>
          </a:p>
          <a:p>
            <a:pPr marL="0" indent="0">
              <a:buFontTx/>
              <a:buNone/>
            </a:pPr>
            <a:r>
              <a:rPr lang="en-US" dirty="0" smtClean="0"/>
              <a:t>An SLA describes the minimum level of service you promise to provide and what happens otherwise.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An SLO implies an acceptable level of unreliability and this is a budget that can be allocated.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Benefits of 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Common incentive for devs and SREs:</a:t>
            </a:r>
          </a:p>
          <a:p>
            <a:pPr marL="0" indent="0">
              <a:buFontTx/>
              <a:buNone/>
            </a:pPr>
            <a:r>
              <a:rPr lang="en-US" dirty="0" smtClean="0"/>
              <a:t>Find the right balance between innovation and reliability.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can manage the risk themselves:</a:t>
            </a:r>
          </a:p>
          <a:p>
            <a:pPr marL="0" indent="0">
              <a:buFontTx/>
              <a:buNone/>
            </a:pPr>
            <a:r>
              <a:rPr lang="en-US" dirty="0" smtClean="0"/>
              <a:t>They decide how to spend their error budget.</a:t>
            </a:r>
          </a:p>
          <a:p>
            <a:pPr marL="0" indent="0">
              <a:buFontTx/>
              <a:buNone/>
            </a:pPr>
            <a:r>
              <a:rPr lang="en-US" dirty="0" smtClean="0"/>
              <a:t>Unrealistic reliability goals become unattractive:</a:t>
            </a:r>
          </a:p>
          <a:p>
            <a:pPr marL="0" indent="0">
              <a:buFontTx/>
              <a:buNone/>
            </a:pPr>
            <a:r>
              <a:rPr lang="en-US" dirty="0" smtClean="0"/>
              <a:t>These goals dampen the velocity of innovation.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becomes self-policing:</a:t>
            </a:r>
          </a:p>
          <a:p>
            <a:pPr marL="0" indent="0">
              <a:buFontTx/>
              <a:buNone/>
            </a:pPr>
            <a:r>
              <a:rPr lang="en-US" dirty="0" smtClean="0"/>
              <a:t>The error budget is a valuable resource for them.</a:t>
            </a:r>
          </a:p>
          <a:p>
            <a:pPr marL="0" indent="0">
              <a:buFontTx/>
              <a:buNone/>
            </a:pPr>
            <a:r>
              <a:rPr lang="en-US" dirty="0" smtClean="0"/>
              <a:t>Shared responsibility for system uptime:</a:t>
            </a:r>
          </a:p>
          <a:p>
            <a:pPr marL="0" indent="0">
              <a:buFontTx/>
              <a:buNone/>
            </a:pPr>
            <a:r>
              <a:rPr lang="en-US" dirty="0" smtClean="0"/>
              <a:t>Infrastructure failures eat into the error budget.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Service Level Indicator (SLI)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 quantifiable measure of the reliability of your service from your users' perspective.</a:t>
            </a:r>
          </a:p>
          <a:p>
            <a:pPr marL="0" indent="0">
              <a:buFontTx/>
              <a:buNone/>
            </a:pPr>
            <a:r>
              <a:rPr lang="en-US" dirty="0" smtClean="0"/>
              <a:t>Good SLIs are a measurable analogy for user happiness.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SLIs - Metrics Over Time:</a:t>
            </a:r>
          </a:p>
          <a:p>
            <a:pPr marL="0" indent="0">
              <a:buFontTx/>
              <a:buNone/>
            </a:pPr>
            <a:r>
              <a:rPr lang="en-US" dirty="0" smtClean="0"/>
              <a:t>Request latency</a:t>
            </a:r>
          </a:p>
          <a:p>
            <a:pPr marL="0" indent="0">
              <a:buFontTx/>
              <a:buNone/>
            </a:pPr>
            <a:r>
              <a:rPr lang="en-US" dirty="0" smtClean="0"/>
              <a:t>Batch throughput</a:t>
            </a:r>
          </a:p>
          <a:p>
            <a:pPr marL="0" indent="0">
              <a:buFontTx/>
              <a:buNone/>
            </a:pPr>
            <a:r>
              <a:rPr lang="en-US" dirty="0" smtClean="0"/>
              <a:t>Failures per request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Objective (SLO)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SLO sets a reliability target for an SLI over a period of time.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fundamental tool for prioritizing reliability versus other features, and communicating the expectations of a service through objective data.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an internal promise to meet customer expectations.</a:t>
            </a:r>
          </a:p>
          <a:p>
            <a:pPr marL="0" indent="0">
              <a:buFontTx/>
              <a:buNone/>
            </a:pPr>
            <a:r>
              <a:rPr lang="en-US" dirty="0" smtClean="0"/>
              <a:t>Being out of SLO must have consequences which redirect engineering effort towards making reliability improvements.</a:t>
            </a:r>
          </a:p>
          <a:p>
            <a:pPr marL="0" indent="0">
              <a:buFontTx/>
              <a:buNone/>
            </a:pPr>
            <a:r>
              <a:rPr lang="en-US" dirty="0" smtClean="0"/>
              <a:t>SLOs should capture the performance and availability levels that, if barely met, would keep the typical customer of a service happy:</a:t>
            </a:r>
          </a:p>
          <a:p>
            <a:pPr marL="0" indent="0">
              <a:buFontTx/>
              <a:buNone/>
            </a:pPr>
            <a:r>
              <a:rPr lang="en-US" dirty="0" smtClean="0"/>
              <a:t>"Meeting SLO Targets" =&gt; "Happy Customers"</a:t>
            </a:r>
          </a:p>
          <a:p>
            <a:pPr marL="0" indent="0">
              <a:buFontTx/>
              <a:buNone/>
            </a:pPr>
            <a:r>
              <a:rPr lang="en-US" dirty="0" smtClean="0"/>
              <a:t>"Sad Customers" =&gt; "Missing SLO Targets“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Agreement (SLA)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an external promise that comes with consequences.</a:t>
            </a:r>
          </a:p>
          <a:p>
            <a:pPr marL="0" indent="0">
              <a:buFontTx/>
              <a:buNone/>
            </a:pPr>
            <a:r>
              <a:rPr lang="en-US" dirty="0" smtClean="0"/>
              <a:t>An SLA describes the minimum level of service you promise to provide and what happens otherwise.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An SLO implies an acceptable level of unreliability and this is a budget that can be allocated.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Benefits of 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Common incentive for devs and SREs:</a:t>
            </a:r>
          </a:p>
          <a:p>
            <a:pPr marL="0" indent="0">
              <a:buFontTx/>
              <a:buNone/>
            </a:pPr>
            <a:r>
              <a:rPr lang="en-US" dirty="0" smtClean="0"/>
              <a:t>Find the right balance between innovation and reliability.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can manage the risk themselves:</a:t>
            </a:r>
          </a:p>
          <a:p>
            <a:pPr marL="0" indent="0">
              <a:buFontTx/>
              <a:buNone/>
            </a:pPr>
            <a:r>
              <a:rPr lang="en-US" dirty="0" smtClean="0"/>
              <a:t>They decide how to spend their error budget.</a:t>
            </a:r>
          </a:p>
          <a:p>
            <a:pPr marL="0" indent="0">
              <a:buFontTx/>
              <a:buNone/>
            </a:pPr>
            <a:r>
              <a:rPr lang="en-US" dirty="0" smtClean="0"/>
              <a:t>Unrealistic reliability goals become unattractive:</a:t>
            </a:r>
          </a:p>
          <a:p>
            <a:pPr marL="0" indent="0">
              <a:buFontTx/>
              <a:buNone/>
            </a:pPr>
            <a:r>
              <a:rPr lang="en-US" dirty="0" smtClean="0"/>
              <a:t>These goals dampen the velocity of innovation.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becomes self-policing:</a:t>
            </a:r>
          </a:p>
          <a:p>
            <a:pPr marL="0" indent="0">
              <a:buFontTx/>
              <a:buNone/>
            </a:pPr>
            <a:r>
              <a:rPr lang="en-US" dirty="0" smtClean="0"/>
              <a:t>The error budget is a valuable resource for them.</a:t>
            </a:r>
          </a:p>
          <a:p>
            <a:pPr marL="0" indent="0">
              <a:buFontTx/>
              <a:buNone/>
            </a:pPr>
            <a:r>
              <a:rPr lang="en-US" dirty="0" smtClean="0"/>
              <a:t>Shared responsibility for system uptime:</a:t>
            </a:r>
          </a:p>
          <a:p>
            <a:pPr marL="0" indent="0">
              <a:buFontTx/>
              <a:buNone/>
            </a:pPr>
            <a:r>
              <a:rPr lang="en-US" dirty="0" smtClean="0"/>
              <a:t>Infrastructure failures eat into the error budget.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2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Reliability Engineering</a:t>
            </a:r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ln w="12700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(SRE)</a:t>
            </a:r>
            <a:endParaRPr lang="en-US" sz="4000" b="1" dirty="0">
              <a:ln w="12700" cmpd="sng">
                <a:noFill/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Reliability Engineering </a:t>
            </a:r>
            <a:r>
              <a:rPr lang="en-US" sz="4000" b="1" dirty="0" smtClean="0">
                <a:ln w="12700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(SRE</a:t>
            </a:r>
            <a:r>
              <a:rPr lang="en-US" sz="4000" b="1" dirty="0">
                <a:ln w="12700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ln w="12700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END</a:t>
            </a:r>
            <a:endParaRPr lang="en-US" sz="4000" b="1" dirty="0">
              <a:ln w="12700" cmpd="sng">
                <a:noFill/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4123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System's Growth in Complexity and Traffic Volume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Velocity vs. Operational Stability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and Reliability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Risk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Fault Tolerance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and Alerting Systems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Build and Deployment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Minimal APIs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Cloud Elasticity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4123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Site Reliability Engineering (SRE)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SRE is what you get when you treat operations as if it's a software problem.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Tenets of SRE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Response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33691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SRE PRINCIPLES AND PRACTICES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4123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Level Indicator (SLI)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quantifiable measure of service reliability.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Level Objective (SLO)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binding target for a collection of SLIs.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Level Agreement (SLA)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business agreement between a customer and service provider based on SLOs.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Budget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SLO implied acceptable level of unreliability.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Toil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 directly tied to running a service that is manual, repetitive,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Blameless Postmortem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truly blameless postmortem culture results in more reliable systems.</a:t>
            </a:r>
          </a:p>
        </p:txBody>
      </p:sp>
    </p:spTree>
    <p:extLst>
      <p:ext uri="{BB962C8B-B14F-4D97-AF65-F5344CB8AC3E}">
        <p14:creationId xmlns:p14="http://schemas.microsoft.com/office/powerpoint/2010/main" val="4666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SLIs, SLOs, and SLAs</a:t>
            </a:r>
            <a:endParaRPr lang="en-US" sz="4000" b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461223" y="106577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SLIs drive SLOs which inform SLAs.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 ranges from 0% to 100%.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means nothing works.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means nothing is broken.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scale lends itself to the concept of an Error Budget.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 is a target percentage.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Budget = 100% - SLO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3639" y="1506828"/>
            <a:ext cx="440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SLI =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Google Shape;664;p63"/>
          <p:cNvSpPr/>
          <p:nvPr/>
        </p:nvSpPr>
        <p:spPr>
          <a:xfrm>
            <a:off x="1513771" y="1429555"/>
            <a:ext cx="1152000" cy="530349"/>
          </a:xfrm>
          <a:prstGeom prst="bracketPai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666;p63"/>
          <p:cNvSpPr txBox="1">
            <a:spLocks/>
          </p:cNvSpPr>
          <p:nvPr/>
        </p:nvSpPr>
        <p:spPr>
          <a:xfrm>
            <a:off x="1472676" y="1456468"/>
            <a:ext cx="1212350" cy="2363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Good Events</a:t>
            </a:r>
            <a:endParaRPr lang="en-US" sz="14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0" name="Google Shape;667;p63"/>
          <p:cNvSpPr txBox="1">
            <a:spLocks/>
          </p:cNvSpPr>
          <p:nvPr/>
        </p:nvSpPr>
        <p:spPr>
          <a:xfrm>
            <a:off x="1493223" y="1698412"/>
            <a:ext cx="1191803" cy="2717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Valid Events</a:t>
            </a:r>
            <a:endParaRPr lang="en-US" sz="14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cxnSp>
        <p:nvCxnSpPr>
          <p:cNvPr id="81" name="Google Shape;668;p63"/>
          <p:cNvCxnSpPr/>
          <p:nvPr/>
        </p:nvCxnSpPr>
        <p:spPr>
          <a:xfrm>
            <a:off x="1576227" y="1695987"/>
            <a:ext cx="1044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669;p63"/>
          <p:cNvSpPr txBox="1">
            <a:spLocks/>
          </p:cNvSpPr>
          <p:nvPr/>
        </p:nvSpPr>
        <p:spPr>
          <a:xfrm>
            <a:off x="2674897" y="1498210"/>
            <a:ext cx="1068511" cy="389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000" dirty="0" smtClean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× 100%</a:t>
            </a:r>
            <a:endParaRPr lang="en" sz="20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54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/>
      <p:bldP spid="80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BUDGET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4123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way of tracking the aggregate reliability of a service over time.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Accompanied by the organization's response should it be exhausted.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 Management defines an SLO.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Sets expected uptime the service should have per period.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Actual uptime is measured by a neutral third party.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Difference between these two numbers is Error Budget.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Error Budget is Remaining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Increase the release cadency or feature velocity.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Deploy more beta features, conducting more disruptive testing.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simply operate at a greater level of reliability.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Error Budget is Exhausted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React in the service- or organizationally-specific way agreed upon.</a:t>
            </a:r>
          </a:p>
        </p:txBody>
      </p:sp>
    </p:spTree>
    <p:extLst>
      <p:ext uri="{BB962C8B-B14F-4D97-AF65-F5344CB8AC3E}">
        <p14:creationId xmlns:p14="http://schemas.microsoft.com/office/powerpoint/2010/main" val="42901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7214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Toil is work tied to running a production service that tends to be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repetitive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automatable, reactive, devoid of enduring value, and scales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that needs human judgment may or may not be toil.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Reducing toil and scaling up services are the Engineering in SRE.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Eliminating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and Measure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Engineer Toil Out of the System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Reject the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SLOs to Reduce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Promote Toil Reduction as a Feature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Automate Toil Response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Suggested Breakdown of Work for an SRE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engineering work and 50% operational work including toil-intensive 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is seen as an upper bound on operational load, smaller would be better.</a:t>
            </a:r>
          </a:p>
        </p:txBody>
      </p:sp>
    </p:spTree>
    <p:extLst>
      <p:ext uri="{BB962C8B-B14F-4D97-AF65-F5344CB8AC3E}">
        <p14:creationId xmlns:p14="http://schemas.microsoft.com/office/powerpoint/2010/main" val="244419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BLAMELESS POSTMORTEM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6"/>
            <a:ext cx="10096500" cy="5618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Ensures the incident is documented and causes are understood.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preventive actions in place to reduce the recurrence.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Defines the postmortem criteria before an incident occurs.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Identifies the causes of an incident without indicting anyone.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Assumes that everyone in an incident had good intentions.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 is seen as an opportunity to strengthen the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Triggers of Postmortem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User-visible downtime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Degradation beyond a certain threshold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loss of any kind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Release rollback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Rerouting of traffic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Resolution time above some threshold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Monitoring failure</a:t>
            </a:r>
          </a:p>
        </p:txBody>
      </p:sp>
    </p:spTree>
    <p:extLst>
      <p:ext uri="{BB962C8B-B14F-4D97-AF65-F5344CB8AC3E}">
        <p14:creationId xmlns:p14="http://schemas.microsoft.com/office/powerpoint/2010/main" val="26848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57200" y="382214"/>
            <a:ext cx="10096500" cy="609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040005"/>
            <a:ext cx="10096500" cy="54123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landing.google.com/sre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https://cloud.google.com/blog/products/devops-sre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https://docs.microsoft.com/en-us/learn/paths/az-400-develop-sre-strategy</a:t>
            </a:r>
          </a:p>
        </p:txBody>
      </p:sp>
    </p:spTree>
    <p:extLst>
      <p:ext uri="{BB962C8B-B14F-4D97-AF65-F5344CB8AC3E}">
        <p14:creationId xmlns:p14="http://schemas.microsoft.com/office/powerpoint/2010/main" val="25535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103</TotalTime>
  <Words>1180</Words>
  <Application>Microsoft Office PowerPoint</Application>
  <PresentationFormat>Widescreen</PresentationFormat>
  <Paragraphs>181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Roboto</vt:lpstr>
      <vt:lpstr>Wingdings</vt:lpstr>
      <vt:lpstr>Brushed Metal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Rajani S. 604029</dc:creator>
  <cp:lastModifiedBy>Rajani S. 604029</cp:lastModifiedBy>
  <cp:revision>44</cp:revision>
  <dcterms:created xsi:type="dcterms:W3CDTF">2021-03-15T07:30:56Z</dcterms:created>
  <dcterms:modified xsi:type="dcterms:W3CDTF">2021-03-15T09:15:22Z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