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26" r:id="rId3"/>
  </p:sldMasterIdLst>
  <p:notesMasterIdLst>
    <p:notesMasterId r:id="rId38"/>
  </p:notesMasterIdLst>
  <p:handoutMasterIdLst>
    <p:handoutMasterId r:id="rId39"/>
  </p:handoutMasterIdLst>
  <p:sldIdLst>
    <p:sldId id="257" r:id="rId4"/>
    <p:sldId id="292" r:id="rId5"/>
    <p:sldId id="291" r:id="rId6"/>
    <p:sldId id="300" r:id="rId7"/>
    <p:sldId id="297" r:id="rId8"/>
    <p:sldId id="301" r:id="rId9"/>
    <p:sldId id="329" r:id="rId10"/>
    <p:sldId id="324" r:id="rId11"/>
    <p:sldId id="323" r:id="rId12"/>
    <p:sldId id="345" r:id="rId13"/>
    <p:sldId id="313" r:id="rId14"/>
    <p:sldId id="318" r:id="rId15"/>
    <p:sldId id="319" r:id="rId16"/>
    <p:sldId id="304" r:id="rId17"/>
    <p:sldId id="315" r:id="rId18"/>
    <p:sldId id="308" r:id="rId19"/>
    <p:sldId id="320" r:id="rId20"/>
    <p:sldId id="322" r:id="rId21"/>
    <p:sldId id="325" r:id="rId22"/>
    <p:sldId id="310" r:id="rId23"/>
    <p:sldId id="307" r:id="rId24"/>
    <p:sldId id="312" r:id="rId25"/>
    <p:sldId id="330" r:id="rId26"/>
    <p:sldId id="332" r:id="rId27"/>
    <p:sldId id="339" r:id="rId28"/>
    <p:sldId id="349" r:id="rId29"/>
    <p:sldId id="347" r:id="rId30"/>
    <p:sldId id="316" r:id="rId31"/>
    <p:sldId id="326" r:id="rId32"/>
    <p:sldId id="344" r:id="rId33"/>
    <p:sldId id="348" r:id="rId34"/>
    <p:sldId id="350" r:id="rId35"/>
    <p:sldId id="271" r:id="rId36"/>
    <p:sldId id="256" r:id="rId3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ers Hejlsberg" initials="a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6AE1E"/>
    <a:srgbClr val="FF0066"/>
    <a:srgbClr val="000000"/>
    <a:srgbClr val="F3AF35"/>
    <a:srgbClr val="9C42E6"/>
    <a:srgbClr val="D1943B"/>
    <a:srgbClr val="F8F57B"/>
    <a:srgbClr val="D5B95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6" autoAdjust="0"/>
    <p:restoredTop sz="96105" autoAdjust="0"/>
  </p:normalViewPr>
  <p:slideViewPr>
    <p:cSldViewPr>
      <p:cViewPr varScale="1">
        <p:scale>
          <a:sx n="68" d="100"/>
          <a:sy n="68" d="100"/>
        </p:scale>
        <p:origin x="-1062" y="-108"/>
      </p:cViewPr>
      <p:guideLst>
        <p:guide orient="horz" pos="96"/>
        <p:guide orient="horz" pos="887"/>
        <p:guide orient="horz" pos="1484"/>
        <p:guide orient="horz" pos="1008"/>
        <p:guide orient="horz" pos="2544"/>
        <p:guide pos="3116"/>
        <p:guide pos="244"/>
        <p:guide pos="460"/>
        <p:guide pos="5516"/>
        <p:guide pos="893"/>
        <p:guide pos="5293"/>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73" d="100"/>
          <a:sy n="73" d="100"/>
        </p:scale>
        <p:origin x="-2899"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9F51B-D9E4-489B-AD1C-7DB3AEB13C25}" type="doc">
      <dgm:prSet loTypeId="urn:microsoft.com/office/officeart/2005/8/layout/venn1" loCatId="relationship" qsTypeId="urn:microsoft.com/office/officeart/2005/8/quickstyle/3d1" qsCatId="3D" csTypeId="urn:microsoft.com/office/officeart/2005/8/colors/colorful2" csCatId="colorful" phldr="1"/>
      <dgm:spPr/>
      <dgm:t>
        <a:bodyPr/>
        <a:lstStyle/>
        <a:p>
          <a:endParaRPr lang="en-US"/>
        </a:p>
      </dgm:t>
    </dgm:pt>
    <dgm:pt modelId="{7148EE77-D776-4C0E-9339-5C20A6D61793}">
      <dgm:prSet phldrT="[Text]"/>
      <dgm:spPr/>
      <dgm:t>
        <a:bodyPr/>
        <a:lstStyle/>
        <a:p>
          <a:r>
            <a:rPr lang="en-US" dirty="0"/>
            <a:t>Concurrent</a:t>
          </a:r>
        </a:p>
      </dgm:t>
    </dgm:pt>
    <dgm:pt modelId="{49C5D02F-AC25-4176-90E8-377CF60291B0}" type="parTrans" cxnId="{1FA180C6-929E-453D-B08E-163AB33FB06E}">
      <dgm:prSet/>
      <dgm:spPr/>
      <dgm:t>
        <a:bodyPr/>
        <a:lstStyle/>
        <a:p>
          <a:endParaRPr lang="en-US"/>
        </a:p>
      </dgm:t>
    </dgm:pt>
    <dgm:pt modelId="{4EC069E6-C56C-4593-BDC1-6321D7076FCF}" type="sibTrans" cxnId="{1FA180C6-929E-453D-B08E-163AB33FB06E}">
      <dgm:prSet/>
      <dgm:spPr/>
      <dgm:t>
        <a:bodyPr/>
        <a:lstStyle/>
        <a:p>
          <a:endParaRPr lang="en-US"/>
        </a:p>
      </dgm:t>
    </dgm:pt>
    <dgm:pt modelId="{7C22E806-3326-4FFD-9E2F-187FF5456638}">
      <dgm:prSet phldrT="[Text]"/>
      <dgm:spPr/>
      <dgm:t>
        <a:bodyPr/>
        <a:lstStyle/>
        <a:p>
          <a:r>
            <a:rPr lang="en-US" dirty="0"/>
            <a:t>Dynamic</a:t>
          </a:r>
        </a:p>
      </dgm:t>
    </dgm:pt>
    <dgm:pt modelId="{DADB5BE9-0C13-4E2E-B902-378E6398F5F3}" type="parTrans" cxnId="{C2AB6D68-E8D0-4770-BCF2-3B509D7EDA19}">
      <dgm:prSet/>
      <dgm:spPr/>
      <dgm:t>
        <a:bodyPr/>
        <a:lstStyle/>
        <a:p>
          <a:endParaRPr lang="en-US"/>
        </a:p>
      </dgm:t>
    </dgm:pt>
    <dgm:pt modelId="{A59CDEE1-1415-46FC-A182-4FB844A14997}" type="sibTrans" cxnId="{C2AB6D68-E8D0-4770-BCF2-3B509D7EDA19}">
      <dgm:prSet/>
      <dgm:spPr/>
      <dgm:t>
        <a:bodyPr/>
        <a:lstStyle/>
        <a:p>
          <a:endParaRPr lang="en-US"/>
        </a:p>
      </dgm:t>
    </dgm:pt>
    <dgm:pt modelId="{C3F0297D-D8D4-4BD5-9272-831213BE5BBE}">
      <dgm:prSet phldrT="[Text]"/>
      <dgm:spPr/>
      <dgm:t>
        <a:bodyPr/>
        <a:lstStyle/>
        <a:p>
          <a:r>
            <a:rPr lang="en-US" dirty="0">
              <a:effectLst/>
            </a:rPr>
            <a:t>Declarative</a:t>
          </a:r>
        </a:p>
      </dgm:t>
    </dgm:pt>
    <dgm:pt modelId="{D6C3455F-45AE-487B-8C32-2FA06A77261C}" type="sibTrans" cxnId="{D962BAF6-026C-4400-8E38-525583FC5DD5}">
      <dgm:prSet/>
      <dgm:spPr/>
      <dgm:t>
        <a:bodyPr/>
        <a:lstStyle/>
        <a:p>
          <a:endParaRPr lang="en-US"/>
        </a:p>
      </dgm:t>
    </dgm:pt>
    <dgm:pt modelId="{059AC948-3C54-4063-ABC6-504A06558673}" type="parTrans" cxnId="{D962BAF6-026C-4400-8E38-525583FC5DD5}">
      <dgm:prSet/>
      <dgm:spPr/>
      <dgm:t>
        <a:bodyPr/>
        <a:lstStyle/>
        <a:p>
          <a:endParaRPr lang="en-US"/>
        </a:p>
      </dgm:t>
    </dgm:pt>
    <dgm:pt modelId="{9FF2E35B-A943-49AB-A382-07A3F6D7B372}" type="pres">
      <dgm:prSet presAssocID="{CB39F51B-D9E4-489B-AD1C-7DB3AEB13C25}" presName="compositeShape" presStyleCnt="0">
        <dgm:presLayoutVars>
          <dgm:chMax val="7"/>
          <dgm:dir/>
          <dgm:resizeHandles val="exact"/>
        </dgm:presLayoutVars>
      </dgm:prSet>
      <dgm:spPr/>
      <dgm:t>
        <a:bodyPr/>
        <a:lstStyle/>
        <a:p>
          <a:endParaRPr lang="en-US"/>
        </a:p>
      </dgm:t>
    </dgm:pt>
    <dgm:pt modelId="{FF6636A4-3F46-45FE-B99F-ABF85D58BC1D}" type="pres">
      <dgm:prSet presAssocID="{C3F0297D-D8D4-4BD5-9272-831213BE5BBE}" presName="circ1" presStyleLbl="vennNode1" presStyleIdx="0" presStyleCnt="3"/>
      <dgm:spPr/>
      <dgm:t>
        <a:bodyPr/>
        <a:lstStyle/>
        <a:p>
          <a:endParaRPr lang="en-US"/>
        </a:p>
      </dgm:t>
    </dgm:pt>
    <dgm:pt modelId="{DA698D98-2F7D-42F5-A3BF-C7D6CC448E40}" type="pres">
      <dgm:prSet presAssocID="{C3F0297D-D8D4-4BD5-9272-831213BE5BBE}" presName="circ1Tx" presStyleLbl="revTx" presStyleIdx="0" presStyleCnt="0">
        <dgm:presLayoutVars>
          <dgm:chMax val="0"/>
          <dgm:chPref val="0"/>
          <dgm:bulletEnabled val="1"/>
        </dgm:presLayoutVars>
      </dgm:prSet>
      <dgm:spPr/>
      <dgm:t>
        <a:bodyPr/>
        <a:lstStyle/>
        <a:p>
          <a:endParaRPr lang="en-US"/>
        </a:p>
      </dgm:t>
    </dgm:pt>
    <dgm:pt modelId="{D6A4244C-4EF1-40B0-91AB-F9F52E7F5E3D}" type="pres">
      <dgm:prSet presAssocID="{7148EE77-D776-4C0E-9339-5C20A6D61793}" presName="circ2" presStyleLbl="vennNode1" presStyleIdx="1" presStyleCnt="3"/>
      <dgm:spPr/>
      <dgm:t>
        <a:bodyPr/>
        <a:lstStyle/>
        <a:p>
          <a:endParaRPr lang="en-US"/>
        </a:p>
      </dgm:t>
    </dgm:pt>
    <dgm:pt modelId="{1D53D54A-1BDD-47C6-B043-80CA192AC7F7}" type="pres">
      <dgm:prSet presAssocID="{7148EE77-D776-4C0E-9339-5C20A6D61793}" presName="circ2Tx" presStyleLbl="revTx" presStyleIdx="0" presStyleCnt="0">
        <dgm:presLayoutVars>
          <dgm:chMax val="0"/>
          <dgm:chPref val="0"/>
          <dgm:bulletEnabled val="1"/>
        </dgm:presLayoutVars>
      </dgm:prSet>
      <dgm:spPr/>
      <dgm:t>
        <a:bodyPr/>
        <a:lstStyle/>
        <a:p>
          <a:endParaRPr lang="en-US"/>
        </a:p>
      </dgm:t>
    </dgm:pt>
    <dgm:pt modelId="{9D9F7148-5813-432E-BA3A-A9E56925F017}" type="pres">
      <dgm:prSet presAssocID="{7C22E806-3326-4FFD-9E2F-187FF5456638}" presName="circ3" presStyleLbl="vennNode1" presStyleIdx="2" presStyleCnt="3"/>
      <dgm:spPr/>
      <dgm:t>
        <a:bodyPr/>
        <a:lstStyle/>
        <a:p>
          <a:endParaRPr lang="en-US"/>
        </a:p>
      </dgm:t>
    </dgm:pt>
    <dgm:pt modelId="{B1E22152-09FB-4F4E-8B3E-420E7D8C7C81}" type="pres">
      <dgm:prSet presAssocID="{7C22E806-3326-4FFD-9E2F-187FF5456638}" presName="circ3Tx" presStyleLbl="revTx" presStyleIdx="0" presStyleCnt="0">
        <dgm:presLayoutVars>
          <dgm:chMax val="0"/>
          <dgm:chPref val="0"/>
          <dgm:bulletEnabled val="1"/>
        </dgm:presLayoutVars>
      </dgm:prSet>
      <dgm:spPr/>
      <dgm:t>
        <a:bodyPr/>
        <a:lstStyle/>
        <a:p>
          <a:endParaRPr lang="en-US"/>
        </a:p>
      </dgm:t>
    </dgm:pt>
  </dgm:ptLst>
  <dgm:cxnLst>
    <dgm:cxn modelId="{D962BAF6-026C-4400-8E38-525583FC5DD5}" srcId="{CB39F51B-D9E4-489B-AD1C-7DB3AEB13C25}" destId="{C3F0297D-D8D4-4BD5-9272-831213BE5BBE}" srcOrd="0" destOrd="0" parTransId="{059AC948-3C54-4063-ABC6-504A06558673}" sibTransId="{D6C3455F-45AE-487B-8C32-2FA06A77261C}"/>
    <dgm:cxn modelId="{94953997-C7DB-4D50-AAE3-5C41ED8F5AFF}" type="presOf" srcId="{7148EE77-D776-4C0E-9339-5C20A6D61793}" destId="{1D53D54A-1BDD-47C6-B043-80CA192AC7F7}" srcOrd="1" destOrd="0" presId="urn:microsoft.com/office/officeart/2005/8/layout/venn1"/>
    <dgm:cxn modelId="{4D9249FE-F103-4638-835F-70AA8A2DD901}" type="presOf" srcId="{7C22E806-3326-4FFD-9E2F-187FF5456638}" destId="{B1E22152-09FB-4F4E-8B3E-420E7D8C7C81}" srcOrd="1" destOrd="0" presId="urn:microsoft.com/office/officeart/2005/8/layout/venn1"/>
    <dgm:cxn modelId="{C2AB6D68-E8D0-4770-BCF2-3B509D7EDA19}" srcId="{CB39F51B-D9E4-489B-AD1C-7DB3AEB13C25}" destId="{7C22E806-3326-4FFD-9E2F-187FF5456638}" srcOrd="2" destOrd="0" parTransId="{DADB5BE9-0C13-4E2E-B902-378E6398F5F3}" sibTransId="{A59CDEE1-1415-46FC-A182-4FB844A14997}"/>
    <dgm:cxn modelId="{2D23D3EF-A0E0-43D0-9081-5782A243FFFA}" type="presOf" srcId="{C3F0297D-D8D4-4BD5-9272-831213BE5BBE}" destId="{FF6636A4-3F46-45FE-B99F-ABF85D58BC1D}" srcOrd="0" destOrd="0" presId="urn:microsoft.com/office/officeart/2005/8/layout/venn1"/>
    <dgm:cxn modelId="{1B7A4F9A-2391-4414-84E3-B95A74C5474D}" type="presOf" srcId="{CB39F51B-D9E4-489B-AD1C-7DB3AEB13C25}" destId="{9FF2E35B-A943-49AB-A382-07A3F6D7B372}" srcOrd="0" destOrd="0" presId="urn:microsoft.com/office/officeart/2005/8/layout/venn1"/>
    <dgm:cxn modelId="{1A3B75E1-D43B-44ED-934C-C932B4BF7558}" type="presOf" srcId="{C3F0297D-D8D4-4BD5-9272-831213BE5BBE}" destId="{DA698D98-2F7D-42F5-A3BF-C7D6CC448E40}" srcOrd="1" destOrd="0" presId="urn:microsoft.com/office/officeart/2005/8/layout/venn1"/>
    <dgm:cxn modelId="{1FA180C6-929E-453D-B08E-163AB33FB06E}" srcId="{CB39F51B-D9E4-489B-AD1C-7DB3AEB13C25}" destId="{7148EE77-D776-4C0E-9339-5C20A6D61793}" srcOrd="1" destOrd="0" parTransId="{49C5D02F-AC25-4176-90E8-377CF60291B0}" sibTransId="{4EC069E6-C56C-4593-BDC1-6321D7076FCF}"/>
    <dgm:cxn modelId="{067E8B90-2134-4018-AE8B-A475F169DAE2}" type="presOf" srcId="{7148EE77-D776-4C0E-9339-5C20A6D61793}" destId="{D6A4244C-4EF1-40B0-91AB-F9F52E7F5E3D}" srcOrd="0" destOrd="0" presId="urn:microsoft.com/office/officeart/2005/8/layout/venn1"/>
    <dgm:cxn modelId="{6354CDD0-B8F6-4F6C-A342-FD9A2F920412}" type="presOf" srcId="{7C22E806-3326-4FFD-9E2F-187FF5456638}" destId="{9D9F7148-5813-432E-BA3A-A9E56925F017}" srcOrd="0" destOrd="0" presId="urn:microsoft.com/office/officeart/2005/8/layout/venn1"/>
    <dgm:cxn modelId="{A5B0456E-977B-4B84-8A9D-248D3F69642D}" type="presParOf" srcId="{9FF2E35B-A943-49AB-A382-07A3F6D7B372}" destId="{FF6636A4-3F46-45FE-B99F-ABF85D58BC1D}" srcOrd="0" destOrd="0" presId="urn:microsoft.com/office/officeart/2005/8/layout/venn1"/>
    <dgm:cxn modelId="{D34CCA41-F47A-4173-8769-3CFC7FEA2436}" type="presParOf" srcId="{9FF2E35B-A943-49AB-A382-07A3F6D7B372}" destId="{DA698D98-2F7D-42F5-A3BF-C7D6CC448E40}" srcOrd="1" destOrd="0" presId="urn:microsoft.com/office/officeart/2005/8/layout/venn1"/>
    <dgm:cxn modelId="{1BF913E3-69A2-484C-AAD6-1E25431DF786}" type="presParOf" srcId="{9FF2E35B-A943-49AB-A382-07A3F6D7B372}" destId="{D6A4244C-4EF1-40B0-91AB-F9F52E7F5E3D}" srcOrd="2" destOrd="0" presId="urn:microsoft.com/office/officeart/2005/8/layout/venn1"/>
    <dgm:cxn modelId="{F2F64F8C-5639-4B69-BD7A-F5578DF7035E}" type="presParOf" srcId="{9FF2E35B-A943-49AB-A382-07A3F6D7B372}" destId="{1D53D54A-1BDD-47C6-B043-80CA192AC7F7}" srcOrd="3" destOrd="0" presId="urn:microsoft.com/office/officeart/2005/8/layout/venn1"/>
    <dgm:cxn modelId="{49B0C9BA-2853-4232-9272-A964A132AE15}" type="presParOf" srcId="{9FF2E35B-A943-49AB-A382-07A3F6D7B372}" destId="{9D9F7148-5813-432E-BA3A-A9E56925F017}" srcOrd="4" destOrd="0" presId="urn:microsoft.com/office/officeart/2005/8/layout/venn1"/>
    <dgm:cxn modelId="{10DBED70-1EC9-465F-9A0C-26D3FAFDE875}" type="presParOf" srcId="{9FF2E35B-A943-49AB-A382-07A3F6D7B372}" destId="{B1E22152-09FB-4F4E-8B3E-420E7D8C7C81}" srcOrd="5" destOrd="0" presId="urn:microsoft.com/office/officeart/2005/8/layout/venn1"/>
  </dgm:cxnLst>
  <dgm:bg/>
  <dgm:whole/>
</dgm:dataModel>
</file>

<file path=ppt/diagrams/data2.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1D4A123C-E9A2-4726-BA5C-3E755EAF4CDE}" type="presOf" srcId="{6C21B2D9-AF30-4063-BD85-F7EBE61B8C38}" destId="{38CF1501-B3BD-4EB8-88AA-1BBD4E0B8998}" srcOrd="0" destOrd="0" presId="urn:microsoft.com/office/officeart/2005/8/layout/lProcess2"/>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1CA9FDE8-EC8A-4FA8-BF67-54052F8748F1}" type="presOf" srcId="{95CC33EC-3DA1-4F79-B4BA-D3CCA46D8AB7}" destId="{DFC61B63-24B2-41E5-A907-FBE10CCF0FCE}" srcOrd="0" destOrd="0" presId="urn:microsoft.com/office/officeart/2005/8/layout/lProcess2"/>
    <dgm:cxn modelId="{27A13B96-F548-47A1-A7D7-50FCD90258F9}" type="presOf" srcId="{E10BC56B-84F3-4F2E-8F66-251B674B46B1}" destId="{7AD9BB45-F7FE-4FB3-85EE-BFD517CA20F6}" srcOrd="1"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F61EBFBB-E68C-4F46-BD96-F6BD5752306E}" type="presOf" srcId="{74FE42E5-D95D-4FBC-8502-268D0E7E807E}" destId="{C6C8ED56-364A-4D3E-875C-0B6490EF11BB}" srcOrd="0" destOrd="0" presId="urn:microsoft.com/office/officeart/2005/8/layout/lProcess2"/>
    <dgm:cxn modelId="{E3DF0714-E6B7-4287-800C-C7615EDB2254}" type="presOf" srcId="{62FFED80-A7E3-4C57-A6EF-8035583CD75F}" destId="{C4CC6D23-030A-4A41-AD03-C6D9180F6F5C}" srcOrd="0" destOrd="0" presId="urn:microsoft.com/office/officeart/2005/8/layout/lProcess2"/>
    <dgm:cxn modelId="{C6F38EBF-07E4-4C24-8DC5-545D96BA9BC1}" type="presOf" srcId="{5889C80C-780F-4E73-8AD4-E48A53498CAD}" destId="{7E9B1769-AC78-46B4-9F62-192A895C85FE}" srcOrd="0" destOrd="0" presId="urn:microsoft.com/office/officeart/2005/8/layout/lProcess2"/>
    <dgm:cxn modelId="{BB334BF9-4A3D-4C89-B37B-F0E340C357F3}" type="presOf" srcId="{983B5307-DE91-4BBA-B159-EB74C368ED6A}" destId="{8B8FBDF4-F908-4998-8B6E-7D5C9C9252CB}" srcOrd="1"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A6178A86-C153-42A8-98A5-EC822560F14E}" type="presOf" srcId="{BF2E09E7-26CD-4DFE-8AD2-3D02DF04CECD}" destId="{D23E5A9E-C945-4C95-93F8-140F0C44938C}" srcOrd="0" destOrd="0" presId="urn:microsoft.com/office/officeart/2005/8/layout/lProcess2"/>
    <dgm:cxn modelId="{601A8FE4-E169-4E05-B7B3-FCE10E085631}" type="presOf" srcId="{220CD24D-6806-4D60-9A96-98AC02F3EA0A}" destId="{8500D4A4-2F9B-4056-99C7-634BD03232F6}" srcOrd="0" destOrd="0" presId="urn:microsoft.com/office/officeart/2005/8/layout/lProcess2"/>
    <dgm:cxn modelId="{64C4BC2B-7DCD-432E-B4B0-D25D37EF71F1}" type="presOf" srcId="{08DE1181-CF5E-4D4A-90D8-2E9ED5CEAD30}" destId="{E03B3810-51F1-40E2-A809-A22BACCEC4EC}" srcOrd="0" destOrd="0" presId="urn:microsoft.com/office/officeart/2005/8/layout/lProcess2"/>
    <dgm:cxn modelId="{6CA77527-323A-42A9-B8E6-55D0B049501C}" type="presOf" srcId="{869B2B32-20C4-423E-8AEB-AA4AAE7792A8}" destId="{0BF00081-C6DD-4601-92C8-E7866C911156}"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9D04671C-C486-4E10-854A-F8C1AD61B04B}" type="presOf" srcId="{E10BC56B-84F3-4F2E-8F66-251B674B46B1}" destId="{BC0C3F2B-F6B2-4CFD-8261-17BDBB15FA0C}"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2CD4E408-63F6-4103-9C68-E203261D2183}" type="presOf" srcId="{983B5307-DE91-4BBA-B159-EB74C368ED6A}" destId="{20C96EB7-EF7A-4986-84FE-B0634ECBC37E}" srcOrd="0" destOrd="0" presId="urn:microsoft.com/office/officeart/2005/8/layout/lProcess2"/>
    <dgm:cxn modelId="{4D82062D-9651-44CE-8597-FBD2A5F1DADD}" srcId="{74FE42E5-D95D-4FBC-8502-268D0E7E807E}" destId="{E10BC56B-84F3-4F2E-8F66-251B674B46B1}" srcOrd="0" destOrd="0" parTransId="{ABC84740-7C7F-48C0-B465-2EFEE7E533E9}" sibTransId="{79F9B656-F15B-4913-A6D9-4EF084712039}"/>
    <dgm:cxn modelId="{0A8EC8CE-F1C1-40EC-9ECD-442ECE3712AC}" srcId="{E10BC56B-84F3-4F2E-8F66-251B674B46B1}" destId="{95CC33EC-3DA1-4F79-B4BA-D3CCA46D8AB7}" srcOrd="3" destOrd="0" parTransId="{C9F12F8E-EB15-4401-B58E-CE766996B5C6}" sibTransId="{1BD21B68-3C94-49C0-8AB2-BB3E67104C30}"/>
    <dgm:cxn modelId="{97B7570F-BF34-4D22-8255-73014A5C8DC9}" type="presParOf" srcId="{C6C8ED56-364A-4D3E-875C-0B6490EF11BB}" destId="{53DA600A-7D33-476F-AD26-38DC76BC08CC}" srcOrd="0" destOrd="0" presId="urn:microsoft.com/office/officeart/2005/8/layout/lProcess2"/>
    <dgm:cxn modelId="{9E070798-A8C3-47B2-AD54-8BE9BD62F2A5}" type="presParOf" srcId="{53DA600A-7D33-476F-AD26-38DC76BC08CC}" destId="{BC0C3F2B-F6B2-4CFD-8261-17BDBB15FA0C}" srcOrd="0" destOrd="0" presId="urn:microsoft.com/office/officeart/2005/8/layout/lProcess2"/>
    <dgm:cxn modelId="{DD9089AC-D3A4-4A01-8E0C-6AFB5EFE4C59}" type="presParOf" srcId="{53DA600A-7D33-476F-AD26-38DC76BC08CC}" destId="{7AD9BB45-F7FE-4FB3-85EE-BFD517CA20F6}" srcOrd="1" destOrd="0" presId="urn:microsoft.com/office/officeart/2005/8/layout/lProcess2"/>
    <dgm:cxn modelId="{0C57B3F5-685C-4B95-9CBE-31D75DC31631}" type="presParOf" srcId="{53DA600A-7D33-476F-AD26-38DC76BC08CC}" destId="{515D3980-6707-4294-AC53-88C530153FAD}" srcOrd="2" destOrd="0" presId="urn:microsoft.com/office/officeart/2005/8/layout/lProcess2"/>
    <dgm:cxn modelId="{EB97A576-A205-4196-B9C1-D9187EF2BD34}" type="presParOf" srcId="{515D3980-6707-4294-AC53-88C530153FAD}" destId="{2EC52BC2-3C67-412F-988E-F7CBA9C39EDC}" srcOrd="0" destOrd="0" presId="urn:microsoft.com/office/officeart/2005/8/layout/lProcess2"/>
    <dgm:cxn modelId="{84D713FD-5FD6-435E-A775-23ED878B763C}" type="presParOf" srcId="{2EC52BC2-3C67-412F-988E-F7CBA9C39EDC}" destId="{C4CC6D23-030A-4A41-AD03-C6D9180F6F5C}" srcOrd="0" destOrd="0" presId="urn:microsoft.com/office/officeart/2005/8/layout/lProcess2"/>
    <dgm:cxn modelId="{B0C38729-9F48-441B-80D5-7D7530BFD783}" type="presParOf" srcId="{2EC52BC2-3C67-412F-988E-F7CBA9C39EDC}" destId="{780D7A8D-290F-4001-9E21-266E1C984236}" srcOrd="1" destOrd="0" presId="urn:microsoft.com/office/officeart/2005/8/layout/lProcess2"/>
    <dgm:cxn modelId="{D1BA2CF2-E3BF-4F24-A302-9A8AC49A6888}" type="presParOf" srcId="{2EC52BC2-3C67-412F-988E-F7CBA9C39EDC}" destId="{7E9B1769-AC78-46B4-9F62-192A895C85FE}" srcOrd="2" destOrd="0" presId="urn:microsoft.com/office/officeart/2005/8/layout/lProcess2"/>
    <dgm:cxn modelId="{6630C7D6-CD61-46D8-B405-F776961A022F}" type="presParOf" srcId="{2EC52BC2-3C67-412F-988E-F7CBA9C39EDC}" destId="{7F23A23B-7674-47A7-8BC9-FFF5773B3C60}" srcOrd="3" destOrd="0" presId="urn:microsoft.com/office/officeart/2005/8/layout/lProcess2"/>
    <dgm:cxn modelId="{EA440D15-0BD7-4CE8-B8FA-722E2132013C}" type="presParOf" srcId="{2EC52BC2-3C67-412F-988E-F7CBA9C39EDC}" destId="{D23E5A9E-C945-4C95-93F8-140F0C44938C}" srcOrd="4" destOrd="0" presId="urn:microsoft.com/office/officeart/2005/8/layout/lProcess2"/>
    <dgm:cxn modelId="{17A75ECD-7BB9-4F04-A6BB-11A84BDD9DE4}" type="presParOf" srcId="{2EC52BC2-3C67-412F-988E-F7CBA9C39EDC}" destId="{360EF6D2-323D-4C23-B7C2-B942302AA106}" srcOrd="5" destOrd="0" presId="urn:microsoft.com/office/officeart/2005/8/layout/lProcess2"/>
    <dgm:cxn modelId="{C8CDCEB6-268D-4551-81D8-1694B2CAB535}" type="presParOf" srcId="{2EC52BC2-3C67-412F-988E-F7CBA9C39EDC}" destId="{DFC61B63-24B2-41E5-A907-FBE10CCF0FCE}" srcOrd="6" destOrd="0" presId="urn:microsoft.com/office/officeart/2005/8/layout/lProcess2"/>
    <dgm:cxn modelId="{8060511A-BDE3-458F-BD5F-33CD30CBE6CC}" type="presParOf" srcId="{C6C8ED56-364A-4D3E-875C-0B6490EF11BB}" destId="{B63A64F8-DF2C-46FB-B682-F1F5C678BCF5}" srcOrd="1" destOrd="0" presId="urn:microsoft.com/office/officeart/2005/8/layout/lProcess2"/>
    <dgm:cxn modelId="{0956A49A-2D2F-4F03-82E7-A5BE91605BA7}" type="presParOf" srcId="{C6C8ED56-364A-4D3E-875C-0B6490EF11BB}" destId="{2A8C8C19-6AD6-49A2-8A80-C97283AB05FF}" srcOrd="2" destOrd="0" presId="urn:microsoft.com/office/officeart/2005/8/layout/lProcess2"/>
    <dgm:cxn modelId="{7AA37499-CBBE-4B57-BA7A-F676B2E22635}" type="presParOf" srcId="{2A8C8C19-6AD6-49A2-8A80-C97283AB05FF}" destId="{20C96EB7-EF7A-4986-84FE-B0634ECBC37E}" srcOrd="0" destOrd="0" presId="urn:microsoft.com/office/officeart/2005/8/layout/lProcess2"/>
    <dgm:cxn modelId="{B06184A7-1B70-40DE-B5A4-4E844E279E7C}" type="presParOf" srcId="{2A8C8C19-6AD6-49A2-8A80-C97283AB05FF}" destId="{8B8FBDF4-F908-4998-8B6E-7D5C9C9252CB}" srcOrd="1" destOrd="0" presId="urn:microsoft.com/office/officeart/2005/8/layout/lProcess2"/>
    <dgm:cxn modelId="{F0135A74-5586-47B7-B81A-13C05E68C7AB}" type="presParOf" srcId="{2A8C8C19-6AD6-49A2-8A80-C97283AB05FF}" destId="{4515B377-7E61-470B-BCAF-5CA692031781}" srcOrd="2" destOrd="0" presId="urn:microsoft.com/office/officeart/2005/8/layout/lProcess2"/>
    <dgm:cxn modelId="{7DE577F3-B50C-422E-A2C9-870386C26427}" type="presParOf" srcId="{4515B377-7E61-470B-BCAF-5CA692031781}" destId="{855E4D73-A49A-45B0-8A32-E7C6BD3F2662}" srcOrd="0" destOrd="0" presId="urn:microsoft.com/office/officeart/2005/8/layout/lProcess2"/>
    <dgm:cxn modelId="{1D367647-030B-47A9-A9A3-DC1E3E7946C8}" type="presParOf" srcId="{855E4D73-A49A-45B0-8A32-E7C6BD3F2662}" destId="{E03B3810-51F1-40E2-A809-A22BACCEC4EC}" srcOrd="0" destOrd="0" presId="urn:microsoft.com/office/officeart/2005/8/layout/lProcess2"/>
    <dgm:cxn modelId="{71F1F4F1-FBC3-4825-B4C5-DA5C18BA6FBD}" type="presParOf" srcId="{855E4D73-A49A-45B0-8A32-E7C6BD3F2662}" destId="{B65D14D8-9C68-4876-9A9D-8CD953BACE10}" srcOrd="1" destOrd="0" presId="urn:microsoft.com/office/officeart/2005/8/layout/lProcess2"/>
    <dgm:cxn modelId="{3AA4E54B-9B81-430A-9633-45C69D8E349F}" type="presParOf" srcId="{855E4D73-A49A-45B0-8A32-E7C6BD3F2662}" destId="{8500D4A4-2F9B-4056-99C7-634BD03232F6}" srcOrd="2" destOrd="0" presId="urn:microsoft.com/office/officeart/2005/8/layout/lProcess2"/>
    <dgm:cxn modelId="{6040DCF5-6DE4-4310-9C52-2CFE20504D9E}" type="presParOf" srcId="{855E4D73-A49A-45B0-8A32-E7C6BD3F2662}" destId="{FE54A93D-ABB2-4A6F-A28D-C138A37B0B1F}" srcOrd="3" destOrd="0" presId="urn:microsoft.com/office/officeart/2005/8/layout/lProcess2"/>
    <dgm:cxn modelId="{86A72BC4-F776-4597-9914-F63D57BE6FBC}" type="presParOf" srcId="{855E4D73-A49A-45B0-8A32-E7C6BD3F2662}" destId="{0BF00081-C6DD-4601-92C8-E7866C911156}" srcOrd="4" destOrd="0" presId="urn:microsoft.com/office/officeart/2005/8/layout/lProcess2"/>
    <dgm:cxn modelId="{080B91A6-73AA-4634-BCF8-24CFB001B22D}" type="presParOf" srcId="{855E4D73-A49A-45B0-8A32-E7C6BD3F2662}" destId="{19D0A265-3BCA-4EA5-BF77-845F0F00DDA9}" srcOrd="5" destOrd="0" presId="urn:microsoft.com/office/officeart/2005/8/layout/lProcess2"/>
    <dgm:cxn modelId="{B6EC3686-63C6-4DC7-9552-B8E16220FE9B}" type="presParOf" srcId="{855E4D73-A49A-45B0-8A32-E7C6BD3F2662}" destId="{38CF1501-B3BD-4EB8-88AA-1BBD4E0B8998}" srcOrd="6" destOrd="0" presId="urn:microsoft.com/office/officeart/2005/8/layout/l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10/27/2008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10/27/2008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7C8CF61-5ABE-4DFC-A555-B79910C9769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10/27/2008 2:58 PM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32</a:t>
            </a:fld>
            <a:endParaRPr lang="en-US" sz="1200" kern="1200" dirty="0">
              <a:solidFill>
                <a:prstClr val="black"/>
              </a:solidFill>
              <a:latin typeface="Calibri"/>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2:58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C8CF61-5ABE-4DFC-A555-B79910C9769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jpe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25" r:id="rId14"/>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Future of C#</a:t>
            </a:r>
            <a:endParaRPr lang="en-US" dirty="0"/>
          </a:p>
        </p:txBody>
      </p:sp>
      <p:sp>
        <p:nvSpPr>
          <p:cNvPr id="3" name="Subtitle 2"/>
          <p:cNvSpPr>
            <a:spLocks noGrp="1"/>
          </p:cNvSpPr>
          <p:nvPr>
            <p:ph type="subTitle" idx="1"/>
          </p:nvPr>
        </p:nvSpPr>
        <p:spPr>
          <a:xfrm>
            <a:off x="4945954" y="4038600"/>
            <a:ext cx="3456094" cy="990600"/>
          </a:xfrm>
        </p:spPr>
        <p:txBody>
          <a:bodyPr/>
          <a:lstStyle/>
          <a:p>
            <a:r>
              <a:rPr lang="en-US" dirty="0" smtClean="0"/>
              <a:t> Anders Hejlsberg</a:t>
            </a:r>
          </a:p>
          <a:p>
            <a:r>
              <a:rPr lang="en-US" sz="2400" dirty="0" smtClean="0"/>
              <a:t>	Technical Fellow</a:t>
            </a:r>
          </a:p>
          <a:p>
            <a:r>
              <a:rPr lang="en-US" sz="2400" dirty="0" smtClean="0"/>
              <a:t>	Microsoft Corporation</a:t>
            </a:r>
            <a:endParaRPr lang="en-US" sz="2400" dirty="0"/>
          </a:p>
        </p:txBody>
      </p:sp>
      <p:sp>
        <p:nvSpPr>
          <p:cNvPr id="5" name="Text Placeholder 4"/>
          <p:cNvSpPr>
            <a:spLocks noGrp="1"/>
          </p:cNvSpPr>
          <p:nvPr>
            <p:ph type="body" sz="quarter" idx="10"/>
          </p:nvPr>
        </p:nvSpPr>
        <p:spPr/>
        <p:txBody>
          <a:bodyPr/>
          <a:lstStyle/>
          <a:p>
            <a:endParaRPr lang="en-US" dirty="0"/>
          </a:p>
        </p:txBody>
      </p:sp>
      <p:sp>
        <p:nvSpPr>
          <p:cNvPr id="6" name="TextBox 5"/>
          <p:cNvSpPr txBox="1"/>
          <p:nvPr/>
        </p:nvSpPr>
        <p:spPr>
          <a:xfrm>
            <a:off x="7924800" y="152400"/>
            <a:ext cx="831850" cy="400110"/>
          </a:xfrm>
          <a:prstGeom prst="rect">
            <a:avLst/>
          </a:prstGeom>
          <a:noFill/>
        </p:spPr>
        <p:txBody>
          <a:bodyPr wrap="square" rtlCol="0">
            <a:spAutoFit/>
          </a:bodyPr>
          <a:lstStyle/>
          <a:p>
            <a:pPr algn="r"/>
            <a:r>
              <a:rPr lang="en-US" sz="2000" dirty="0" smtClean="0"/>
              <a:t>TL16</a:t>
            </a:r>
            <a:endParaRPr 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Python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Ruby</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COM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39624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JavaScript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Object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Binder</a:t>
            </a:r>
          </a:p>
        </p:txBody>
      </p:sp>
      <p:sp>
        <p:nvSpPr>
          <p:cNvPr id="2" name="Title 1"/>
          <p:cNvSpPr>
            <a:spLocks noGrp="1"/>
          </p:cNvSpPr>
          <p:nvPr>
            <p:ph type="title"/>
          </p:nvPr>
        </p:nvSpPr>
        <p:spPr/>
        <p:txBody>
          <a:bodyPr/>
          <a:lstStyle/>
          <a:p>
            <a:r>
              <a:rPr smtClean="0"/>
              <a:t>.NET Dynamic Programming</a:t>
            </a:r>
            <a:endParaRPr lang="en-US" dirty="0"/>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5" name="Rounded Rectangle 4"/>
          <p:cNvSpPr/>
          <p:nvPr/>
        </p:nvSpPr>
        <p:spPr bwMode="auto">
          <a:xfrm>
            <a:off x="20574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9" name="Picture 8" descr="image002_thumb.jpg"/>
          <p:cNvPicPr>
            <a:picLocks noChangeAspect="1"/>
          </p:cNvPicPr>
          <p:nvPr/>
        </p:nvPicPr>
        <p:blipFill>
          <a:blip r:embed="rId3"/>
          <a:stretch>
            <a:fillRect/>
          </a:stretch>
        </p:blipFill>
        <p:spPr>
          <a:xfrm>
            <a:off x="2362200" y="5125466"/>
            <a:ext cx="990600" cy="1102868"/>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848100" y="5392620"/>
            <a:ext cx="1371600" cy="568560"/>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48" y="5391148"/>
            <a:ext cx="571504" cy="571504"/>
          </a:xfrm>
          <a:prstGeom prst="rect">
            <a:avLst/>
          </a:prstGeom>
          <a:noFill/>
          <a:ln w="9525">
            <a:noFill/>
            <a:miter lim="800000"/>
            <a:headEnd/>
            <a:tailEnd/>
          </a:ln>
        </p:spPr>
      </p:pic>
      <p:pic>
        <p:nvPicPr>
          <p:cNvPr id="12" name="Picture 2"/>
          <p:cNvPicPr>
            <a:picLocks noChangeAspect="1" noChangeArrowheads="1"/>
          </p:cNvPicPr>
          <p:nvPr/>
        </p:nvPicPr>
        <p:blipFill>
          <a:blip r:embed="rId6"/>
          <a:srcRect/>
          <a:stretch>
            <a:fillRect/>
          </a:stretch>
        </p:blipFill>
        <p:spPr bwMode="auto">
          <a:xfrm>
            <a:off x="7386634" y="5279058"/>
            <a:ext cx="1000132" cy="795685"/>
          </a:xfrm>
          <a:prstGeom prst="rect">
            <a:avLst/>
          </a:prstGeom>
          <a:noFill/>
          <a:ln w="9525">
            <a:noFill/>
            <a:miter lim="800000"/>
            <a:headEnd/>
            <a:tailEnd/>
          </a:ln>
          <a:effectLst/>
        </p:spPr>
      </p:pic>
      <p:sp>
        <p:nvSpPr>
          <p:cNvPr id="13" name="Rounded Rectangle 12"/>
          <p:cNvSpPr/>
          <p:nvPr/>
        </p:nvSpPr>
        <p:spPr bwMode="auto">
          <a:xfrm>
            <a:off x="381000" y="2362200"/>
            <a:ext cx="8305800" cy="1600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800" dirty="0" smtClean="0">
                <a:solidFill>
                  <a:srgbClr val="FFFFFF"/>
                </a:solidFill>
              </a:rPr>
              <a:t>Dynamic Language Runtime</a:t>
            </a:r>
          </a:p>
        </p:txBody>
      </p:sp>
      <p:sp>
        <p:nvSpPr>
          <p:cNvPr id="25" name="AutoShape 18"/>
          <p:cNvSpPr>
            <a:spLocks noChangeArrowheads="1"/>
          </p:cNvSpPr>
          <p:nvPr/>
        </p:nvSpPr>
        <p:spPr bwMode="auto">
          <a:xfrm>
            <a:off x="609600" y="31242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3276600" y="31242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1242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smtClean="0">
                <a:effectLst>
                  <a:outerShdw blurRad="38100" dist="38100" dir="2700000" algn="tl">
                    <a:srgbClr val="000000">
                      <a:alpha val="43137"/>
                    </a:srgbClr>
                  </a:outerShdw>
                </a:effectLst>
              </a:rPr>
              <a:t>IronPython</a:t>
            </a:r>
            <a:endParaRPr lang="en-US" sz="2000" dirty="0" smtClean="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smtClean="0">
                <a:effectLst>
                  <a:outerShdw blurRad="38100" dist="38100" dir="2700000" algn="tl">
                    <a:srgbClr val="000000">
                      <a:alpha val="43137"/>
                    </a:srgbClr>
                  </a:outerShdw>
                </a:effectLst>
              </a:rPr>
              <a:t>IronRuby</a:t>
            </a:r>
            <a:endParaRPr lang="en-US" sz="2000" dirty="0" smtClean="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4478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a:stretch>
            <a:fillRect/>
          </a:stretch>
        </p:blipFill>
        <p:spPr>
          <a:xfrm>
            <a:off x="672767" y="5193984"/>
            <a:ext cx="1016667" cy="9658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18" grpId="0" animBg="1"/>
      <p:bldP spid="3" grpId="0" animBg="1"/>
      <p:bldP spid="5" grpId="0" animBg="1"/>
      <p:bldP spid="6" grpId="0" animBg="1"/>
      <p:bldP spid="7"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Typed Objects</a:t>
            </a:r>
            <a:endParaRPr lang="en-US" dirty="0"/>
          </a:p>
        </p:txBody>
      </p:sp>
      <p:sp>
        <p:nvSpPr>
          <p:cNvPr id="5" name="TextBox 4"/>
          <p:cNvSpPr txBox="1"/>
          <p:nvPr/>
        </p:nvSpPr>
        <p:spPr>
          <a:xfrm>
            <a:off x="2209800" y="1447800"/>
            <a:ext cx="4572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2B91AF"/>
                </a:solidFill>
                <a:latin typeface="Consolas" pitchFamily="49" charset="0"/>
                <a:ea typeface="Calibri"/>
                <a:cs typeface="Times New Roman"/>
              </a:rPr>
              <a:t>Calculator</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6" name="TextBox 5"/>
          <p:cNvSpPr txBox="1"/>
          <p:nvPr/>
        </p:nvSpPr>
        <p:spPr>
          <a:xfrm>
            <a:off x="914400" y="2286000"/>
            <a:ext cx="5105400" cy="1661993"/>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2B91AF"/>
                </a:solidFill>
                <a:latin typeface="Consolas" pitchFamily="49" charset="0"/>
                <a:ea typeface="Calibri"/>
                <a:cs typeface="Times New Roman"/>
              </a:rPr>
              <a:t>Type</a:t>
            </a:r>
            <a:r>
              <a:rPr lang="en-US" sz="1600" dirty="0" smtClean="0">
                <a:latin typeface="Consolas" pitchFamily="49" charset="0"/>
              </a:rPr>
              <a:t> </a:t>
            </a:r>
            <a:r>
              <a:rPr lang="en-US" sz="1600" dirty="0" err="1" smtClean="0">
                <a:latin typeface="Consolas" pitchFamily="49" charset="0"/>
              </a:rPr>
              <a:t>calcType</a:t>
            </a:r>
            <a:r>
              <a:rPr lang="en-US" sz="1600" dirty="0" smtClean="0">
                <a:latin typeface="Consolas" pitchFamily="49" charset="0"/>
              </a:rPr>
              <a:t> = </a:t>
            </a:r>
            <a:r>
              <a:rPr lang="en-US" sz="1600" dirty="0" err="1" smtClean="0">
                <a:latin typeface="Consolas" pitchFamily="49" charset="0"/>
              </a:rPr>
              <a:t>calc.GetType</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calcType.InvokeMember</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a:t>
            </a:r>
          </a:p>
          <a:p>
            <a:r>
              <a:rPr lang="en-US" sz="1600" dirty="0" smtClean="0">
                <a:latin typeface="Consolas" pitchFamily="49" charset="0"/>
              </a:rPr>
              <a:t>    </a:t>
            </a:r>
            <a:r>
              <a:rPr lang="en-US" sz="1600" dirty="0" err="1" smtClean="0">
                <a:latin typeface="Consolas" pitchFamily="49" charset="0"/>
              </a:rPr>
              <a:t>BindingFlags.InvokeMethod</a:t>
            </a:r>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rPr>
              <a:t>,</a:t>
            </a:r>
          </a:p>
          <a:p>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0000FF"/>
                </a:solidFill>
                <a:latin typeface="Consolas" pitchFamily="49" charset="0"/>
                <a:cs typeface="Times New Roman"/>
              </a:rPr>
              <a:t>object</a:t>
            </a:r>
            <a:r>
              <a:rPr lang="en-US" sz="1600" dirty="0" smtClean="0">
                <a:latin typeface="Consolas" pitchFamily="49" charset="0"/>
              </a:rPr>
              <a:t>[] { 10, 20 });</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Convert.ToInt32(res);</a:t>
            </a:r>
          </a:p>
        </p:txBody>
      </p:sp>
      <p:sp>
        <p:nvSpPr>
          <p:cNvPr id="7" name="TextBox 6"/>
          <p:cNvSpPr txBox="1"/>
          <p:nvPr/>
        </p:nvSpPr>
        <p:spPr>
          <a:xfrm>
            <a:off x="3581400" y="3429000"/>
            <a:ext cx="4876800" cy="923330"/>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err="1" smtClean="0">
                <a:solidFill>
                  <a:srgbClr val="2B91AF"/>
                </a:solidFill>
                <a:latin typeface="Consolas" pitchFamily="49" charset="0"/>
                <a:ea typeface="Calibri"/>
                <a:cs typeface="Times New Roman"/>
              </a:rPr>
              <a:t>ScriptObject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calc.Invoke</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 10, 20);</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smtClean="0">
                <a:solidFill>
                  <a:srgbClr val="2B91AF"/>
                </a:solidFill>
                <a:latin typeface="Consolas" pitchFamily="49" charset="0"/>
                <a:ea typeface="Calibri"/>
                <a:cs typeface="Times New Roman"/>
              </a:rPr>
              <a:t>Convert</a:t>
            </a:r>
            <a:r>
              <a:rPr lang="en-US" sz="1600" dirty="0" smtClean="0">
                <a:latin typeface="Consolas" pitchFamily="49" charset="0"/>
              </a:rPr>
              <a:t>.ToInt32(res);</a:t>
            </a:r>
          </a:p>
        </p:txBody>
      </p:sp>
      <p:sp>
        <p:nvSpPr>
          <p:cNvPr id="8" name="TextBox 7"/>
          <p:cNvSpPr txBox="1"/>
          <p:nvPr/>
        </p:nvSpPr>
        <p:spPr>
          <a:xfrm>
            <a:off x="2895600" y="4572000"/>
            <a:ext cx="4114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9" name="Rounded Rectangular Callout 8"/>
          <p:cNvSpPr/>
          <p:nvPr/>
        </p:nvSpPr>
        <p:spPr>
          <a:xfrm>
            <a:off x="457200" y="4114800"/>
            <a:ext cx="2057400" cy="838200"/>
          </a:xfrm>
          <a:prstGeom prst="wedgeRoundRectCallout">
            <a:avLst>
              <a:gd name="adj1" fmla="val 73797"/>
              <a:gd name="adj2" fmla="val 3157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i="1" dirty="0" smtClean="0"/>
              <a:t>Statically</a:t>
            </a:r>
            <a:r>
              <a:rPr lang="en-US" dirty="0" smtClean="0"/>
              <a:t> typed to be dynamic</a:t>
            </a:r>
            <a:endParaRPr lang="en-US" dirty="0"/>
          </a:p>
        </p:txBody>
      </p:sp>
      <p:sp>
        <p:nvSpPr>
          <p:cNvPr id="10" name="Rounded Rectangular Callout 9"/>
          <p:cNvSpPr/>
          <p:nvPr/>
        </p:nvSpPr>
        <p:spPr>
          <a:xfrm>
            <a:off x="4800600" y="54102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method invocation</a:t>
            </a:r>
            <a:endParaRPr lang="en-US" dirty="0"/>
          </a:p>
        </p:txBody>
      </p:sp>
      <p:sp>
        <p:nvSpPr>
          <p:cNvPr id="11" name="Rounded Rectangular Callout 10"/>
          <p:cNvSpPr/>
          <p:nvPr/>
        </p:nvSpPr>
        <p:spPr>
          <a:xfrm>
            <a:off x="1828800" y="54102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conversion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Dynamically Typed Objects</a:t>
            </a:r>
            <a:endParaRPr lang="en-US" dirty="0"/>
          </a:p>
        </p:txBody>
      </p:sp>
      <p:sp>
        <p:nvSpPr>
          <p:cNvPr id="3" name="TextBox 2"/>
          <p:cNvSpPr txBox="1"/>
          <p:nvPr/>
        </p:nvSpPr>
        <p:spPr>
          <a:xfrm>
            <a:off x="2133600" y="2895600"/>
            <a:ext cx="4724400" cy="923330"/>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x = 1;</a:t>
            </a:r>
          </a:p>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y = </a:t>
            </a:r>
            <a:r>
              <a:rPr lang="en-US" sz="1600" dirty="0" smtClean="0">
                <a:solidFill>
                  <a:srgbClr val="A31515"/>
                </a:solidFill>
                <a:latin typeface="Consolas" pitchFamily="49" charset="0"/>
              </a:rPr>
              <a:t>"Hello"</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z =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2B91AF"/>
                </a:solidFill>
                <a:latin typeface="Consolas" pitchFamily="49" charset="0"/>
                <a:ea typeface="Calibri"/>
                <a:cs typeface="Times New Roman"/>
              </a:rPr>
              <a:t>List</a:t>
            </a:r>
            <a:r>
              <a:rPr lang="en-US" sz="1600" dirty="0" smtClean="0">
                <a:latin typeface="Consolas" pitchFamily="49" charset="0"/>
              </a:rPr>
              <a:t>&lt;</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&gt; { 1, 2, 3 };</a:t>
            </a:r>
          </a:p>
        </p:txBody>
      </p:sp>
      <p:sp>
        <p:nvSpPr>
          <p:cNvPr id="15" name="Rounded Rectangular Callout 14"/>
          <p:cNvSpPr/>
          <p:nvPr/>
        </p:nvSpPr>
        <p:spPr>
          <a:xfrm>
            <a:off x="838200" y="1447800"/>
            <a:ext cx="2362200" cy="762000"/>
          </a:xfrm>
          <a:prstGeom prst="wedgeRoundRectCallout">
            <a:avLst>
              <a:gd name="adj1" fmla="val 34845"/>
              <a:gd name="adj2" fmla="val 15007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Compile-time type</a:t>
            </a:r>
            <a:br>
              <a:rPr lang="en-US" dirty="0" smtClean="0"/>
            </a:br>
            <a:r>
              <a:rPr lang="en-US" i="1" dirty="0" smtClean="0"/>
              <a:t>dynamic</a:t>
            </a:r>
            <a:endParaRPr lang="en-US" i="1" dirty="0"/>
          </a:p>
        </p:txBody>
      </p:sp>
      <p:sp>
        <p:nvSpPr>
          <p:cNvPr id="16" name="Rounded Rectangular Callout 15"/>
          <p:cNvSpPr/>
          <p:nvPr/>
        </p:nvSpPr>
        <p:spPr>
          <a:xfrm>
            <a:off x="3657600" y="1447800"/>
            <a:ext cx="2362200" cy="762000"/>
          </a:xfrm>
          <a:prstGeom prst="wedgeRoundRectCallout">
            <a:avLst>
              <a:gd name="adj1" fmla="val -46633"/>
              <a:gd name="adj2" fmla="val 149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Run-time type</a:t>
            </a:r>
            <a:br>
              <a:rPr lang="en-US" dirty="0" smtClean="0"/>
            </a:br>
            <a:r>
              <a:rPr lang="en-US" i="1" dirty="0" smtClean="0"/>
              <a:t>System.Int32</a:t>
            </a:r>
            <a:endParaRPr lang="en-US" i="1" dirty="0"/>
          </a:p>
        </p:txBody>
      </p:sp>
      <p:sp>
        <p:nvSpPr>
          <p:cNvPr id="18" name="TextBox 17"/>
          <p:cNvSpPr txBox="1"/>
          <p:nvPr/>
        </p:nvSpPr>
        <p:spPr>
          <a:xfrm>
            <a:off x="1224834" y="4191000"/>
            <a:ext cx="6694333" cy="1569660"/>
          </a:xfrm>
          <a:prstGeom prst="rect">
            <a:avLst/>
          </a:prstGeom>
          <a:noFill/>
        </p:spPr>
        <p:txBody>
          <a:bodyPr wrap="none" rtlCol="0">
            <a:spAutoFit/>
          </a:bodyPr>
          <a:lstStyle/>
          <a:p>
            <a:r>
              <a:rPr lang="en-US" sz="2400" dirty="0" smtClean="0"/>
              <a:t>When operand(s) are </a:t>
            </a:r>
            <a:r>
              <a:rPr lang="en-US" sz="2400" b="1" i="1" dirty="0" smtClean="0"/>
              <a:t>dynamic</a:t>
            </a:r>
            <a:r>
              <a:rPr lang="en-US" sz="2400" dirty="0" smtClean="0"/>
              <a:t>…</a:t>
            </a:r>
            <a:endParaRPr lang="en-US" sz="2400" dirty="0" smtClean="0">
              <a:sym typeface="Wingdings" pitchFamily="2" charset="2"/>
            </a:endParaRPr>
          </a:p>
          <a:p>
            <a:pPr>
              <a:buFont typeface="Arial" pitchFamily="34" charset="0"/>
              <a:buChar char="•"/>
            </a:pPr>
            <a:r>
              <a:rPr lang="en-US" sz="2400" dirty="0" smtClean="0"/>
              <a:t> Member selection deferred to run-time</a:t>
            </a:r>
          </a:p>
          <a:p>
            <a:pPr>
              <a:buFont typeface="Arial" pitchFamily="34" charset="0"/>
              <a:buChar char="•"/>
            </a:pPr>
            <a:r>
              <a:rPr lang="en-US" sz="2400" dirty="0" smtClean="0"/>
              <a:t> At run-time, actual type(s) substituted for </a:t>
            </a:r>
            <a:r>
              <a:rPr lang="en-US" sz="2400" b="1" i="1" dirty="0" smtClean="0"/>
              <a:t>dynamic</a:t>
            </a:r>
          </a:p>
          <a:p>
            <a:pPr>
              <a:buFont typeface="Arial" pitchFamily="34" charset="0"/>
              <a:buChar char="•"/>
            </a:pPr>
            <a:r>
              <a:rPr lang="en-US" sz="2400" dirty="0" smtClean="0"/>
              <a:t> Static result type of operation is </a:t>
            </a:r>
            <a:r>
              <a:rPr lang="en-US" sz="2400" b="1" i="1" dirty="0" smtClean="0"/>
              <a:t>dynamic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447800"/>
            <a:ext cx="5334000" cy="2893100"/>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Math</a:t>
            </a:r>
          </a:p>
          <a:p>
            <a:r>
              <a:rPr lang="en-US" sz="1600" dirty="0" smtClean="0">
                <a:solidFill>
                  <a:srgbClr val="080808"/>
                </a:solidFill>
                <a:latin typeface="Consolas" pitchFamily="49" charset="0"/>
                <a:cs typeface="Times New Roman"/>
              </a:rPr>
              <a:t>{</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decimal</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decimal</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double</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double</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float</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float</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Abs(</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long</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long</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sbyte</a:t>
            </a:r>
            <a:r>
              <a:rPr lang="en-US" sz="1600" dirty="0" smtClean="0">
                <a:latin typeface="Consolas" pitchFamily="49" charset="0"/>
                <a:ea typeface="Calibri"/>
                <a:cs typeface="Times New Roman"/>
              </a:rPr>
              <a:t> Abs(</a:t>
            </a:r>
            <a:r>
              <a:rPr lang="en-US" sz="1600" dirty="0" err="1" smtClean="0">
                <a:solidFill>
                  <a:srgbClr val="0000FF"/>
                </a:solidFill>
                <a:latin typeface="Consolas" pitchFamily="49" charset="0"/>
                <a:ea typeface="Calibri"/>
                <a:cs typeface="Times New Roman"/>
              </a:rPr>
              <a:t>sbyte</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short</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short</a:t>
            </a:r>
            <a:r>
              <a:rPr lang="en-US" sz="1600" dirty="0" smtClean="0">
                <a:latin typeface="Consolas" pitchFamily="49" charset="0"/>
                <a:ea typeface="Calibri"/>
                <a:cs typeface="Times New Roman"/>
              </a:rPr>
              <a:t> value);</a:t>
            </a:r>
          </a:p>
          <a:p>
            <a:r>
              <a:rPr lang="en-US" sz="1600" dirty="0" smtClean="0">
                <a:solidFill>
                  <a:srgbClr val="080808"/>
                </a:solidFill>
                <a:latin typeface="Consolas" pitchFamily="49" charset="0"/>
                <a:cs typeface="Times New Roman"/>
              </a:rPr>
              <a:t>   ...</a:t>
            </a:r>
          </a:p>
          <a:p>
            <a:r>
              <a:rPr lang="en-US" sz="1600" dirty="0" smtClean="0">
                <a:solidFill>
                  <a:srgbClr val="080808"/>
                </a:solidFill>
                <a:latin typeface="Consolas" pitchFamily="49" charset="0"/>
                <a:cs typeface="Times New Roman"/>
              </a:rPr>
              <a:t>}</a:t>
            </a:r>
            <a:endParaRPr lang="en-US" sz="1600" dirty="0" smtClean="0">
              <a:latin typeface="Consolas" pitchFamily="49" charset="0"/>
            </a:endParaRPr>
          </a:p>
        </p:txBody>
      </p:sp>
      <p:sp>
        <p:nvSpPr>
          <p:cNvPr id="5" name="TextBox 4"/>
          <p:cNvSpPr txBox="1"/>
          <p:nvPr/>
        </p:nvSpPr>
        <p:spPr>
          <a:xfrm>
            <a:off x="685800" y="3810000"/>
            <a:ext cx="3429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x = 1.75;</a:t>
            </a:r>
          </a:p>
          <a:p>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8" name="TextBox 7"/>
          <p:cNvSpPr txBox="1"/>
          <p:nvPr/>
        </p:nvSpPr>
        <p:spPr>
          <a:xfrm>
            <a:off x="685800" y="4648200"/>
            <a:ext cx="3429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x = 1.75;</a:t>
            </a:r>
          </a:p>
          <a:p>
            <a:r>
              <a:rPr lang="en-US" sz="1600" dirty="0" smtClean="0">
                <a:solidFill>
                  <a:srgbClr val="0000FF"/>
                </a:solidFill>
                <a:latin typeface="Consolas" pitchFamily="49" charset="0"/>
                <a:ea typeface="Calibri"/>
                <a:cs typeface="Times New Roman"/>
              </a:rPr>
              <a:t>dynamic </a:t>
            </a:r>
            <a:r>
              <a:rPr lang="en-US" sz="1600" dirty="0" smtClean="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2" name="Title 1"/>
          <p:cNvSpPr>
            <a:spLocks noGrp="1"/>
          </p:cNvSpPr>
          <p:nvPr>
            <p:ph type="title"/>
          </p:nvPr>
        </p:nvSpPr>
        <p:spPr/>
        <p:txBody>
          <a:bodyPr/>
          <a:lstStyle/>
          <a:p>
            <a:r>
              <a:rPr smtClean="0"/>
              <a:t>Dynamically Typed Objects</a:t>
            </a:r>
            <a:endParaRPr lang="en-US" dirty="0"/>
          </a:p>
        </p:txBody>
      </p:sp>
      <p:sp>
        <p:nvSpPr>
          <p:cNvPr id="6" name="Rounded Rectangular Callout 5"/>
          <p:cNvSpPr/>
          <p:nvPr/>
        </p:nvSpPr>
        <p:spPr>
          <a:xfrm>
            <a:off x="1066800" y="2438400"/>
            <a:ext cx="23622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compile-time:</a:t>
            </a:r>
            <a:br>
              <a:rPr lang="en-US" dirty="0" smtClean="0"/>
            </a:br>
            <a:r>
              <a:rPr lang="en-US" dirty="0" smtClean="0"/>
              <a:t>double Abs(double x)</a:t>
            </a:r>
          </a:p>
        </p:txBody>
      </p:sp>
      <p:sp>
        <p:nvSpPr>
          <p:cNvPr id="13" name="Rounded Rectangular Callout 12"/>
          <p:cNvSpPr/>
          <p:nvPr/>
        </p:nvSpPr>
        <p:spPr>
          <a:xfrm>
            <a:off x="4495800" y="3810000"/>
            <a:ext cx="2362200" cy="1066800"/>
          </a:xfrm>
          <a:prstGeom prst="wedgeRoundRectCallout">
            <a:avLst>
              <a:gd name="adj1" fmla="val -73428"/>
              <a:gd name="adj2" fmla="val 4487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run-time:</a:t>
            </a:r>
            <a:br>
              <a:rPr lang="en-US" dirty="0" smtClean="0"/>
            </a:br>
            <a:r>
              <a:rPr lang="en-US" dirty="0" smtClean="0"/>
              <a:t> double Abs(double x)</a:t>
            </a:r>
          </a:p>
        </p:txBody>
      </p:sp>
      <p:sp>
        <p:nvSpPr>
          <p:cNvPr id="15" name="TextBox 14"/>
          <p:cNvSpPr txBox="1"/>
          <p:nvPr/>
        </p:nvSpPr>
        <p:spPr>
          <a:xfrm>
            <a:off x="685800" y="5486400"/>
            <a:ext cx="3429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x = 2;</a:t>
            </a:r>
          </a:p>
          <a:p>
            <a:r>
              <a:rPr lang="en-US" sz="1600" dirty="0" smtClean="0">
                <a:solidFill>
                  <a:srgbClr val="0000FF"/>
                </a:solidFill>
                <a:latin typeface="Consolas" pitchFamily="49" charset="0"/>
                <a:ea typeface="Calibri"/>
                <a:cs typeface="Times New Roman"/>
              </a:rPr>
              <a:t>dynamic </a:t>
            </a:r>
            <a:r>
              <a:rPr lang="en-US" sz="1600" dirty="0" smtClean="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16" name="Rounded Rectangular Callout 15"/>
          <p:cNvSpPr/>
          <p:nvPr/>
        </p:nvSpPr>
        <p:spPr>
          <a:xfrm>
            <a:off x="4495800" y="5029200"/>
            <a:ext cx="2362200" cy="1066800"/>
          </a:xfrm>
          <a:prstGeom prst="wedgeRoundRectCallout">
            <a:avLst>
              <a:gd name="adj1" fmla="val -73428"/>
              <a:gd name="adj2" fmla="val 372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run-time:</a:t>
            </a:r>
            <a:br>
              <a:rPr lang="en-US" dirty="0" smtClean="0"/>
            </a:br>
            <a:r>
              <a:rPr lang="en-US" dirty="0" smtClean="0"/>
              <a:t> </a:t>
            </a:r>
            <a:r>
              <a:rPr lang="en-US" dirty="0" err="1" smtClean="0"/>
              <a:t>int</a:t>
            </a:r>
            <a:r>
              <a:rPr lang="en-US" dirty="0" smtClean="0"/>
              <a:t> Abs(</a:t>
            </a:r>
            <a:r>
              <a:rPr lang="en-US" dirty="0" err="1" smtClean="0"/>
              <a:t>int</a:t>
            </a:r>
            <a:r>
              <a:rPr lang="en-US" dirty="0" smtClean="0"/>
              <a: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3"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740846" cy="914400"/>
          </a:xfrm>
        </p:spPr>
        <p:txBody>
          <a:bodyPr/>
          <a:lstStyle/>
          <a:p>
            <a:r>
              <a:rPr lang="en-US" dirty="0" smtClean="0"/>
              <a:t>Dynamically Typed Objects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IDynamicObject</a:t>
            </a:r>
            <a:endParaRPr lang="en-US" dirty="0"/>
          </a:p>
        </p:txBody>
      </p:sp>
      <p:sp>
        <p:nvSpPr>
          <p:cNvPr id="3" name="TextBox 2"/>
          <p:cNvSpPr txBox="1"/>
          <p:nvPr/>
        </p:nvSpPr>
        <p:spPr>
          <a:xfrm>
            <a:off x="457200" y="1447800"/>
            <a:ext cx="8229600" cy="418576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abstract</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class</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DynamicObject</a:t>
            </a:r>
            <a:r>
              <a:rPr lang="en-US" sz="1300" dirty="0" smtClean="0">
                <a:latin typeface="Consolas" pitchFamily="49" charset="0"/>
                <a:ea typeface="Calibri"/>
                <a:cs typeface="Times New Roman"/>
              </a:rPr>
              <a:t> : </a:t>
            </a:r>
            <a:r>
              <a:rPr lang="en-US" sz="1300" dirty="0" err="1" smtClean="0">
                <a:solidFill>
                  <a:srgbClr val="2B91AF"/>
                </a:solidFill>
                <a:latin typeface="Consolas" pitchFamily="49" charset="0"/>
                <a:ea typeface="Calibri"/>
                <a:cs typeface="Times New Roman"/>
              </a:rPr>
              <a:t>IDynamicObject</a:t>
            </a:r>
            <a:endParaRPr lang="en-US" sz="1300" dirty="0" smtClean="0">
              <a:latin typeface="Consolas" pitchFamily="49" charset="0"/>
              <a:ea typeface="Calibri"/>
              <a:cs typeface="Times New Roman"/>
            </a:endParaRPr>
          </a:p>
          <a:p>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GetMember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GetMemberBinder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SetMember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SetMemberBinder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value);</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DeleteMember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DeleteMemberBinder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UnaryOperation</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UnaryOperationBinder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BinaryOperation</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BinaryOperationBinder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Convert(</a:t>
            </a:r>
            <a:r>
              <a:rPr lang="en-US" sz="1300" dirty="0" err="1" smtClean="0">
                <a:solidFill>
                  <a:srgbClr val="2B91AF"/>
                </a:solidFill>
                <a:latin typeface="Consolas" pitchFamily="49" charset="0"/>
                <a:ea typeface="Calibri"/>
                <a:cs typeface="Times New Roman"/>
              </a:rPr>
              <a:t>ConvertBinder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Invoke(</a:t>
            </a:r>
            <a:r>
              <a:rPr lang="en-US" sz="1300" dirty="0" err="1" smtClean="0">
                <a:solidFill>
                  <a:srgbClr val="2B91AF"/>
                </a:solidFill>
                <a:latin typeface="Consolas" pitchFamily="49" charset="0"/>
                <a:ea typeface="Calibri"/>
                <a:cs typeface="Times New Roman"/>
              </a:rPr>
              <a:t>InvokeBinder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InvokeMember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InvokeMemberBinder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CreateInstance</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CreateInstanceBinder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GetIndex</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GetIndexBinder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SetIndex</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SetIndexBinder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value);</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DeleteIndex</a:t>
            </a:r>
            <a:r>
              <a:rPr lang="en-US" sz="1300" dirty="0" smtClean="0">
                <a:solidFill>
                  <a:srgbClr val="2B91AF"/>
                </a:solidFill>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DeleteIndexBinder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MetaObject</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IDynamicObject</a:t>
            </a:r>
            <a:r>
              <a:rPr lang="en-US" sz="1300" dirty="0" err="1" smtClean="0">
                <a:latin typeface="Consolas" pitchFamily="49" charset="0"/>
                <a:ea typeface="Calibri"/>
                <a:cs typeface="Times New Roman"/>
              </a:rPr>
              <a:t>.GetMetaObject</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893246" cy="914400"/>
          </a:xfrm>
        </p:spPr>
        <p:txBody>
          <a:bodyPr/>
          <a:lstStyle/>
          <a:p>
            <a:r>
              <a:rPr lang="en-US" dirty="0" smtClean="0"/>
              <a:t>Implementing </a:t>
            </a:r>
            <a:r>
              <a:rPr lang="en-US" dirty="0" err="1" smtClean="0"/>
              <a:t>IDynamicObject</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Optional and Named Parameters</a:t>
            </a:r>
            <a:endParaRPr lang="en-US" dirty="0"/>
          </a:p>
        </p:txBody>
      </p:sp>
      <p:sp>
        <p:nvSpPr>
          <p:cNvPr id="3" name="TextBox 2"/>
          <p:cNvSpPr txBox="1"/>
          <p:nvPr/>
        </p:nvSpPr>
        <p:spPr>
          <a:xfrm>
            <a:off x="838200" y="15240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5" name="TextBox 4"/>
          <p:cNvSpPr txBox="1"/>
          <p:nvPr/>
        </p:nvSpPr>
        <p:spPr>
          <a:xfrm>
            <a:off x="1143000" y="3276600"/>
            <a:ext cx="4648200" cy="2893100"/>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a:t>
            </a:r>
          </a:p>
          <a:p>
            <a:pPr marL="91440" marR="0">
              <a:spcBef>
                <a:spcPts val="0"/>
              </a:spcBef>
              <a:spcAft>
                <a:spcPts val="0"/>
              </a:spcAft>
            </a:pPr>
            <a:endParaRPr lang="en-US" sz="1600" dirty="0" smtClean="0">
              <a:solidFill>
                <a:srgbClr val="0000FF"/>
              </a:solidFill>
              <a:latin typeface="Consolas" pitchFamily="49" charset="0"/>
              <a:ea typeface="Calibri"/>
              <a:cs typeface="Times New Roman"/>
            </a:endParaRPr>
          </a:p>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a:t>
            </a:r>
          </a:p>
          <a:p>
            <a:pPr marL="91440" marR="0">
              <a:spcBef>
                <a:spcPts val="0"/>
              </a:spcBef>
              <a:spcAft>
                <a:spcPts val="0"/>
              </a:spcAft>
            </a:pPr>
            <a:endParaRPr lang="en-US" sz="1600" dirty="0" smtClean="0">
              <a:latin typeface="Consolas" pitchFamily="49" charset="0"/>
              <a:ea typeface="Calibri"/>
              <a:cs typeface="Times New Roman"/>
            </a:endParaRPr>
          </a:p>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p:txBody>
      </p:sp>
      <p:sp>
        <p:nvSpPr>
          <p:cNvPr id="8" name="Rounded Rectangular Callout 7"/>
          <p:cNvSpPr/>
          <p:nvPr/>
        </p:nvSpPr>
        <p:spPr>
          <a:xfrm>
            <a:off x="5791200" y="1219200"/>
            <a:ext cx="2362200" cy="762000"/>
          </a:xfrm>
          <a:prstGeom prst="wedgeRoundRectCallout">
            <a:avLst>
              <a:gd name="adj1" fmla="val -75353"/>
              <a:gd name="adj2" fmla="val 6007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Primary method</a:t>
            </a:r>
            <a:endParaRPr lang="en-US" i="1" dirty="0"/>
          </a:p>
        </p:txBody>
      </p:sp>
      <p:sp>
        <p:nvSpPr>
          <p:cNvPr id="9" name="Rounded Rectangular Callout 8"/>
          <p:cNvSpPr/>
          <p:nvPr/>
        </p:nvSpPr>
        <p:spPr>
          <a:xfrm>
            <a:off x="6096000" y="2971800"/>
            <a:ext cx="2362200" cy="762000"/>
          </a:xfrm>
          <a:prstGeom prst="wedgeRoundRectCallout">
            <a:avLst>
              <a:gd name="adj1" fmla="val -76914"/>
              <a:gd name="adj2" fmla="val 5911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Secondary overloads</a:t>
            </a:r>
            <a:endParaRPr lang="en-US" i="1" dirty="0"/>
          </a:p>
        </p:txBody>
      </p:sp>
      <p:sp>
        <p:nvSpPr>
          <p:cNvPr id="10" name="Rounded Rectangular Callout 9"/>
          <p:cNvSpPr/>
          <p:nvPr/>
        </p:nvSpPr>
        <p:spPr>
          <a:xfrm>
            <a:off x="6096000" y="3962400"/>
            <a:ext cx="2362200" cy="762000"/>
          </a:xfrm>
          <a:prstGeom prst="wedgeRoundRectCallout">
            <a:avLst>
              <a:gd name="adj1" fmla="val -77851"/>
              <a:gd name="adj2" fmla="val -3572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Call primary with default values</a:t>
            </a:r>
            <a:endParaRPr lang="en-US"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Optional and Named Parameters</a:t>
            </a:r>
            <a:endParaRPr lang="en-US" dirty="0"/>
          </a:p>
        </p:txBody>
      </p:sp>
      <p:sp>
        <p:nvSpPr>
          <p:cNvPr id="3" name="TextBox 2"/>
          <p:cNvSpPr txBox="1"/>
          <p:nvPr/>
        </p:nvSpPr>
        <p:spPr>
          <a:xfrm>
            <a:off x="838200" y="15240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11" name="TextBox 10"/>
          <p:cNvSpPr txBox="1"/>
          <p:nvPr/>
        </p:nvSpPr>
        <p:spPr>
          <a:xfrm>
            <a:off x="838200" y="15240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 =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 = </a:t>
            </a:r>
            <a:r>
              <a:rPr lang="en-US" sz="1600" dirty="0" smtClean="0">
                <a:solidFill>
                  <a:srgbClr val="0000FF"/>
                </a:solidFill>
                <a:latin typeface="Consolas" pitchFamily="49" charset="0"/>
                <a:ea typeface="Calibri"/>
                <a:cs typeface="Times New Roman"/>
              </a:rPr>
              <a:t>true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 = 1024);</a:t>
            </a:r>
            <a:endParaRPr lang="en-US" sz="1200" dirty="0">
              <a:latin typeface="Consolas" pitchFamily="49" charset="0"/>
              <a:ea typeface="Calibri"/>
              <a:cs typeface="Times New Roman"/>
            </a:endParaRPr>
          </a:p>
        </p:txBody>
      </p:sp>
      <p:sp>
        <p:nvSpPr>
          <p:cNvPr id="12" name="Rounded Rectangular Callout 11"/>
          <p:cNvSpPr/>
          <p:nvPr/>
        </p:nvSpPr>
        <p:spPr>
          <a:xfrm>
            <a:off x="5867400" y="1447800"/>
            <a:ext cx="2362200" cy="762000"/>
          </a:xfrm>
          <a:prstGeom prst="wedgeRoundRectCallout">
            <a:avLst>
              <a:gd name="adj1" fmla="val -93459"/>
              <a:gd name="adj2" fmla="val 6491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Optional parameters</a:t>
            </a:r>
            <a:endParaRPr lang="en-US" i="1" dirty="0"/>
          </a:p>
        </p:txBody>
      </p:sp>
      <p:sp>
        <p:nvSpPr>
          <p:cNvPr id="13" name="TextBox 12"/>
          <p:cNvSpPr txBox="1"/>
          <p:nvPr/>
        </p:nvSpPr>
        <p:spPr>
          <a:xfrm>
            <a:off x="685800" y="3048000"/>
            <a:ext cx="4953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800"/>
              </a:spcAft>
            </a:pP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rPr>
              <a:t>"foo.txt"</a:t>
            </a:r>
            <a:r>
              <a:rPr lang="en-US" sz="1600" dirty="0" smtClean="0">
                <a:latin typeface="Consolas" pitchFamily="49" charset="0"/>
                <a:ea typeface="Calibri"/>
                <a:cs typeface="Times New Roman"/>
              </a:rPr>
              <a:t>, </a:t>
            </a:r>
            <a:r>
              <a:rPr lang="en-US" sz="1600" dirty="0" smtClean="0">
                <a:solidFill>
                  <a:srgbClr val="2B91AF"/>
                </a:solidFill>
                <a:latin typeface="Consolas" pitchFamily="49" charset="0"/>
                <a:ea typeface="Calibri"/>
                <a:cs typeface="Times New Roman"/>
              </a:rPr>
              <a:t>Encoding</a:t>
            </a:r>
            <a:r>
              <a:rPr lang="en-US" sz="1600" dirty="0" smtClean="0">
                <a:latin typeface="Consolas" pitchFamily="49" charset="0"/>
                <a:ea typeface="Calibri"/>
                <a:cs typeface="Times New Roman"/>
              </a:rPr>
              <a:t>.UTF8);</a:t>
            </a:r>
          </a:p>
        </p:txBody>
      </p:sp>
      <p:sp>
        <p:nvSpPr>
          <p:cNvPr id="14" name="TextBox 13"/>
          <p:cNvSpPr txBox="1"/>
          <p:nvPr/>
        </p:nvSpPr>
        <p:spPr>
          <a:xfrm>
            <a:off x="685800" y="3581400"/>
            <a:ext cx="6858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rPr>
              <a:t>"foo.txt"</a:t>
            </a:r>
            <a:r>
              <a:rPr lang="en-US" sz="1600" dirty="0" smtClean="0">
                <a:latin typeface="Consolas" pitchFamily="49" charset="0"/>
                <a:ea typeface="Calibri"/>
                <a:cs typeface="Times New Roman"/>
              </a:rPr>
              <a:t>, </a:t>
            </a:r>
            <a:r>
              <a:rPr lang="en-US" sz="1600" dirty="0" smtClean="0">
                <a:solidFill>
                  <a:srgbClr val="2B91AF"/>
                </a:solidFill>
                <a:latin typeface="Consolas" pitchFamily="49" charset="0"/>
                <a:ea typeface="Calibri"/>
                <a:cs typeface="Times New Roman"/>
              </a:rPr>
              <a:t>Encoding</a:t>
            </a:r>
            <a:r>
              <a:rPr lang="en-US" sz="1600" dirty="0" smtClean="0">
                <a:latin typeface="Consolas" pitchFamily="49" charset="0"/>
                <a:ea typeface="Calibri"/>
                <a:cs typeface="Times New Roman"/>
              </a:rPr>
              <a:t>.UTF8,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 4096);</a:t>
            </a:r>
          </a:p>
        </p:txBody>
      </p:sp>
      <p:sp>
        <p:nvSpPr>
          <p:cNvPr id="15" name="Rounded Rectangular Callout 14"/>
          <p:cNvSpPr/>
          <p:nvPr/>
        </p:nvSpPr>
        <p:spPr>
          <a:xfrm>
            <a:off x="6096000" y="2438400"/>
            <a:ext cx="2362200" cy="762000"/>
          </a:xfrm>
          <a:prstGeom prst="wedgeRoundRectCallout">
            <a:avLst>
              <a:gd name="adj1" fmla="val -45073"/>
              <a:gd name="adj2" fmla="val 11040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Named argument</a:t>
            </a:r>
            <a:endParaRPr lang="en-US" i="1" dirty="0"/>
          </a:p>
        </p:txBody>
      </p:sp>
      <p:sp>
        <p:nvSpPr>
          <p:cNvPr id="16" name="TextBox 15"/>
          <p:cNvSpPr txBox="1"/>
          <p:nvPr/>
        </p:nvSpPr>
        <p:spPr>
          <a:xfrm>
            <a:off x="1295400" y="5105400"/>
            <a:ext cx="3505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 4096,</a:t>
            </a:r>
          </a:p>
          <a:p>
            <a:pPr marL="91440"/>
            <a:r>
              <a:rPr lang="en-US" sz="1600" dirty="0" smtClean="0">
                <a:latin typeface="Consolas" pitchFamily="49" charset="0"/>
                <a:ea typeface="Calibri"/>
                <a:cs typeface="Times New Roman"/>
              </a:rPr>
              <a:t>    path: </a:t>
            </a:r>
            <a:r>
              <a:rPr lang="en-US" sz="1600" dirty="0" smtClean="0">
                <a:solidFill>
                  <a:srgbClr val="A31515"/>
                </a:solidFill>
                <a:latin typeface="Consolas" pitchFamily="49" charset="0"/>
              </a:rPr>
              <a:t>"foo.txt"</a:t>
            </a:r>
            <a:r>
              <a:rPr lang="en-US" sz="1600" dirty="0" smtClean="0">
                <a:latin typeface="Consolas" pitchFamily="49" charset="0"/>
                <a:ea typeface="Calibri"/>
                <a:cs typeface="Times New Roman"/>
              </a:rPr>
              <a:t>,</a:t>
            </a:r>
          </a:p>
          <a:p>
            <a:pPr marL="91440"/>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false</a:t>
            </a:r>
            <a:r>
              <a:rPr lang="en-US" sz="1600" dirty="0" smtClean="0">
                <a:latin typeface="Consolas" pitchFamily="49" charset="0"/>
                <a:ea typeface="Calibri"/>
                <a:cs typeface="Times New Roman"/>
              </a:rPr>
              <a:t>);</a:t>
            </a:r>
          </a:p>
        </p:txBody>
      </p:sp>
      <p:sp>
        <p:nvSpPr>
          <p:cNvPr id="18" name="Rounded Rectangular Callout 17"/>
          <p:cNvSpPr/>
          <p:nvPr/>
        </p:nvSpPr>
        <p:spPr>
          <a:xfrm>
            <a:off x="6096000" y="4267200"/>
            <a:ext cx="2362200" cy="762000"/>
          </a:xfrm>
          <a:prstGeom prst="wedgeRoundRectCallout">
            <a:avLst>
              <a:gd name="adj1" fmla="val -53501"/>
              <a:gd name="adj2" fmla="val -9282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Named arguments must be last</a:t>
            </a:r>
            <a:endParaRPr lang="en-US" i="1" dirty="0"/>
          </a:p>
        </p:txBody>
      </p:sp>
      <p:sp>
        <p:nvSpPr>
          <p:cNvPr id="19" name="Rounded Rectangular Callout 18"/>
          <p:cNvSpPr/>
          <p:nvPr/>
        </p:nvSpPr>
        <p:spPr>
          <a:xfrm>
            <a:off x="5029200" y="5181600"/>
            <a:ext cx="2362200" cy="762000"/>
          </a:xfrm>
          <a:prstGeom prst="wedgeRoundRectCallout">
            <a:avLst>
              <a:gd name="adj1" fmla="val -90026"/>
              <a:gd name="adj2" fmla="val 3104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Non-optional must be specified</a:t>
            </a:r>
            <a:endParaRPr lang="en-US" i="1" dirty="0"/>
          </a:p>
        </p:txBody>
      </p:sp>
      <p:sp>
        <p:nvSpPr>
          <p:cNvPr id="20" name="Rounded Rectangular Callout 19"/>
          <p:cNvSpPr/>
          <p:nvPr/>
        </p:nvSpPr>
        <p:spPr>
          <a:xfrm>
            <a:off x="3200400" y="4191000"/>
            <a:ext cx="2362200" cy="762000"/>
          </a:xfrm>
          <a:prstGeom prst="wedgeRoundRectCallout">
            <a:avLst>
              <a:gd name="adj1" fmla="val -41640"/>
              <a:gd name="adj2" fmla="val 8330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Arguments evaluated in order written</a:t>
            </a:r>
            <a:endParaRPr lang="en-US" i="1" dirty="0"/>
          </a:p>
        </p:txBody>
      </p:sp>
      <p:sp>
        <p:nvSpPr>
          <p:cNvPr id="21" name="Rounded Rectangular Callout 20"/>
          <p:cNvSpPr/>
          <p:nvPr/>
        </p:nvSpPr>
        <p:spPr>
          <a:xfrm>
            <a:off x="609600" y="4191000"/>
            <a:ext cx="2362200" cy="762000"/>
          </a:xfrm>
          <a:prstGeom prst="wedgeRoundRectCallout">
            <a:avLst>
              <a:gd name="adj1" fmla="val 37029"/>
              <a:gd name="adj2" fmla="val 81368"/>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Named arguments can appear in any order</a:t>
            </a:r>
            <a:endParaRPr lang="en-US"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Improved COM Interoperability</a:t>
            </a:r>
            <a:endParaRPr lang="en-US" dirty="0"/>
          </a:p>
        </p:txBody>
      </p:sp>
      <p:sp>
        <p:nvSpPr>
          <p:cNvPr id="3" name="TextBox 2"/>
          <p:cNvSpPr txBox="1"/>
          <p:nvPr/>
        </p:nvSpPr>
        <p:spPr>
          <a:xfrm>
            <a:off x="1257300" y="1905000"/>
            <a:ext cx="6400800" cy="240065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fileName</a:t>
            </a:r>
            <a:r>
              <a:rPr lang="en-US" sz="1600" dirty="0" smtClean="0">
                <a:solidFill>
                  <a:srgbClr val="080808"/>
                </a:solidFill>
                <a:latin typeface="Consolas" pitchFamily="49" charset="0"/>
                <a:ea typeface="Calibri"/>
                <a:cs typeface="Times New Roman"/>
              </a:rPr>
              <a:t> = </a:t>
            </a:r>
            <a:r>
              <a:rPr lang="en-US" sz="1600" dirty="0" smtClean="0">
                <a:solidFill>
                  <a:srgbClr val="A31515"/>
                </a:solidFill>
                <a:latin typeface="Consolas" pitchFamily="49" charset="0"/>
              </a:rPr>
              <a:t>"Test.docx"</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missing  = </a:t>
            </a:r>
            <a:r>
              <a:rPr lang="en-US" sz="1600" dirty="0" err="1" smtClean="0">
                <a:solidFill>
                  <a:srgbClr val="080808"/>
                </a:solidFill>
                <a:latin typeface="Consolas" pitchFamily="49" charset="0"/>
                <a:ea typeface="Calibri"/>
                <a:cs typeface="Times New Roman"/>
              </a:rPr>
              <a:t>System.Reflection.</a:t>
            </a:r>
            <a:r>
              <a:rPr lang="en-US" sz="1600" dirty="0" err="1" smtClean="0">
                <a:solidFill>
                  <a:srgbClr val="2B91AF"/>
                </a:solidFill>
                <a:latin typeface="Consolas" pitchFamily="49" charset="0"/>
                <a:ea typeface="Calibri"/>
                <a:cs typeface="Times New Roman"/>
              </a:rPr>
              <a:t>Missing</a:t>
            </a:r>
            <a:r>
              <a:rPr lang="en-US" sz="1600" dirty="0" err="1" smtClean="0">
                <a:solidFill>
                  <a:srgbClr val="080808"/>
                </a:solidFill>
                <a:latin typeface="Consolas" pitchFamily="49" charset="0"/>
                <a:ea typeface="Calibri"/>
                <a:cs typeface="Times New Roman"/>
              </a:rPr>
              <a:t>.Value</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endParaRPr lang="en-US" sz="1600" dirty="0" smtClean="0">
              <a:solidFill>
                <a:srgbClr val="080808"/>
              </a:solidFill>
              <a:latin typeface="Consolas" pitchFamily="49" charset="0"/>
              <a:ea typeface="Calibri"/>
              <a:cs typeface="Times New Roman"/>
            </a:endParaRPr>
          </a:p>
          <a:p>
            <a:pPr marL="91440" marR="0">
              <a:spcBef>
                <a:spcPts val="0"/>
              </a:spcBef>
              <a:spcAft>
                <a:spcPts val="0"/>
              </a:spcAft>
            </a:pPr>
            <a:r>
              <a:rPr lang="en-US" sz="1600" dirty="0" err="1" smtClean="0">
                <a:solidFill>
                  <a:srgbClr val="080808"/>
                </a:solidFill>
                <a:latin typeface="Consolas" pitchFamily="49" charset="0"/>
                <a:ea typeface="Calibri"/>
                <a:cs typeface="Times New Roman"/>
              </a:rPr>
              <a:t>doc.SaveAs</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fileName</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p:txBody>
      </p:sp>
      <p:sp>
        <p:nvSpPr>
          <p:cNvPr id="4" name="TextBox 3"/>
          <p:cNvSpPr txBox="1"/>
          <p:nvPr/>
        </p:nvSpPr>
        <p:spPr>
          <a:xfrm>
            <a:off x="2705100" y="5105400"/>
            <a:ext cx="35052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080808"/>
                </a:solidFill>
                <a:latin typeface="Consolas" pitchFamily="49" charset="0"/>
                <a:ea typeface="Calibri"/>
                <a:cs typeface="Times New Roman"/>
              </a:rPr>
              <a:t>doc.SaveAs</a:t>
            </a:r>
            <a:r>
              <a:rPr lang="en-US" sz="1600" dirty="0" smtClean="0">
                <a:solidFill>
                  <a:srgbClr val="080808"/>
                </a:solidFill>
                <a:latin typeface="Consolas" pitchFamily="49" charset="0"/>
                <a:ea typeface="Calibri"/>
                <a:cs typeface="Times New Roman"/>
              </a:rPr>
              <a:t>(</a:t>
            </a:r>
            <a:r>
              <a:rPr lang="en-US" sz="1600" dirty="0" smtClean="0">
                <a:solidFill>
                  <a:srgbClr val="A31515"/>
                </a:solidFill>
                <a:latin typeface="Consolas" pitchFamily="49" charset="0"/>
              </a:rPr>
              <a:t>"Test.docx"</a:t>
            </a:r>
            <a:r>
              <a:rPr lang="en-US" sz="1600" dirty="0" smtClean="0">
                <a:solidFill>
                  <a:srgbClr val="080808"/>
                </a:solidFill>
                <a:latin typeface="Consolas" pitchFamily="49" charset="0"/>
                <a:ea typeface="Calibri"/>
                <a:cs typeface="Times New Roman"/>
              </a:rPr>
              <a:t>);</a:t>
            </a:r>
          </a:p>
        </p:txBody>
      </p:sp>
      <p:cxnSp>
        <p:nvCxnSpPr>
          <p:cNvPr id="8" name="Straight Connector 7"/>
          <p:cNvCxnSpPr/>
          <p:nvPr/>
        </p:nvCxnSpPr>
        <p:spPr>
          <a:xfrm rot="16200000" flipH="1">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iterate type="lt">
                                    <p:tmPct val="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smtClean="0"/>
              <a:t>The Evolution of C#</a:t>
            </a:r>
            <a:endParaRPr lang="en-US" dirty="0"/>
          </a:p>
        </p:txBody>
      </p:sp>
      <p:sp>
        <p:nvSpPr>
          <p:cNvPr id="403461" name="Oval 5"/>
          <p:cNvSpPr>
            <a:spLocks noChangeArrowheads="1"/>
          </p:cNvSpPr>
          <p:nvPr/>
        </p:nvSpPr>
        <p:spPr bwMode="auto">
          <a:xfrm rot="1391691">
            <a:off x="2074863" y="5688013"/>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p>
        </p:txBody>
      </p:sp>
      <p:sp>
        <p:nvSpPr>
          <p:cNvPr id="403465" name="Line 9"/>
          <p:cNvSpPr>
            <a:spLocks noChangeShapeType="1"/>
          </p:cNvSpPr>
          <p:nvPr/>
        </p:nvSpPr>
        <p:spPr bwMode="auto">
          <a:xfrm rot="1391691" flipV="1">
            <a:off x="2501900" y="4592638"/>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6" name="Oval 10"/>
          <p:cNvSpPr>
            <a:spLocks noChangeArrowheads="1"/>
          </p:cNvSpPr>
          <p:nvPr/>
        </p:nvSpPr>
        <p:spPr bwMode="auto">
          <a:xfrm rot="1391691">
            <a:off x="2643188" y="4364038"/>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p>
        </p:txBody>
      </p:sp>
      <p:sp>
        <p:nvSpPr>
          <p:cNvPr id="403467" name="Line 11"/>
          <p:cNvSpPr>
            <a:spLocks noChangeShapeType="1"/>
          </p:cNvSpPr>
          <p:nvPr/>
        </p:nvSpPr>
        <p:spPr bwMode="auto">
          <a:xfrm rot="1391691" flipV="1">
            <a:off x="3068638" y="3268663"/>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9" name="Line 13"/>
          <p:cNvSpPr>
            <a:spLocks noChangeShapeType="1"/>
          </p:cNvSpPr>
          <p:nvPr/>
        </p:nvSpPr>
        <p:spPr bwMode="auto">
          <a:xfrm rot="1391691" flipV="1">
            <a:off x="3636963" y="194627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71" name="Text Box 15"/>
          <p:cNvSpPr txBox="1">
            <a:spLocks noChangeArrowheads="1"/>
          </p:cNvSpPr>
          <p:nvPr/>
        </p:nvSpPr>
        <p:spPr bwMode="auto">
          <a:xfrm>
            <a:off x="782640" y="527526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403472" name="Text Box 16"/>
          <p:cNvSpPr txBox="1">
            <a:spLocks noChangeArrowheads="1"/>
          </p:cNvSpPr>
          <p:nvPr/>
        </p:nvSpPr>
        <p:spPr bwMode="auto">
          <a:xfrm>
            <a:off x="1357315" y="397986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403473" name="Text Box 17"/>
          <p:cNvSpPr txBox="1">
            <a:spLocks noChangeArrowheads="1"/>
          </p:cNvSpPr>
          <p:nvPr/>
        </p:nvSpPr>
        <p:spPr bwMode="auto">
          <a:xfrm>
            <a:off x="1933576" y="2682875"/>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403474" name="Text Box 18"/>
          <p:cNvSpPr txBox="1">
            <a:spLocks noChangeArrowheads="1"/>
          </p:cNvSpPr>
          <p:nvPr/>
        </p:nvSpPr>
        <p:spPr bwMode="auto">
          <a:xfrm>
            <a:off x="2654300" y="5635625"/>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403475" name="Text Box 19"/>
          <p:cNvSpPr txBox="1">
            <a:spLocks noChangeArrowheads="1"/>
          </p:cNvSpPr>
          <p:nvPr/>
        </p:nvSpPr>
        <p:spPr bwMode="auto">
          <a:xfrm>
            <a:off x="3157538" y="4289425"/>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403476" name="Text Box 20"/>
          <p:cNvSpPr txBox="1">
            <a:spLocks noChangeArrowheads="1"/>
          </p:cNvSpPr>
          <p:nvPr/>
        </p:nvSpPr>
        <p:spPr bwMode="auto">
          <a:xfrm>
            <a:off x="3733800" y="2971800"/>
            <a:ext cx="4897438" cy="464230"/>
          </a:xfrm>
          <a:prstGeom prst="rect">
            <a:avLst/>
          </a:prstGeom>
          <a:noFill/>
          <a:ln w="19050" algn="ctr">
            <a:noFill/>
            <a:miter lim="800000"/>
            <a:headEnd/>
            <a:tailEnd/>
          </a:ln>
          <a:effectLst/>
        </p:spPr>
        <p:txBody>
          <a:bodyPr lIns="91432" tIns="45717" rIns="91432" bIns="45717">
            <a:spAutoFit/>
          </a:bodyPr>
          <a:lstStyle/>
          <a:p>
            <a:pPr algn="l"/>
            <a:r>
              <a:rPr lang="en-US" sz="2400" dirty="0"/>
              <a:t>Language Integrated Query</a:t>
            </a:r>
          </a:p>
        </p:txBody>
      </p:sp>
      <p:sp>
        <p:nvSpPr>
          <p:cNvPr id="403468" name="Oval 12"/>
          <p:cNvSpPr>
            <a:spLocks noChangeArrowheads="1"/>
          </p:cNvSpPr>
          <p:nvPr/>
        </p:nvSpPr>
        <p:spPr bwMode="auto">
          <a:xfrm rot="1391691">
            <a:off x="3209925" y="3040063"/>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3471"/>
                                        </p:tgtEl>
                                        <p:attrNameLst>
                                          <p:attrName>style.visibility</p:attrName>
                                        </p:attrNameLst>
                                      </p:cBhvr>
                                      <p:to>
                                        <p:strVal val="visible"/>
                                      </p:to>
                                    </p:set>
                                    <p:animEffect transition="in" filter="fade">
                                      <p:cBhvr>
                                        <p:cTn id="7" dur="500"/>
                                        <p:tgtEl>
                                          <p:spTgt spid="4034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3461"/>
                                        </p:tgtEl>
                                        <p:attrNameLst>
                                          <p:attrName>style.visibility</p:attrName>
                                        </p:attrNameLst>
                                      </p:cBhvr>
                                      <p:to>
                                        <p:strVal val="visible"/>
                                      </p:to>
                                    </p:set>
                                    <p:animEffect transition="in" filter="fade">
                                      <p:cBhvr>
                                        <p:cTn id="10" dur="500"/>
                                        <p:tgtEl>
                                          <p:spTgt spid="4034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3474"/>
                                        </p:tgtEl>
                                        <p:attrNameLst>
                                          <p:attrName>style.visibility</p:attrName>
                                        </p:attrNameLst>
                                      </p:cBhvr>
                                      <p:to>
                                        <p:strVal val="visible"/>
                                      </p:to>
                                    </p:set>
                                    <p:animEffect transition="in" filter="fade">
                                      <p:cBhvr>
                                        <p:cTn id="13" dur="500"/>
                                        <p:tgtEl>
                                          <p:spTgt spid="4034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3465"/>
                                        </p:tgtEl>
                                        <p:attrNameLst>
                                          <p:attrName>style.visibility</p:attrName>
                                        </p:attrNameLst>
                                      </p:cBhvr>
                                      <p:to>
                                        <p:strVal val="visible"/>
                                      </p:to>
                                    </p:set>
                                    <p:animEffect transition="in" filter="fade">
                                      <p:cBhvr>
                                        <p:cTn id="16" dur="500"/>
                                        <p:tgtEl>
                                          <p:spTgt spid="4034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3472"/>
                                        </p:tgtEl>
                                        <p:attrNameLst>
                                          <p:attrName>style.visibility</p:attrName>
                                        </p:attrNameLst>
                                      </p:cBhvr>
                                      <p:to>
                                        <p:strVal val="visible"/>
                                      </p:to>
                                    </p:set>
                                    <p:animEffect transition="in" filter="fade">
                                      <p:cBhvr>
                                        <p:cTn id="21" dur="500"/>
                                        <p:tgtEl>
                                          <p:spTgt spid="4034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3466"/>
                                        </p:tgtEl>
                                        <p:attrNameLst>
                                          <p:attrName>style.visibility</p:attrName>
                                        </p:attrNameLst>
                                      </p:cBhvr>
                                      <p:to>
                                        <p:strVal val="visible"/>
                                      </p:to>
                                    </p:set>
                                    <p:animEffect transition="in" filter="fade">
                                      <p:cBhvr>
                                        <p:cTn id="24" dur="500"/>
                                        <p:tgtEl>
                                          <p:spTgt spid="4034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3475"/>
                                        </p:tgtEl>
                                        <p:attrNameLst>
                                          <p:attrName>style.visibility</p:attrName>
                                        </p:attrNameLst>
                                      </p:cBhvr>
                                      <p:to>
                                        <p:strVal val="visible"/>
                                      </p:to>
                                    </p:set>
                                    <p:animEffect transition="in" filter="fade">
                                      <p:cBhvr>
                                        <p:cTn id="27" dur="500"/>
                                        <p:tgtEl>
                                          <p:spTgt spid="40347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3467"/>
                                        </p:tgtEl>
                                        <p:attrNameLst>
                                          <p:attrName>style.visibility</p:attrName>
                                        </p:attrNameLst>
                                      </p:cBhvr>
                                      <p:to>
                                        <p:strVal val="visible"/>
                                      </p:to>
                                    </p:set>
                                    <p:animEffect transition="in" filter="fade">
                                      <p:cBhvr>
                                        <p:cTn id="30" dur="500"/>
                                        <p:tgtEl>
                                          <p:spTgt spid="4034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3473"/>
                                        </p:tgtEl>
                                        <p:attrNameLst>
                                          <p:attrName>style.visibility</p:attrName>
                                        </p:attrNameLst>
                                      </p:cBhvr>
                                      <p:to>
                                        <p:strVal val="visible"/>
                                      </p:to>
                                    </p:set>
                                    <p:animEffect transition="in" filter="fade">
                                      <p:cBhvr>
                                        <p:cTn id="35" dur="500"/>
                                        <p:tgtEl>
                                          <p:spTgt spid="4034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3468"/>
                                        </p:tgtEl>
                                        <p:attrNameLst>
                                          <p:attrName>style.visibility</p:attrName>
                                        </p:attrNameLst>
                                      </p:cBhvr>
                                      <p:to>
                                        <p:strVal val="visible"/>
                                      </p:to>
                                    </p:set>
                                    <p:animEffect transition="in" filter="fade">
                                      <p:cBhvr>
                                        <p:cTn id="38" dur="500"/>
                                        <p:tgtEl>
                                          <p:spTgt spid="40346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3476"/>
                                        </p:tgtEl>
                                        <p:attrNameLst>
                                          <p:attrName>style.visibility</p:attrName>
                                        </p:attrNameLst>
                                      </p:cBhvr>
                                      <p:to>
                                        <p:strVal val="visible"/>
                                      </p:to>
                                    </p:set>
                                    <p:animEffect transition="in" filter="fade">
                                      <p:cBhvr>
                                        <p:cTn id="41" dur="500"/>
                                        <p:tgtEl>
                                          <p:spTgt spid="4034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3469"/>
                                        </p:tgtEl>
                                        <p:attrNameLst>
                                          <p:attrName>style.visibility</p:attrName>
                                        </p:attrNameLst>
                                      </p:cBhvr>
                                      <p:to>
                                        <p:strVal val="visible"/>
                                      </p:to>
                                    </p:set>
                                    <p:animEffect transition="in" filter="fade">
                                      <p:cBhvr>
                                        <p:cTn id="44"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P spid="403465" grpId="0" animBg="1"/>
      <p:bldP spid="403466" grpId="0" animBg="1"/>
      <p:bldP spid="403467" grpId="0" animBg="1"/>
      <p:bldP spid="403469" grpId="0" animBg="1"/>
      <p:bldP spid="403471" grpId="0"/>
      <p:bldP spid="403472" grpId="0"/>
      <p:bldP spid="403473" grpId="0"/>
      <p:bldP spid="403474" grpId="0"/>
      <p:bldP spid="403475" grpId="0"/>
      <p:bldP spid="403476" grpId="0"/>
      <p:bldP spid="40346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Automatic object </a:t>
            </a:r>
            <a:r>
              <a:rPr lang="en-US" dirty="0" smtClean="0">
                <a:sym typeface="Wingdings" pitchFamily="2" charset="2"/>
              </a:rPr>
              <a:t> dynamic mapping</a:t>
            </a:r>
          </a:p>
          <a:p>
            <a:r>
              <a:rPr lang="en-US" dirty="0" smtClean="0">
                <a:sym typeface="Wingdings" pitchFamily="2" charset="2"/>
              </a:rPr>
              <a:t>Optional and named parameters</a:t>
            </a:r>
          </a:p>
          <a:p>
            <a:r>
              <a:rPr lang="en-US" dirty="0" smtClean="0">
                <a:sym typeface="Wingdings" pitchFamily="2" charset="2"/>
              </a:rPr>
              <a:t>Indexed properties</a:t>
            </a:r>
          </a:p>
          <a:p>
            <a:r>
              <a:rPr lang="en-US" dirty="0" smtClean="0"/>
              <a:t>Optional “ref” modifier</a:t>
            </a:r>
          </a:p>
          <a:p>
            <a:r>
              <a:rPr lang="en-US" dirty="0" err="1" smtClean="0"/>
              <a:t>Interop</a:t>
            </a:r>
            <a:r>
              <a:rPr lang="en-US" dirty="0" smtClean="0"/>
              <a:t> type embedding (“No PIA”)</a:t>
            </a:r>
            <a:endParaRPr lang="en-US" dirty="0"/>
          </a:p>
        </p:txBody>
      </p:sp>
      <p:sp>
        <p:nvSpPr>
          <p:cNvPr id="2" name="Title 1"/>
          <p:cNvSpPr>
            <a:spLocks noGrp="1"/>
          </p:cNvSpPr>
          <p:nvPr>
            <p:ph type="title"/>
          </p:nvPr>
        </p:nvSpPr>
        <p:spPr/>
        <p:txBody>
          <a:bodyPr/>
          <a:lstStyle/>
          <a:p>
            <a:r>
              <a:rPr lang="en-US" smtClean="0"/>
              <a:t>Improved COM Interoperability</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893246" cy="914400"/>
          </a:xfrm>
        </p:spPr>
        <p:txBody>
          <a:bodyPr/>
          <a:lstStyle/>
          <a:p>
            <a:r>
              <a:rPr lang="en-US" dirty="0" smtClean="0"/>
              <a:t>Improved COM Interoperability</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 and Contra-variance</a:t>
            </a:r>
            <a:endParaRPr lang="en-US" dirty="0"/>
          </a:p>
        </p:txBody>
      </p:sp>
      <p:sp>
        <p:nvSpPr>
          <p:cNvPr id="6" name="TextBox 5"/>
          <p:cNvSpPr txBox="1"/>
          <p:nvPr/>
        </p:nvSpPr>
        <p:spPr>
          <a:xfrm>
            <a:off x="533400" y="2438400"/>
            <a:ext cx="5715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 objects) { … }</a:t>
            </a:r>
            <a:endParaRPr lang="en-US" sz="1600" dirty="0">
              <a:latin typeface="Consolas" pitchFamily="49" charset="0"/>
              <a:ea typeface="Calibri"/>
              <a:cs typeface="Times New Roman"/>
            </a:endParaRPr>
          </a:p>
        </p:txBody>
      </p:sp>
      <p:sp>
        <p:nvSpPr>
          <p:cNvPr id="14" name="TextBox 13"/>
          <p:cNvSpPr txBox="1"/>
          <p:nvPr/>
        </p:nvSpPr>
        <p:spPr>
          <a:xfrm>
            <a:off x="533400" y="1676400"/>
            <a:ext cx="5715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string</a:t>
            </a:r>
            <a:r>
              <a:rPr lang="en-US" sz="1600" dirty="0" smtClean="0">
                <a:latin typeface="Consolas" pitchFamily="49" charset="0"/>
                <a:ea typeface="Calibri"/>
                <a:cs typeface="Times New Roman"/>
              </a:rPr>
              <a:t>[] strings = </a:t>
            </a:r>
            <a:r>
              <a:rPr lang="en-US" sz="1600" dirty="0" err="1" smtClean="0">
                <a:latin typeface="Consolas" pitchFamily="49" charset="0"/>
                <a:ea typeface="Calibri"/>
                <a:cs typeface="Times New Roman"/>
              </a:rPr>
              <a:t>GetStringArray</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Process(strings);</a:t>
            </a:r>
            <a:endParaRPr lang="en-US" sz="1600" dirty="0">
              <a:latin typeface="Consolas" pitchFamily="49" charset="0"/>
              <a:ea typeface="Calibri"/>
              <a:cs typeface="Times New Roman"/>
            </a:endParaRPr>
          </a:p>
        </p:txBody>
      </p:sp>
      <p:sp>
        <p:nvSpPr>
          <p:cNvPr id="15" name="TextBox 14"/>
          <p:cNvSpPr txBox="1"/>
          <p:nvPr/>
        </p:nvSpPr>
        <p:spPr>
          <a:xfrm>
            <a:off x="533400" y="2438400"/>
            <a:ext cx="57150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 objects) {</a:t>
            </a:r>
          </a:p>
          <a:p>
            <a:pPr marL="91440" marR="0">
              <a:spcBef>
                <a:spcPts val="0"/>
              </a:spcBef>
              <a:spcAft>
                <a:spcPts val="0"/>
              </a:spcAft>
            </a:pPr>
            <a:r>
              <a:rPr lang="en-US" sz="1600" dirty="0" smtClean="0">
                <a:latin typeface="Consolas" pitchFamily="49" charset="0"/>
                <a:ea typeface="Calibri"/>
                <a:cs typeface="Times New Roman"/>
              </a:rPr>
              <a:t>   objects[0] = </a:t>
            </a:r>
            <a:r>
              <a:rPr lang="en-US" sz="1600" dirty="0" smtClean="0">
                <a:solidFill>
                  <a:srgbClr val="A31515"/>
                </a:solidFill>
                <a:latin typeface="Consolas" pitchFamily="49" charset="0"/>
              </a:rPr>
              <a:t>"Hello"</a:t>
            </a: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Ok</a:t>
            </a:r>
            <a:endParaRPr lang="en-US" sz="1600" dirty="0" smtClean="0">
              <a:latin typeface="Consolas" pitchFamily="49" charset="0"/>
              <a:ea typeface="Calibri"/>
              <a:cs typeface="Times New Roman"/>
            </a:endParaRPr>
          </a:p>
          <a:p>
            <a:pPr marL="91440" marR="0">
              <a:spcBef>
                <a:spcPts val="0"/>
              </a:spcBef>
              <a:spcAft>
                <a:spcPts val="0"/>
              </a:spcAft>
            </a:pPr>
            <a:r>
              <a:rPr lang="en-US" sz="1600" dirty="0" smtClean="0">
                <a:latin typeface="Consolas" pitchFamily="49" charset="0"/>
                <a:ea typeface="Calibri"/>
                <a:cs typeface="Times New Roman"/>
              </a:rPr>
              <a:t>   objects[1] =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ea typeface="Calibri"/>
                <a:cs typeface="Times New Roman"/>
              </a:rPr>
              <a:t> </a:t>
            </a:r>
            <a:r>
              <a:rPr lang="en-US" sz="1600" dirty="0" smtClean="0">
                <a:solidFill>
                  <a:srgbClr val="2B91AF"/>
                </a:solidFill>
                <a:latin typeface="Consolas" pitchFamily="49" charset="0"/>
                <a:ea typeface="Calibri"/>
                <a:cs typeface="Times New Roman"/>
              </a:rPr>
              <a:t>Button</a:t>
            </a: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Exception!</a:t>
            </a:r>
            <a:endParaRPr lang="en-US" sz="1100" dirty="0" smtClean="0">
              <a:ea typeface="Calibri"/>
              <a:cs typeface="Times New Roman"/>
            </a:endParaRP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6" name="TextBox 15"/>
          <p:cNvSpPr txBox="1"/>
          <p:nvPr/>
        </p:nvSpPr>
        <p:spPr>
          <a:xfrm>
            <a:off x="533400" y="3886200"/>
            <a:ext cx="5715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2B91AF"/>
                </a:solidFill>
                <a:latin typeface="Consolas" pitchFamily="49" charset="0"/>
                <a:ea typeface="Calibri"/>
                <a:cs typeface="Times New Roman"/>
              </a:rPr>
              <a:t>List</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string</a:t>
            </a:r>
            <a:r>
              <a:rPr lang="en-US" sz="1600" dirty="0" smtClean="0">
                <a:latin typeface="Consolas" pitchFamily="49" charset="0"/>
                <a:ea typeface="Calibri"/>
                <a:cs typeface="Times New Roman"/>
              </a:rPr>
              <a:t>&gt; strings = </a:t>
            </a:r>
            <a:r>
              <a:rPr lang="en-US" sz="1600" dirty="0" err="1" smtClean="0">
                <a:latin typeface="Consolas" pitchFamily="49" charset="0"/>
                <a:ea typeface="Calibri"/>
                <a:cs typeface="Times New Roman"/>
              </a:rPr>
              <a:t>GetStringList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Process(strings);</a:t>
            </a:r>
            <a:endParaRPr lang="en-US" sz="1600" dirty="0">
              <a:solidFill>
                <a:srgbClr val="008000"/>
              </a:solidFill>
              <a:latin typeface="Consolas"/>
              <a:ea typeface="Calibri"/>
              <a:cs typeface="Times New Roman"/>
            </a:endParaRPr>
          </a:p>
        </p:txBody>
      </p:sp>
      <p:sp>
        <p:nvSpPr>
          <p:cNvPr id="18" name="TextBox 17"/>
          <p:cNvSpPr txBox="1"/>
          <p:nvPr/>
        </p:nvSpPr>
        <p:spPr>
          <a:xfrm>
            <a:off x="533400" y="4648200"/>
            <a:ext cx="5715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 … }</a:t>
            </a:r>
            <a:endParaRPr lang="en-US" sz="1600" dirty="0">
              <a:latin typeface="Consolas" pitchFamily="49" charset="0"/>
              <a:ea typeface="Calibri"/>
              <a:cs typeface="Times New Roman"/>
            </a:endParaRPr>
          </a:p>
        </p:txBody>
      </p:sp>
      <p:sp>
        <p:nvSpPr>
          <p:cNvPr id="8" name="Rounded Rectangular Callout 7"/>
          <p:cNvSpPr/>
          <p:nvPr/>
        </p:nvSpPr>
        <p:spPr>
          <a:xfrm>
            <a:off x="6477000" y="1447800"/>
            <a:ext cx="1981200" cy="762000"/>
          </a:xfrm>
          <a:prstGeom prst="wedgeRoundRectCallout">
            <a:avLst>
              <a:gd name="adj1" fmla="val -73227"/>
              <a:gd name="adj2" fmla="val 4608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.NET arrays are co-variant</a:t>
            </a:r>
            <a:endParaRPr lang="en-US" i="1" dirty="0"/>
          </a:p>
        </p:txBody>
      </p:sp>
      <p:sp>
        <p:nvSpPr>
          <p:cNvPr id="10" name="Rounded Rectangular Callout 9"/>
          <p:cNvSpPr/>
          <p:nvPr/>
        </p:nvSpPr>
        <p:spPr>
          <a:xfrm>
            <a:off x="6477000" y="2362200"/>
            <a:ext cx="1981200" cy="762000"/>
          </a:xfrm>
          <a:prstGeom prst="wedgeRoundRectCallout">
            <a:avLst>
              <a:gd name="adj1" fmla="val -72111"/>
              <a:gd name="adj2" fmla="val 3834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…but </a:t>
            </a:r>
            <a:r>
              <a:rPr lang="en-US" b="1" i="1" dirty="0" smtClean="0"/>
              <a:t>not safely</a:t>
            </a:r>
            <a:r>
              <a:rPr lang="en-US" dirty="0" smtClean="0"/>
              <a:t/>
            </a:r>
            <a:br>
              <a:rPr lang="en-US" dirty="0" smtClean="0"/>
            </a:br>
            <a:r>
              <a:rPr lang="en-US" dirty="0" smtClean="0"/>
              <a:t>co-variant</a:t>
            </a:r>
            <a:endParaRPr lang="en-US" i="1" dirty="0"/>
          </a:p>
        </p:txBody>
      </p:sp>
      <p:sp>
        <p:nvSpPr>
          <p:cNvPr id="11" name="Rounded Rectangular Callout 10"/>
          <p:cNvSpPr/>
          <p:nvPr/>
        </p:nvSpPr>
        <p:spPr>
          <a:xfrm>
            <a:off x="6477000" y="3276600"/>
            <a:ext cx="1981200" cy="990600"/>
          </a:xfrm>
          <a:prstGeom prst="wedgeRoundRectCallout">
            <a:avLst>
              <a:gd name="adj1" fmla="val -69507"/>
              <a:gd name="adj2" fmla="val 4213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Until now, C# generics have been </a:t>
            </a:r>
            <a:r>
              <a:rPr lang="en-US" b="1" i="1" dirty="0" smtClean="0"/>
              <a:t>invariant</a:t>
            </a:r>
            <a:endParaRPr lang="en-US" b="1" i="1" dirty="0"/>
          </a:p>
        </p:txBody>
      </p:sp>
      <p:sp>
        <p:nvSpPr>
          <p:cNvPr id="19" name="TextBox 18"/>
          <p:cNvSpPr txBox="1"/>
          <p:nvPr/>
        </p:nvSpPr>
        <p:spPr>
          <a:xfrm>
            <a:off x="533400" y="4648200"/>
            <a:ext cx="57150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a:t>
            </a:r>
          </a:p>
          <a:p>
            <a:pPr marL="91440" marR="0">
              <a:spcBef>
                <a:spcPts val="0"/>
              </a:spcBef>
              <a:spcAft>
                <a:spcPts val="0"/>
              </a:spcAft>
            </a:pP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a:t>
            </a:r>
            <a:r>
              <a:rPr lang="en-US" sz="1600" dirty="0" err="1" smtClean="0">
                <a:solidFill>
                  <a:srgbClr val="008000"/>
                </a:solidFill>
                <a:latin typeface="Consolas"/>
                <a:ea typeface="Calibri"/>
                <a:cs typeface="Times New Roman"/>
              </a:rPr>
              <a:t>IEnumerable</a:t>
            </a:r>
            <a:r>
              <a:rPr lang="en-US" sz="1600" dirty="0" smtClean="0">
                <a:solidFill>
                  <a:srgbClr val="008000"/>
                </a:solidFill>
                <a:latin typeface="Consolas"/>
                <a:ea typeface="Calibri"/>
                <a:cs typeface="Times New Roman"/>
              </a:rPr>
              <a:t>&lt;T&gt; is read-only and</a:t>
            </a:r>
          </a:p>
          <a:p>
            <a:pPr marL="91440" marR="0">
              <a:spcBef>
                <a:spcPts val="0"/>
              </a:spcBef>
              <a:spcAft>
                <a:spcPts val="0"/>
              </a:spcAft>
            </a:pP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therefore safely co-variant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31" name="Freeform 30"/>
          <p:cNvSpPr/>
          <p:nvPr/>
        </p:nvSpPr>
        <p:spPr>
          <a:xfrm>
            <a:off x="1688691" y="4454013"/>
            <a:ext cx="781664" cy="14749"/>
          </a:xfrm>
          <a:custGeom>
            <a:avLst/>
            <a:gdLst>
              <a:gd name="connsiteX0" fmla="*/ 0 w 781664"/>
              <a:gd name="connsiteY0" fmla="*/ 14749 h 14749"/>
              <a:gd name="connsiteX1" fmla="*/ 648929 w 781664"/>
              <a:gd name="connsiteY1" fmla="*/ 0 h 14749"/>
              <a:gd name="connsiteX2" fmla="*/ 781664 w 781664"/>
              <a:gd name="connsiteY2" fmla="*/ 7375 h 14749"/>
            </a:gdLst>
            <a:ahLst/>
            <a:cxnLst>
              <a:cxn ang="0">
                <a:pos x="connsiteX0" y="connsiteY0"/>
              </a:cxn>
              <a:cxn ang="0">
                <a:pos x="connsiteX1" y="connsiteY1"/>
              </a:cxn>
              <a:cxn ang="0">
                <a:pos x="connsiteX2" y="connsiteY2"/>
              </a:cxn>
            </a:cxnLst>
            <a:rect l="l" t="t" r="r" b="b"/>
            <a:pathLst>
              <a:path w="781664" h="14749">
                <a:moveTo>
                  <a:pt x="0" y="14749"/>
                </a:moveTo>
                <a:cubicBezTo>
                  <a:pt x="212971" y="8094"/>
                  <a:pt x="438264" y="0"/>
                  <a:pt x="648929" y="0"/>
                </a:cubicBezTo>
                <a:cubicBezTo>
                  <a:pt x="693242" y="0"/>
                  <a:pt x="781664" y="7375"/>
                  <a:pt x="781664" y="7375"/>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6477000" y="4419600"/>
            <a:ext cx="1981200" cy="990600"/>
          </a:xfrm>
          <a:prstGeom prst="wedgeRoundRectCallout">
            <a:avLst>
              <a:gd name="adj1" fmla="val -68763"/>
              <a:gd name="adj2" fmla="val -5195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 4.0 supports </a:t>
            </a:r>
            <a:r>
              <a:rPr lang="en-US" b="1" i="1" dirty="0" smtClean="0"/>
              <a:t>safe</a:t>
            </a:r>
            <a:r>
              <a:rPr lang="en-US" dirty="0" smtClean="0"/>
              <a:t> co- and contra-variance</a:t>
            </a:r>
            <a:endParaRPr lang="en-US"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25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8" grpId="0" animBg="1"/>
      <p:bldP spid="10" grpId="0" animBg="1"/>
      <p:bldP spid="11" grpId="0" animBg="1"/>
      <p:bldP spid="19" grpId="0" animBg="1"/>
      <p:bldP spid="31" grpId="0" animBg="1"/>
      <p:bldP spid="31" grpId="1"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Safe Co- and Contra-variance</a:t>
            </a:r>
            <a:endParaRPr lang="en-US" dirty="0"/>
          </a:p>
        </p:txBody>
      </p:sp>
      <p:sp>
        <p:nvSpPr>
          <p:cNvPr id="6" name="TextBox 5"/>
          <p:cNvSpPr txBox="1"/>
          <p:nvPr/>
        </p:nvSpPr>
        <p:spPr>
          <a:xfrm>
            <a:off x="457200" y="14478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 </a:t>
            </a:r>
            <a:r>
              <a:rPr lang="en-US" sz="1600" dirty="0" err="1" smtClean="0">
                <a:latin typeface="Consolas" pitchFamily="49" charset="0"/>
                <a:ea typeface="Calibri"/>
                <a:cs typeface="Times New Roman"/>
              </a:rPr>
              <a:t>GetEnumerator</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4" name="TextBox 13"/>
          <p:cNvSpPr txBox="1"/>
          <p:nvPr/>
        </p:nvSpPr>
        <p:spPr>
          <a:xfrm>
            <a:off x="457200" y="27432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T Current { </a:t>
            </a:r>
            <a:r>
              <a:rPr lang="en-US" sz="1600" dirty="0" smtClean="0">
                <a:solidFill>
                  <a:srgbClr val="0000FF"/>
                </a:solidFill>
                <a:latin typeface="Consolas" pitchFamily="49" charset="0"/>
                <a:ea typeface="Calibri"/>
                <a:cs typeface="Times New Roman"/>
              </a:rPr>
              <a:t>get</a:t>
            </a:r>
            <a:r>
              <a:rPr lang="en-US" sz="1600" dirty="0" smtClean="0">
                <a:latin typeface="Consolas" pitchFamily="49" charset="0"/>
                <a:ea typeface="Calibri"/>
                <a:cs typeface="Times New Roman"/>
              </a:rPr>
              <a:t>; }</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MoveNext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1" name="TextBox 20"/>
          <p:cNvSpPr txBox="1"/>
          <p:nvPr/>
        </p:nvSpPr>
        <p:spPr>
          <a:xfrm>
            <a:off x="457200" y="14478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out</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 </a:t>
            </a:r>
            <a:r>
              <a:rPr lang="en-US" sz="1600" dirty="0" err="1" smtClean="0">
                <a:latin typeface="Consolas" pitchFamily="49" charset="0"/>
                <a:ea typeface="Calibri"/>
                <a:cs typeface="Times New Roman"/>
              </a:rPr>
              <a:t>GetEnumerator</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2" name="TextBox 21"/>
          <p:cNvSpPr txBox="1"/>
          <p:nvPr/>
        </p:nvSpPr>
        <p:spPr>
          <a:xfrm>
            <a:off x="457200" y="27432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out</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T Current { </a:t>
            </a:r>
            <a:r>
              <a:rPr lang="en-US" sz="1600" dirty="0" smtClean="0">
                <a:solidFill>
                  <a:srgbClr val="0000FF"/>
                </a:solidFill>
                <a:latin typeface="Consolas" pitchFamily="49" charset="0"/>
                <a:ea typeface="Calibri"/>
                <a:cs typeface="Times New Roman"/>
              </a:rPr>
              <a:t>get</a:t>
            </a:r>
            <a:r>
              <a:rPr lang="en-US" sz="1600" dirty="0" smtClean="0">
                <a:latin typeface="Consolas" pitchFamily="49" charset="0"/>
                <a:ea typeface="Calibri"/>
                <a:cs typeface="Times New Roman"/>
              </a:rPr>
              <a:t>; }</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MoveNext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5" name="Rounded Rectangular Callout 24"/>
          <p:cNvSpPr/>
          <p:nvPr/>
        </p:nvSpPr>
        <p:spPr>
          <a:xfrm>
            <a:off x="5334000" y="1524000"/>
            <a:ext cx="2286000" cy="685800"/>
          </a:xfrm>
          <a:prstGeom prst="wedgeRoundRectCallout">
            <a:avLst>
              <a:gd name="adj1" fmla="val -73315"/>
              <a:gd name="adj2" fmla="val -2809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smtClean="0"/>
              <a:t>out</a:t>
            </a:r>
            <a:r>
              <a:rPr lang="en-US" dirty="0" smtClean="0"/>
              <a:t> </a:t>
            </a:r>
            <a:r>
              <a:rPr lang="en-US" dirty="0" smtClean="0">
                <a:sym typeface="Wingdings" pitchFamily="2" charset="2"/>
              </a:rPr>
              <a:t>= </a:t>
            </a:r>
            <a:r>
              <a:rPr lang="en-US" dirty="0" smtClean="0"/>
              <a:t>Co-variant</a:t>
            </a:r>
            <a:br>
              <a:rPr lang="en-US" dirty="0" smtClean="0"/>
            </a:br>
            <a:r>
              <a:rPr lang="en-US" dirty="0" smtClean="0">
                <a:sym typeface="Wingdings" pitchFamily="2" charset="2"/>
              </a:rPr>
              <a:t>Output positions only</a:t>
            </a:r>
            <a:endParaRPr lang="en-US" dirty="0"/>
          </a:p>
        </p:txBody>
      </p:sp>
      <p:sp>
        <p:nvSpPr>
          <p:cNvPr id="39" name="Freeform 38"/>
          <p:cNvSpPr/>
          <p:nvPr/>
        </p:nvSpPr>
        <p:spPr>
          <a:xfrm>
            <a:off x="990600" y="2249129"/>
            <a:ext cx="1592826" cy="35659"/>
          </a:xfrm>
          <a:custGeom>
            <a:avLst/>
            <a:gdLst>
              <a:gd name="connsiteX0" fmla="*/ 0 w 1592826"/>
              <a:gd name="connsiteY0" fmla="*/ 7374 h 35659"/>
              <a:gd name="connsiteX1" fmla="*/ 501445 w 1592826"/>
              <a:gd name="connsiteY1" fmla="*/ 7374 h 35659"/>
              <a:gd name="connsiteX2" fmla="*/ 700549 w 1592826"/>
              <a:gd name="connsiteY2" fmla="*/ 0 h 35659"/>
              <a:gd name="connsiteX3" fmla="*/ 1260987 w 1592826"/>
              <a:gd name="connsiteY3" fmla="*/ 7374 h 35659"/>
              <a:gd name="connsiteX4" fmla="*/ 1319981 w 1592826"/>
              <a:gd name="connsiteY4" fmla="*/ 14748 h 35659"/>
              <a:gd name="connsiteX5" fmla="*/ 1386349 w 1592826"/>
              <a:gd name="connsiteY5" fmla="*/ 22122 h 35659"/>
              <a:gd name="connsiteX6" fmla="*/ 1592826 w 1592826"/>
              <a:gd name="connsiteY6" fmla="*/ 22122 h 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826" h="35659">
                <a:moveTo>
                  <a:pt x="0" y="7374"/>
                </a:moveTo>
                <a:cubicBezTo>
                  <a:pt x="198003" y="35659"/>
                  <a:pt x="52112" y="17586"/>
                  <a:pt x="501445" y="7374"/>
                </a:cubicBezTo>
                <a:cubicBezTo>
                  <a:pt x="567841" y="5865"/>
                  <a:pt x="634181" y="2458"/>
                  <a:pt x="700549" y="0"/>
                </a:cubicBezTo>
                <a:lnTo>
                  <a:pt x="1260987" y="7374"/>
                </a:lnTo>
                <a:cubicBezTo>
                  <a:pt x="1280799" y="7846"/>
                  <a:pt x="1300299" y="12433"/>
                  <a:pt x="1319981" y="14748"/>
                </a:cubicBezTo>
                <a:cubicBezTo>
                  <a:pt x="1342087" y="17349"/>
                  <a:pt x="1364098" y="21521"/>
                  <a:pt x="1386349" y="22122"/>
                </a:cubicBezTo>
                <a:cubicBezTo>
                  <a:pt x="1455150" y="23981"/>
                  <a:pt x="1524000" y="22122"/>
                  <a:pt x="1592826" y="2212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985684" y="3537254"/>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200400" y="3200400"/>
            <a:ext cx="5257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string</a:t>
            </a:r>
            <a:r>
              <a:rPr lang="en-US" sz="1600" dirty="0" smtClean="0">
                <a:latin typeface="Consolas" pitchFamily="49" charset="0"/>
                <a:ea typeface="Calibri"/>
                <a:cs typeface="Times New Roman"/>
              </a:rPr>
              <a:t>&gt; strings = </a:t>
            </a:r>
            <a:r>
              <a:rPr lang="en-US" sz="1600" dirty="0" err="1" smtClean="0">
                <a:latin typeface="Consolas" pitchFamily="49" charset="0"/>
                <a:ea typeface="Calibri"/>
                <a:cs typeface="Times New Roman"/>
              </a:rPr>
              <a:t>GetStrings</a:t>
            </a:r>
            <a:r>
              <a:rPr lang="en-US" sz="1600" dirty="0" smtClean="0">
                <a:latin typeface="Consolas" pitchFamily="49" charset="0"/>
                <a:ea typeface="Calibri"/>
                <a:cs typeface="Times New Roman"/>
              </a:rPr>
              <a:t>();</a:t>
            </a:r>
          </a:p>
          <a:p>
            <a:pPr marL="91440" marR="0">
              <a:spcBef>
                <a:spcPts val="0"/>
              </a:spcBef>
              <a:spcAft>
                <a:spcPts val="0"/>
              </a:spcAft>
            </a:pP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 strings;</a:t>
            </a:r>
            <a:endParaRPr lang="en-US" sz="1600" dirty="0">
              <a:latin typeface="Consolas" pitchFamily="49" charset="0"/>
              <a:ea typeface="Calibri"/>
              <a:cs typeface="Times New Roman"/>
            </a:endParaRPr>
          </a:p>
        </p:txBody>
      </p:sp>
      <p:sp>
        <p:nvSpPr>
          <p:cNvPr id="43" name="Rounded Rectangular Callout 42"/>
          <p:cNvSpPr/>
          <p:nvPr/>
        </p:nvSpPr>
        <p:spPr>
          <a:xfrm>
            <a:off x="5334000" y="2362200"/>
            <a:ext cx="2286000" cy="685800"/>
          </a:xfrm>
          <a:prstGeom prst="wedgeRoundRectCallout">
            <a:avLst>
              <a:gd name="adj1" fmla="val -42077"/>
              <a:gd name="adj2" fmla="val 8778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ym typeface="Wingdings" pitchFamily="2" charset="2"/>
              </a:rPr>
              <a:t>Can be treated as</a:t>
            </a:r>
            <a:br>
              <a:rPr lang="en-US" dirty="0" smtClean="0">
                <a:sym typeface="Wingdings" pitchFamily="2" charset="2"/>
              </a:rPr>
            </a:br>
            <a:r>
              <a:rPr lang="en-US" dirty="0" smtClean="0">
                <a:sym typeface="Wingdings" pitchFamily="2" charset="2"/>
              </a:rPr>
              <a:t>less derived</a:t>
            </a:r>
            <a:endParaRPr lang="en-US" dirty="0"/>
          </a:p>
        </p:txBody>
      </p:sp>
      <p:sp>
        <p:nvSpPr>
          <p:cNvPr id="13" name="TextBox 12"/>
          <p:cNvSpPr txBox="1"/>
          <p:nvPr/>
        </p:nvSpPr>
        <p:spPr>
          <a:xfrm>
            <a:off x="457200" y="46482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Compare(T x, T y);</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5" name="TextBox 14"/>
          <p:cNvSpPr txBox="1"/>
          <p:nvPr/>
        </p:nvSpPr>
        <p:spPr>
          <a:xfrm>
            <a:off x="457200" y="46482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in</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Compare(T x, T y);</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6" name="Freeform 15"/>
          <p:cNvSpPr/>
          <p:nvPr/>
        </p:nvSpPr>
        <p:spPr>
          <a:xfrm>
            <a:off x="2300749" y="5481583"/>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858729" y="5484041"/>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200400" y="5715000"/>
            <a:ext cx="5257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object</a:t>
            </a:r>
            <a:r>
              <a:rPr lang="en-US" sz="1600" dirty="0" smtClean="0">
                <a:latin typeface="Consolas" pitchFamily="49" charset="0"/>
                <a:ea typeface="Calibri"/>
                <a:cs typeface="Times New Roman"/>
              </a:rPr>
              <a:t>&gt; </a:t>
            </a:r>
            <a:r>
              <a:rPr lang="en-US" sz="1600" dirty="0" err="1" smtClean="0">
                <a:latin typeface="Consolas" pitchFamily="49" charset="0"/>
                <a:ea typeface="Calibri"/>
                <a:cs typeface="Times New Roman"/>
              </a:rPr>
              <a:t>objComp</a:t>
            </a:r>
            <a:r>
              <a:rPr lang="en-US" sz="1600" dirty="0" smtClean="0">
                <a:latin typeface="Consolas" pitchFamily="49" charset="0"/>
                <a:ea typeface="Calibri"/>
                <a:cs typeface="Times New Roman"/>
              </a:rPr>
              <a:t> = </a:t>
            </a:r>
            <a:r>
              <a:rPr lang="en-US" sz="1600" dirty="0" err="1" smtClean="0">
                <a:latin typeface="Consolas" pitchFamily="49" charset="0"/>
                <a:ea typeface="Calibri"/>
                <a:cs typeface="Times New Roman"/>
              </a:rPr>
              <a:t>GetComparer</a:t>
            </a:r>
            <a:r>
              <a:rPr lang="en-US" sz="1600" dirty="0" smtClean="0">
                <a:latin typeface="Consolas" pitchFamily="49" charset="0"/>
                <a:ea typeface="Calibri"/>
                <a:cs typeface="Times New Roman"/>
              </a:rPr>
              <a:t>();</a:t>
            </a:r>
          </a:p>
          <a:p>
            <a:pPr marL="91440" marR="0">
              <a:spcBef>
                <a:spcPts val="0"/>
              </a:spcBef>
              <a:spcAft>
                <a:spcPts val="0"/>
              </a:spcAft>
            </a:pP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string</a:t>
            </a:r>
            <a:r>
              <a:rPr lang="en-US" sz="1600" dirty="0" smtClean="0">
                <a:latin typeface="Consolas" pitchFamily="49" charset="0"/>
                <a:ea typeface="Calibri"/>
                <a:cs typeface="Times New Roman"/>
              </a:rPr>
              <a:t>&gt; </a:t>
            </a:r>
            <a:r>
              <a:rPr lang="en-US" sz="1600" dirty="0" err="1" smtClean="0">
                <a:latin typeface="Consolas" pitchFamily="49" charset="0"/>
                <a:ea typeface="Calibri"/>
                <a:cs typeface="Times New Roman"/>
              </a:rPr>
              <a:t>strComp</a:t>
            </a:r>
            <a:r>
              <a:rPr lang="en-US" sz="1600" dirty="0" smtClean="0">
                <a:latin typeface="Consolas" pitchFamily="49" charset="0"/>
                <a:ea typeface="Calibri"/>
                <a:cs typeface="Times New Roman"/>
              </a:rPr>
              <a:t> = </a:t>
            </a:r>
            <a:r>
              <a:rPr lang="en-US" sz="1600" dirty="0" err="1" smtClean="0">
                <a:latin typeface="Consolas" pitchFamily="49" charset="0"/>
                <a:ea typeface="Calibri"/>
                <a:cs typeface="Times New Roman"/>
              </a:rPr>
              <a:t>objComp</a:t>
            </a: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4" name="Rounded Rectangular Callout 23"/>
          <p:cNvSpPr/>
          <p:nvPr/>
        </p:nvSpPr>
        <p:spPr>
          <a:xfrm>
            <a:off x="5334000" y="4038600"/>
            <a:ext cx="2286000" cy="685800"/>
          </a:xfrm>
          <a:prstGeom prst="wedgeRoundRectCallout">
            <a:avLst>
              <a:gd name="adj1" fmla="val -88271"/>
              <a:gd name="adj2" fmla="val 6330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smtClean="0"/>
              <a:t>in</a:t>
            </a:r>
            <a:r>
              <a:rPr lang="en-US" dirty="0" smtClean="0"/>
              <a:t> </a:t>
            </a:r>
            <a:r>
              <a:rPr lang="en-US" dirty="0" smtClean="0">
                <a:sym typeface="Wingdings" pitchFamily="2" charset="2"/>
              </a:rPr>
              <a:t>= </a:t>
            </a:r>
            <a:r>
              <a:rPr lang="en-US" dirty="0" smtClean="0"/>
              <a:t>Contra-variant</a:t>
            </a:r>
            <a:r>
              <a:rPr lang="en-US" dirty="0" smtClean="0">
                <a:sym typeface="Wingdings" pitchFamily="2" charset="2"/>
              </a:rPr>
              <a:t/>
            </a:r>
            <a:br>
              <a:rPr lang="en-US" dirty="0" smtClean="0">
                <a:sym typeface="Wingdings" pitchFamily="2" charset="2"/>
              </a:rPr>
            </a:br>
            <a:r>
              <a:rPr lang="en-US" dirty="0" smtClean="0">
                <a:sym typeface="Wingdings" pitchFamily="2" charset="2"/>
              </a:rPr>
              <a:t>Input positions only</a:t>
            </a:r>
            <a:endParaRPr lang="en-US" dirty="0"/>
          </a:p>
        </p:txBody>
      </p:sp>
      <p:sp>
        <p:nvSpPr>
          <p:cNvPr id="26" name="Rounded Rectangular Callout 25"/>
          <p:cNvSpPr/>
          <p:nvPr/>
        </p:nvSpPr>
        <p:spPr>
          <a:xfrm>
            <a:off x="5334000" y="4876800"/>
            <a:ext cx="2286000" cy="685800"/>
          </a:xfrm>
          <a:prstGeom prst="wedgeRoundRectCallout">
            <a:avLst>
              <a:gd name="adj1" fmla="val -49372"/>
              <a:gd name="adj2" fmla="val 8885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ym typeface="Wingdings" pitchFamily="2" charset="2"/>
              </a:rPr>
              <a:t>Can be treated as</a:t>
            </a:r>
            <a:br>
              <a:rPr lang="en-US" dirty="0" smtClean="0">
                <a:sym typeface="Wingdings" pitchFamily="2" charset="2"/>
              </a:rPr>
            </a:br>
            <a:r>
              <a:rPr lang="en-US" dirty="0" smtClean="0">
                <a:sym typeface="Wingdings" pitchFamily="2" charset="2"/>
              </a:rPr>
              <a:t>more derived</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2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00"/>
                                        <p:tgtEl>
                                          <p:spTgt spid="16"/>
                                        </p:tgtEl>
                                      </p:cBhvr>
                                    </p:animEffect>
                                  </p:childTnLst>
                                </p:cTn>
                              </p:par>
                            </p:childTnLst>
                          </p:cTn>
                        </p:par>
                        <p:par>
                          <p:cTn id="55" fill="hold">
                            <p:stCondLst>
                              <p:cond delay="2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2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39" grpId="0" animBg="1"/>
      <p:bldP spid="42" grpId="0" animBg="1"/>
      <p:bldP spid="20" grpId="0" animBg="1"/>
      <p:bldP spid="43" grpId="0" animBg="1"/>
      <p:bldP spid="13" grpId="0" animBg="1"/>
      <p:bldP spid="15" grpId="0" animBg="1"/>
      <p:bldP spid="16" grpId="0" animBg="1"/>
      <p:bldP spid="17" grpId="0" animBg="1"/>
      <p:bldP spid="18" grpId="0" animBg="1"/>
      <p:bldP spid="24"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880556" cy="2984150"/>
          </a:xfrm>
        </p:spPr>
        <p:txBody>
          <a:bodyPr/>
          <a:lstStyle/>
          <a:p>
            <a:r>
              <a:rPr lang="en-US" smtClean="0"/>
              <a:t>Supported for interface and delegate types</a:t>
            </a:r>
          </a:p>
          <a:p>
            <a:r>
              <a:rPr lang="en-US" smtClean="0"/>
              <a:t>“Statically checked definition-site variance”</a:t>
            </a:r>
          </a:p>
          <a:p>
            <a:r>
              <a:rPr lang="en-US" smtClean="0"/>
              <a:t>Value types are always invariant</a:t>
            </a:r>
          </a:p>
          <a:p>
            <a:pPr lvl="1"/>
            <a:r>
              <a:rPr lang="en-US" smtClean="0"/>
              <a:t>IEnumerable&lt;int&gt; </a:t>
            </a:r>
            <a:r>
              <a:rPr lang="en-US" i="1" smtClean="0"/>
              <a:t>is not</a:t>
            </a:r>
            <a:r>
              <a:rPr lang="en-US" smtClean="0"/>
              <a:t> IEnumerable&lt;object&gt;</a:t>
            </a:r>
          </a:p>
          <a:p>
            <a:pPr lvl="1"/>
            <a:r>
              <a:rPr lang="en-US" smtClean="0"/>
              <a:t>Similar to existing rules for arrays</a:t>
            </a:r>
          </a:p>
          <a:p>
            <a:r>
              <a:rPr lang="en-US" smtClean="0"/>
              <a:t>ref and out parameters need invariant type</a:t>
            </a:r>
            <a:endParaRPr lang="en-US" dirty="0" smtClean="0"/>
          </a:p>
        </p:txBody>
      </p:sp>
      <p:sp>
        <p:nvSpPr>
          <p:cNvPr id="3" name="Title 2"/>
          <p:cNvSpPr>
            <a:spLocks noGrp="1"/>
          </p:cNvSpPr>
          <p:nvPr>
            <p:ph type="title"/>
          </p:nvPr>
        </p:nvSpPr>
        <p:spPr>
          <a:xfrm>
            <a:off x="387054" y="152400"/>
            <a:ext cx="8375946" cy="553998"/>
          </a:xfrm>
        </p:spPr>
        <p:txBody>
          <a:bodyPr/>
          <a:lstStyle/>
          <a:p>
            <a:r>
              <a:rPr smtClean="0"/>
              <a:t>Variance in C# 4.0</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Variance in .NET Framework 4.0</a:t>
            </a:r>
            <a:endParaRPr lang="en-US" dirty="0"/>
          </a:p>
        </p:txBody>
      </p:sp>
      <p:sp>
        <p:nvSpPr>
          <p:cNvPr id="5" name="Rounded Rectangle 4"/>
          <p:cNvSpPr/>
          <p:nvPr/>
        </p:nvSpPr>
        <p:spPr>
          <a:xfrm>
            <a:off x="838200" y="1295400"/>
            <a:ext cx="6934200" cy="2362200"/>
          </a:xfrm>
          <a:prstGeom prst="roundRect">
            <a:avLst>
              <a:gd name="adj" fmla="val 8345"/>
            </a:avLst>
          </a:prstGeom>
          <a:ln/>
        </p:spPr>
        <p:style>
          <a:lnRef idx="1">
            <a:schemeClr val="accent2"/>
          </a:lnRef>
          <a:fillRef idx="3">
            <a:schemeClr val="accent2"/>
          </a:fillRef>
          <a:effectRef idx="2">
            <a:schemeClr val="accent2"/>
          </a:effectRef>
          <a:fontRef idx="minor">
            <a:schemeClr val="lt1"/>
          </a:fontRef>
        </p:style>
        <p:txBody>
          <a:bodyPr rtlCol="0" anchor="t" anchorCtr="0"/>
          <a:lstStyle/>
          <a:p>
            <a:pPr lvl="1">
              <a:buNone/>
            </a:pPr>
            <a:endParaRPr lang="en-US" sz="2000" dirty="0" smtClean="0"/>
          </a:p>
          <a:p>
            <a:pPr lvl="1">
              <a:buNone/>
            </a:pPr>
            <a:r>
              <a:rPr lang="en-US" sz="2000" dirty="0" err="1" smtClean="0"/>
              <a:t>System.Collections.Generic.IEnumerable</a:t>
            </a:r>
            <a:r>
              <a:rPr lang="en-US" sz="2000" dirty="0" smtClean="0"/>
              <a:t>&lt;out T&gt;</a:t>
            </a:r>
          </a:p>
          <a:p>
            <a:pPr lvl="1">
              <a:buNone/>
            </a:pPr>
            <a:r>
              <a:rPr lang="en-US" sz="2000" dirty="0" err="1" smtClean="0"/>
              <a:t>System.Collections.Generic.IEnumerator</a:t>
            </a:r>
            <a:r>
              <a:rPr lang="en-US" sz="2000" dirty="0" smtClean="0"/>
              <a:t>&lt;out T&gt;</a:t>
            </a:r>
          </a:p>
          <a:p>
            <a:pPr lvl="1">
              <a:buNone/>
            </a:pPr>
            <a:r>
              <a:rPr lang="en-US" sz="2000" dirty="0" err="1" smtClean="0"/>
              <a:t>System.Linq.IQueryable</a:t>
            </a:r>
            <a:r>
              <a:rPr lang="en-US" sz="2000" dirty="0" smtClean="0"/>
              <a:t>&lt;out T&gt;</a:t>
            </a:r>
          </a:p>
          <a:p>
            <a:pPr lvl="1">
              <a:buNone/>
            </a:pPr>
            <a:r>
              <a:rPr lang="en-US" sz="2000" dirty="0" err="1" smtClean="0"/>
              <a:t>System.Collections.Generic.IComparer</a:t>
            </a:r>
            <a:r>
              <a:rPr lang="en-US" sz="2000" dirty="0" smtClean="0"/>
              <a:t>&lt;in T&gt;</a:t>
            </a:r>
          </a:p>
          <a:p>
            <a:pPr lvl="1">
              <a:buNone/>
            </a:pPr>
            <a:r>
              <a:rPr lang="en-US" sz="2000" dirty="0" err="1" smtClean="0"/>
              <a:t>System.Collections.Generic.IEqualityComparer</a:t>
            </a:r>
            <a:r>
              <a:rPr lang="en-US" sz="2000" dirty="0" smtClean="0"/>
              <a:t>&lt;in T&gt;</a:t>
            </a:r>
          </a:p>
          <a:p>
            <a:pPr lvl="1">
              <a:buNone/>
            </a:pPr>
            <a:r>
              <a:rPr lang="en-US" sz="2000" dirty="0" err="1" smtClean="0"/>
              <a:t>System.IComparable</a:t>
            </a:r>
            <a:r>
              <a:rPr lang="en-US" sz="2000" dirty="0" smtClean="0"/>
              <a:t>&lt;in T&gt;</a:t>
            </a:r>
          </a:p>
        </p:txBody>
      </p:sp>
      <p:sp>
        <p:nvSpPr>
          <p:cNvPr id="7" name="Rounded Rectangle 6"/>
          <p:cNvSpPr/>
          <p:nvPr/>
        </p:nvSpPr>
        <p:spPr>
          <a:xfrm>
            <a:off x="685800" y="1066800"/>
            <a:ext cx="2209800" cy="6096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smtClean="0"/>
              <a:t>Interfaces</a:t>
            </a:r>
            <a:endParaRPr lang="en-US" sz="2800" dirty="0"/>
          </a:p>
        </p:txBody>
      </p:sp>
      <p:sp>
        <p:nvSpPr>
          <p:cNvPr id="10" name="Rounded Rectangle 9"/>
          <p:cNvSpPr/>
          <p:nvPr/>
        </p:nvSpPr>
        <p:spPr>
          <a:xfrm>
            <a:off x="838200" y="4267200"/>
            <a:ext cx="6934200" cy="2057400"/>
          </a:xfrm>
          <a:prstGeom prst="roundRect">
            <a:avLst>
              <a:gd name="adj" fmla="val 8345"/>
            </a:avLst>
          </a:prstGeom>
          <a:ln/>
        </p:spPr>
        <p:style>
          <a:lnRef idx="1">
            <a:schemeClr val="accent6"/>
          </a:lnRef>
          <a:fillRef idx="3">
            <a:schemeClr val="accent6"/>
          </a:fillRef>
          <a:effectRef idx="2">
            <a:schemeClr val="accent6"/>
          </a:effectRef>
          <a:fontRef idx="minor">
            <a:schemeClr val="lt1"/>
          </a:fontRef>
        </p:style>
        <p:txBody>
          <a:bodyPr rtlCol="0" anchor="t" anchorCtr="0"/>
          <a:lstStyle/>
          <a:p>
            <a:pPr lvl="1">
              <a:buNone/>
            </a:pPr>
            <a:endParaRPr lang="en-US" sz="2000" dirty="0" smtClean="0"/>
          </a:p>
          <a:p>
            <a:pPr lvl="1">
              <a:buNone/>
            </a:pPr>
            <a:r>
              <a:rPr lang="en-US" sz="2000" dirty="0" err="1" smtClean="0"/>
              <a:t>System.Func</a:t>
            </a:r>
            <a:r>
              <a:rPr lang="en-US" sz="2000" dirty="0" smtClean="0"/>
              <a:t>&lt;in T, …, out R&gt;</a:t>
            </a:r>
          </a:p>
          <a:p>
            <a:pPr lvl="1">
              <a:buNone/>
            </a:pPr>
            <a:r>
              <a:rPr lang="en-US" sz="2000" dirty="0" err="1" smtClean="0"/>
              <a:t>System.Action</a:t>
            </a:r>
            <a:r>
              <a:rPr lang="en-US" sz="2000" dirty="0" smtClean="0"/>
              <a:t>&lt;in T, …&gt;</a:t>
            </a:r>
          </a:p>
          <a:p>
            <a:pPr lvl="1">
              <a:buNone/>
            </a:pPr>
            <a:r>
              <a:rPr lang="en-US" sz="2000" dirty="0" err="1" smtClean="0"/>
              <a:t>System.Predicate</a:t>
            </a:r>
            <a:r>
              <a:rPr lang="en-US" sz="2000" dirty="0" smtClean="0"/>
              <a:t>&lt;in T&gt;</a:t>
            </a:r>
          </a:p>
          <a:p>
            <a:pPr lvl="1">
              <a:buNone/>
            </a:pPr>
            <a:r>
              <a:rPr lang="en-US" sz="2000" dirty="0" err="1" smtClean="0"/>
              <a:t>System.Comparison</a:t>
            </a:r>
            <a:r>
              <a:rPr lang="en-US" sz="2000" dirty="0" smtClean="0"/>
              <a:t>&lt;in T&gt;</a:t>
            </a:r>
          </a:p>
          <a:p>
            <a:pPr lvl="1">
              <a:buNone/>
            </a:pPr>
            <a:r>
              <a:rPr lang="en-US" sz="2000" dirty="0" err="1" smtClean="0"/>
              <a:t>System.EventHandler</a:t>
            </a:r>
            <a:r>
              <a:rPr lang="en-US" sz="2000" dirty="0" smtClean="0"/>
              <a:t>&lt;in T&gt;</a:t>
            </a:r>
          </a:p>
        </p:txBody>
      </p:sp>
      <p:sp>
        <p:nvSpPr>
          <p:cNvPr id="11" name="Rounded Rectangle 10"/>
          <p:cNvSpPr/>
          <p:nvPr/>
        </p:nvSpPr>
        <p:spPr>
          <a:xfrm>
            <a:off x="685800" y="3962400"/>
            <a:ext cx="2209800" cy="6096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Delegates</a:t>
            </a:r>
            <a:endParaRPr lang="en-US" sz="28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smtClean="0"/>
              <a:t>The Evolution of C#</a:t>
            </a:r>
            <a:endParaRPr lang="en-US" dirty="0"/>
          </a:p>
        </p:txBody>
      </p:sp>
      <p:sp>
        <p:nvSpPr>
          <p:cNvPr id="403461" name="Oval 5"/>
          <p:cNvSpPr>
            <a:spLocks noChangeArrowheads="1"/>
          </p:cNvSpPr>
          <p:nvPr/>
        </p:nvSpPr>
        <p:spPr bwMode="auto">
          <a:xfrm rot="1391691">
            <a:off x="1885596" y="6108343"/>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p>
        </p:txBody>
      </p:sp>
      <p:sp>
        <p:nvSpPr>
          <p:cNvPr id="403465" name="Line 9"/>
          <p:cNvSpPr>
            <a:spLocks noChangeShapeType="1"/>
          </p:cNvSpPr>
          <p:nvPr/>
        </p:nvSpPr>
        <p:spPr bwMode="auto">
          <a:xfrm rot="1391691" flipV="1">
            <a:off x="2312633" y="5012968"/>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6" name="Oval 10"/>
          <p:cNvSpPr>
            <a:spLocks noChangeArrowheads="1"/>
          </p:cNvSpPr>
          <p:nvPr/>
        </p:nvSpPr>
        <p:spPr bwMode="auto">
          <a:xfrm rot="1391691">
            <a:off x="2453921" y="4784368"/>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p>
        </p:txBody>
      </p:sp>
      <p:sp>
        <p:nvSpPr>
          <p:cNvPr id="403467" name="Line 11"/>
          <p:cNvSpPr>
            <a:spLocks noChangeShapeType="1"/>
          </p:cNvSpPr>
          <p:nvPr/>
        </p:nvSpPr>
        <p:spPr bwMode="auto">
          <a:xfrm rot="1391691" flipV="1">
            <a:off x="2879371" y="3688993"/>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8" name="Oval 12"/>
          <p:cNvSpPr>
            <a:spLocks noChangeArrowheads="1"/>
          </p:cNvSpPr>
          <p:nvPr/>
        </p:nvSpPr>
        <p:spPr bwMode="auto">
          <a:xfrm rot="1391691">
            <a:off x="3020658" y="3460393"/>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p>
        </p:txBody>
      </p:sp>
      <p:sp>
        <p:nvSpPr>
          <p:cNvPr id="403469" name="Line 13"/>
          <p:cNvSpPr>
            <a:spLocks noChangeShapeType="1"/>
          </p:cNvSpPr>
          <p:nvPr/>
        </p:nvSpPr>
        <p:spPr bwMode="auto">
          <a:xfrm rot="1391691" flipV="1">
            <a:off x="3447696" y="236660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71" name="Text Box 15"/>
          <p:cNvSpPr txBox="1">
            <a:spLocks noChangeArrowheads="1"/>
          </p:cNvSpPr>
          <p:nvPr/>
        </p:nvSpPr>
        <p:spPr bwMode="auto">
          <a:xfrm>
            <a:off x="593373" y="569559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403472" name="Text Box 16"/>
          <p:cNvSpPr txBox="1">
            <a:spLocks noChangeArrowheads="1"/>
          </p:cNvSpPr>
          <p:nvPr/>
        </p:nvSpPr>
        <p:spPr bwMode="auto">
          <a:xfrm>
            <a:off x="1168048" y="440019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403473" name="Text Box 17"/>
          <p:cNvSpPr txBox="1">
            <a:spLocks noChangeArrowheads="1"/>
          </p:cNvSpPr>
          <p:nvPr/>
        </p:nvSpPr>
        <p:spPr bwMode="auto">
          <a:xfrm>
            <a:off x="1744309" y="3103205"/>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403474" name="Text Box 18"/>
          <p:cNvSpPr txBox="1">
            <a:spLocks noChangeArrowheads="1"/>
          </p:cNvSpPr>
          <p:nvPr/>
        </p:nvSpPr>
        <p:spPr bwMode="auto">
          <a:xfrm>
            <a:off x="2465033" y="6055955"/>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403475" name="Text Box 19"/>
          <p:cNvSpPr txBox="1">
            <a:spLocks noChangeArrowheads="1"/>
          </p:cNvSpPr>
          <p:nvPr/>
        </p:nvSpPr>
        <p:spPr bwMode="auto">
          <a:xfrm>
            <a:off x="2968271" y="4709755"/>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403476" name="Text Box 20"/>
          <p:cNvSpPr txBox="1">
            <a:spLocks noChangeArrowheads="1"/>
          </p:cNvSpPr>
          <p:nvPr/>
        </p:nvSpPr>
        <p:spPr bwMode="auto">
          <a:xfrm>
            <a:off x="3544533" y="3392130"/>
            <a:ext cx="3694467"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Language Integrated Query</a:t>
            </a:r>
          </a:p>
        </p:txBody>
      </p:sp>
      <p:sp>
        <p:nvSpPr>
          <p:cNvPr id="15" name="Oval 12"/>
          <p:cNvSpPr>
            <a:spLocks noChangeArrowheads="1"/>
          </p:cNvSpPr>
          <p:nvPr/>
        </p:nvSpPr>
        <p:spPr bwMode="auto">
          <a:xfrm rot="1391691">
            <a:off x="3590925" y="2125663"/>
            <a:ext cx="287338" cy="28733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91432" tIns="45717" rIns="91432" bIns="45717" anchor="ctr"/>
          <a:lstStyle/>
          <a:p>
            <a:endParaRPr lang="da-DK"/>
          </a:p>
        </p:txBody>
      </p:sp>
      <p:sp>
        <p:nvSpPr>
          <p:cNvPr id="16" name="Line 13"/>
          <p:cNvSpPr>
            <a:spLocks noChangeShapeType="1"/>
          </p:cNvSpPr>
          <p:nvPr/>
        </p:nvSpPr>
        <p:spPr bwMode="auto">
          <a:xfrm rot="1391691" flipV="1">
            <a:off x="4017963" y="103187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7" name="Text Box 17"/>
          <p:cNvSpPr txBox="1">
            <a:spLocks noChangeArrowheads="1"/>
          </p:cNvSpPr>
          <p:nvPr/>
        </p:nvSpPr>
        <p:spPr bwMode="auto">
          <a:xfrm>
            <a:off x="2314576" y="1768475"/>
            <a:ext cx="1093553"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a:t>
            </a:r>
            <a:r>
              <a:rPr lang="en-US" sz="2800" dirty="0" smtClean="0"/>
              <a:t>4.0</a:t>
            </a:r>
            <a:endParaRPr lang="en-US" sz="2800" dirty="0"/>
          </a:p>
        </p:txBody>
      </p:sp>
      <p:sp>
        <p:nvSpPr>
          <p:cNvPr id="18" name="Text Box 20"/>
          <p:cNvSpPr txBox="1">
            <a:spLocks noChangeArrowheads="1"/>
          </p:cNvSpPr>
          <p:nvPr/>
        </p:nvSpPr>
        <p:spPr bwMode="auto">
          <a:xfrm>
            <a:off x="4114800" y="2057400"/>
            <a:ext cx="3200400"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smtClean="0"/>
              <a:t>Dynamic Programming</a:t>
            </a:r>
            <a:endParaRPr lang="en-US" sz="24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200400" y="4114800"/>
            <a:ext cx="2667000" cy="2057400"/>
          </a:xfrm>
          <a:prstGeom prst="rect">
            <a:avLst/>
          </a:prstGeom>
          <a:ln/>
          <a:effectLst>
            <a:glow rad="228600">
              <a:schemeClr val="tx2">
                <a:lumMod val="40000"/>
                <a:lumOff val="60000"/>
                <a:alpha val="40000"/>
              </a:schemeClr>
            </a:glow>
            <a:outerShdw blurRad="39000" dist="25400" dir="5400000" rotWithShape="0">
              <a:srgbClr val="000000">
                <a:alpha val="38000"/>
              </a:srgbClr>
            </a:outerShdw>
          </a:effectLst>
        </p:spPr>
        <p:style>
          <a:lnRef idx="1">
            <a:schemeClr val="dk1"/>
          </a:lnRef>
          <a:fillRef idx="3">
            <a:schemeClr val="dk1"/>
          </a:fillRef>
          <a:effectRef idx="2">
            <a:schemeClr val="dk1"/>
          </a:effectRef>
          <a:fontRef idx="minor">
            <a:schemeClr val="lt1"/>
          </a:fontRef>
        </p:style>
        <p:txBody>
          <a:bodyPr rtlCol="0" anchor="b" anchorCtr="0"/>
          <a:lstStyle/>
          <a:p>
            <a:pPr algn="ctr"/>
            <a:r>
              <a:rPr lang="en-US" sz="3200" dirty="0" smtClean="0"/>
              <a:t>Compiler</a:t>
            </a:r>
          </a:p>
          <a:p>
            <a:pPr algn="ctr"/>
            <a:endParaRPr lang="en-US" dirty="0"/>
          </a:p>
          <a:p>
            <a:pPr algn="ctr"/>
            <a:endParaRPr lang="en-US" sz="3200" dirty="0" smtClean="0"/>
          </a:p>
        </p:txBody>
      </p:sp>
      <p:sp>
        <p:nvSpPr>
          <p:cNvPr id="14" name="Right Arrow 13"/>
          <p:cNvSpPr/>
          <p:nvPr/>
        </p:nvSpPr>
        <p:spPr>
          <a:xfrm>
            <a:off x="2438400" y="4953000"/>
            <a:ext cx="609600" cy="381000"/>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smtClean="0"/>
              <a:t>Compiler as a Service</a:t>
            </a:r>
            <a:endParaRPr lang="en-US" dirty="0"/>
          </a:p>
        </p:txBody>
      </p:sp>
      <p:sp>
        <p:nvSpPr>
          <p:cNvPr id="4" name="Rectangle 3"/>
          <p:cNvSpPr/>
          <p:nvPr/>
        </p:nvSpPr>
        <p:spPr>
          <a:xfrm>
            <a:off x="3200400" y="4267200"/>
            <a:ext cx="2667000" cy="1905000"/>
          </a:xfrm>
          <a:prstGeom prst="rect">
            <a:avLst/>
          </a:prstGeom>
          <a:ln/>
          <a:effectLst>
            <a:glow rad="228600">
              <a:schemeClr val="tx2">
                <a:lumMod val="40000"/>
                <a:lumOff val="60000"/>
                <a:alpha val="40000"/>
              </a:schemeClr>
            </a:glow>
            <a:outerShdw blurRad="39000" dist="25400" dir="5400000" rotWithShape="0">
              <a:srgbClr val="000000">
                <a:alpha val="38000"/>
              </a:srgbClr>
            </a:outerShdw>
          </a:effectLst>
        </p:spPr>
        <p:style>
          <a:lnRef idx="1">
            <a:schemeClr val="dk1"/>
          </a:lnRef>
          <a:fillRef idx="3">
            <a:schemeClr val="dk1"/>
          </a:fillRef>
          <a:effectRef idx="2">
            <a:schemeClr val="dk1"/>
          </a:effectRef>
          <a:fontRef idx="minor">
            <a:schemeClr val="lt1"/>
          </a:fontRef>
        </p:style>
        <p:txBody>
          <a:bodyPr rtlCol="0" anchor="b" anchorCtr="0"/>
          <a:lstStyle/>
          <a:p>
            <a:pPr algn="ctr"/>
            <a:r>
              <a:rPr lang="en-US" sz="3200" dirty="0" smtClean="0"/>
              <a:t>Compiler</a:t>
            </a:r>
          </a:p>
          <a:p>
            <a:pPr algn="ctr"/>
            <a:endParaRPr lang="en-US" dirty="0" smtClean="0"/>
          </a:p>
          <a:p>
            <a:pPr algn="ctr"/>
            <a:endParaRPr lang="en-US" sz="3200" dirty="0"/>
          </a:p>
        </p:txBody>
      </p:sp>
      <p:sp>
        <p:nvSpPr>
          <p:cNvPr id="8" name="Folded Corner 7"/>
          <p:cNvSpPr/>
          <p:nvPr/>
        </p:nvSpPr>
        <p:spPr>
          <a:xfrm>
            <a:off x="762000" y="4876800"/>
            <a:ext cx="1524000" cy="990600"/>
          </a:xfrm>
          <a:prstGeom prst="foldedCorne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Source code</a:t>
            </a:r>
            <a:endParaRPr lang="en-US" dirty="0"/>
          </a:p>
        </p:txBody>
      </p:sp>
      <p:sp>
        <p:nvSpPr>
          <p:cNvPr id="9" name="Folded Corner 8"/>
          <p:cNvSpPr/>
          <p:nvPr/>
        </p:nvSpPr>
        <p:spPr>
          <a:xfrm>
            <a:off x="685800" y="4648200"/>
            <a:ext cx="1524000" cy="990600"/>
          </a:xfrm>
          <a:prstGeom prst="foldedCorne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Source code</a:t>
            </a:r>
            <a:endParaRPr lang="en-US" dirty="0"/>
          </a:p>
        </p:txBody>
      </p:sp>
      <p:sp>
        <p:nvSpPr>
          <p:cNvPr id="10" name="Folded Corner 9"/>
          <p:cNvSpPr/>
          <p:nvPr/>
        </p:nvSpPr>
        <p:spPr>
          <a:xfrm>
            <a:off x="609600" y="4419600"/>
            <a:ext cx="1524000" cy="990600"/>
          </a:xfrm>
          <a:prstGeom prst="foldedCorne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Source</a:t>
            </a:r>
            <a:br>
              <a:rPr lang="en-US" dirty="0" smtClean="0"/>
            </a:br>
            <a:r>
              <a:rPr lang="en-US" dirty="0" smtClean="0"/>
              <a:t>File</a:t>
            </a:r>
            <a:endParaRPr lang="en-US" dirty="0"/>
          </a:p>
        </p:txBody>
      </p:sp>
      <p:sp>
        <p:nvSpPr>
          <p:cNvPr id="11" name="Folded Corner 10"/>
          <p:cNvSpPr/>
          <p:nvPr/>
        </p:nvSpPr>
        <p:spPr>
          <a:xfrm>
            <a:off x="6858000" y="4876800"/>
            <a:ext cx="1524000" cy="990600"/>
          </a:xfrm>
          <a:prstGeom prst="foldedCorner">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12" name="Folded Corner 11"/>
          <p:cNvSpPr/>
          <p:nvPr/>
        </p:nvSpPr>
        <p:spPr>
          <a:xfrm>
            <a:off x="6781800" y="4648200"/>
            <a:ext cx="1524000" cy="990600"/>
          </a:xfrm>
          <a:prstGeom prst="foldedCorner">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a:t>
            </a:r>
            <a:endParaRPr lang="en-US" dirty="0"/>
          </a:p>
        </p:txBody>
      </p:sp>
      <p:sp>
        <p:nvSpPr>
          <p:cNvPr id="13" name="Folded Corner 12"/>
          <p:cNvSpPr/>
          <p:nvPr/>
        </p:nvSpPr>
        <p:spPr>
          <a:xfrm>
            <a:off x="6705600" y="4419600"/>
            <a:ext cx="1524000" cy="990600"/>
          </a:xfrm>
          <a:prstGeom prst="foldedCorner">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 Assembly</a:t>
            </a:r>
            <a:endParaRPr lang="en-US" dirty="0"/>
          </a:p>
        </p:txBody>
      </p:sp>
      <p:sp>
        <p:nvSpPr>
          <p:cNvPr id="15" name="Right Arrow 14"/>
          <p:cNvSpPr/>
          <p:nvPr/>
        </p:nvSpPr>
        <p:spPr>
          <a:xfrm>
            <a:off x="6019800" y="4953000"/>
            <a:ext cx="609600" cy="381000"/>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00400" y="4114800"/>
            <a:ext cx="1371600" cy="152400"/>
          </a:xfrm>
          <a:prstGeom prst="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ectangle 19"/>
          <p:cNvSpPr/>
          <p:nvPr/>
        </p:nvSpPr>
        <p:spPr>
          <a:xfrm flipH="1">
            <a:off x="4495800" y="4114800"/>
            <a:ext cx="1371600" cy="152400"/>
          </a:xfrm>
          <a:prstGeom prst="rect">
            <a:avLst/>
          </a:prstGeom>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 name="Group 34"/>
          <p:cNvGrpSpPr/>
          <p:nvPr/>
        </p:nvGrpSpPr>
        <p:grpSpPr>
          <a:xfrm>
            <a:off x="3581400" y="1905000"/>
            <a:ext cx="1828800" cy="1752600"/>
            <a:chOff x="6781800" y="1828800"/>
            <a:chExt cx="1828800" cy="1752600"/>
          </a:xfrm>
        </p:grpSpPr>
        <p:cxnSp>
          <p:nvCxnSpPr>
            <p:cNvPr id="24" name="Straight Connector 23"/>
            <p:cNvCxnSpPr>
              <a:stCxn id="22" idx="0"/>
              <a:endCxn id="18" idx="3"/>
            </p:cNvCxnSpPr>
            <p:nvPr/>
          </p:nvCxnSpPr>
          <p:spPr>
            <a:xfrm rot="5400000" flipH="1" flipV="1">
              <a:off x="7139128" y="2074536"/>
              <a:ext cx="197037" cy="225892"/>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5" name="Straight Connector 24"/>
            <p:cNvCxnSpPr>
              <a:stCxn id="18" idx="5"/>
              <a:endCxn id="23" idx="0"/>
            </p:cNvCxnSpPr>
            <p:nvPr/>
          </p:nvCxnSpPr>
          <p:spPr>
            <a:xfrm rot="16200000" flipH="1">
              <a:off x="7922886" y="2055485"/>
              <a:ext cx="197037" cy="263992"/>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6" name="Straight Connector 25"/>
            <p:cNvCxnSpPr>
              <a:stCxn id="18" idx="4"/>
              <a:endCxn id="19" idx="0"/>
            </p:cNvCxnSpPr>
            <p:nvPr/>
          </p:nvCxnSpPr>
          <p:spPr>
            <a:xfrm rot="16200000" flipH="1">
              <a:off x="7467600" y="2286000"/>
              <a:ext cx="457200" cy="15240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0" name="Straight Connector 29"/>
            <p:cNvCxnSpPr>
              <a:stCxn id="19" idx="3"/>
              <a:endCxn id="27" idx="0"/>
            </p:cNvCxnSpPr>
            <p:nvPr/>
          </p:nvCxnSpPr>
          <p:spPr>
            <a:xfrm rot="5400000">
              <a:off x="7253428" y="2798435"/>
              <a:ext cx="197037" cy="302092"/>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1" name="Straight Connector 30"/>
            <p:cNvCxnSpPr>
              <a:stCxn id="19" idx="4"/>
              <a:endCxn id="28" idx="0"/>
            </p:cNvCxnSpPr>
            <p:nvPr/>
          </p:nvCxnSpPr>
          <p:spPr>
            <a:xfrm rot="16200000" flipH="1">
              <a:off x="7562850" y="3105150"/>
              <a:ext cx="457200" cy="3810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2" name="Straight Connector 31"/>
            <p:cNvCxnSpPr>
              <a:stCxn id="19" idx="5"/>
              <a:endCxn id="29" idx="0"/>
            </p:cNvCxnSpPr>
            <p:nvPr/>
          </p:nvCxnSpPr>
          <p:spPr>
            <a:xfrm rot="16200000" flipH="1">
              <a:off x="8075286" y="2817485"/>
              <a:ext cx="197037" cy="263992"/>
            </a:xfrm>
            <a:prstGeom prst="line">
              <a:avLst/>
            </a:prstGeom>
            <a:ln w="12700"/>
          </p:spPr>
          <p:style>
            <a:lnRef idx="1">
              <a:schemeClr val="accent3"/>
            </a:lnRef>
            <a:fillRef idx="0">
              <a:schemeClr val="accent3"/>
            </a:fillRef>
            <a:effectRef idx="0">
              <a:schemeClr val="accent3"/>
            </a:effectRef>
            <a:fontRef idx="minor">
              <a:schemeClr val="tx1"/>
            </a:fontRef>
          </p:style>
        </p:cxnSp>
        <p:sp>
          <p:nvSpPr>
            <p:cNvPr id="18" name="Oval 17"/>
            <p:cNvSpPr/>
            <p:nvPr/>
          </p:nvSpPr>
          <p:spPr>
            <a:xfrm>
              <a:off x="7239000" y="1828800"/>
              <a:ext cx="762000" cy="304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Class</a:t>
              </a:r>
              <a:endParaRPr lang="en-US" sz="1200" dirty="0"/>
            </a:p>
          </p:txBody>
        </p:sp>
        <p:sp>
          <p:nvSpPr>
            <p:cNvPr id="19" name="Oval 18"/>
            <p:cNvSpPr/>
            <p:nvPr/>
          </p:nvSpPr>
          <p:spPr>
            <a:xfrm>
              <a:off x="7391400" y="2590800"/>
              <a:ext cx="762000" cy="304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Field</a:t>
              </a:r>
              <a:endParaRPr lang="en-US" sz="1200" dirty="0"/>
            </a:p>
          </p:txBody>
        </p:sp>
        <p:sp>
          <p:nvSpPr>
            <p:cNvPr id="22" name="Rounded Rectangle 21"/>
            <p:cNvSpPr/>
            <p:nvPr/>
          </p:nvSpPr>
          <p:spPr>
            <a:xfrm>
              <a:off x="6781800" y="2286000"/>
              <a:ext cx="685800" cy="228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rgbClr val="0000FF"/>
                  </a:solidFill>
                </a:rPr>
                <a:t>public</a:t>
              </a:r>
              <a:endParaRPr lang="en-US" sz="1200" dirty="0">
                <a:solidFill>
                  <a:srgbClr val="0000FF"/>
                </a:solidFill>
              </a:endParaRPr>
            </a:p>
          </p:txBody>
        </p:sp>
        <p:sp>
          <p:nvSpPr>
            <p:cNvPr id="23" name="Rounded Rectangle 22"/>
            <p:cNvSpPr/>
            <p:nvPr/>
          </p:nvSpPr>
          <p:spPr>
            <a:xfrm>
              <a:off x="7848600" y="2286000"/>
              <a:ext cx="609600" cy="228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smtClean="0">
                  <a:solidFill>
                    <a:srgbClr val="080808"/>
                  </a:solidFill>
                </a:rPr>
                <a:t>Foo</a:t>
              </a:r>
              <a:endParaRPr lang="en-US" sz="1200" dirty="0">
                <a:solidFill>
                  <a:srgbClr val="080808"/>
                </a:solidFill>
              </a:endParaRPr>
            </a:p>
          </p:txBody>
        </p:sp>
        <p:sp>
          <p:nvSpPr>
            <p:cNvPr id="27" name="Rounded Rectangle 26"/>
            <p:cNvSpPr/>
            <p:nvPr/>
          </p:nvSpPr>
          <p:spPr>
            <a:xfrm>
              <a:off x="6858000" y="3048000"/>
              <a:ext cx="685800" cy="228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rgbClr val="0000FF"/>
                  </a:solidFill>
                </a:rPr>
                <a:t>private</a:t>
              </a:r>
              <a:endParaRPr lang="en-US" sz="1200" dirty="0">
                <a:solidFill>
                  <a:srgbClr val="0000FF"/>
                </a:solidFill>
              </a:endParaRPr>
            </a:p>
          </p:txBody>
        </p:sp>
        <p:sp>
          <p:nvSpPr>
            <p:cNvPr id="28" name="Rounded Rectangle 27"/>
            <p:cNvSpPr/>
            <p:nvPr/>
          </p:nvSpPr>
          <p:spPr>
            <a:xfrm>
              <a:off x="7467600" y="3352800"/>
              <a:ext cx="685800" cy="228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rgbClr val="080808"/>
                  </a:solidFill>
                </a:rPr>
                <a:t>string</a:t>
              </a:r>
              <a:endParaRPr lang="en-US" sz="1200" dirty="0">
                <a:solidFill>
                  <a:srgbClr val="080808"/>
                </a:solidFill>
              </a:endParaRPr>
            </a:p>
          </p:txBody>
        </p:sp>
        <p:sp>
          <p:nvSpPr>
            <p:cNvPr id="29" name="Rounded Rectangle 28"/>
            <p:cNvSpPr/>
            <p:nvPr/>
          </p:nvSpPr>
          <p:spPr>
            <a:xfrm>
              <a:off x="8001000" y="3048000"/>
              <a:ext cx="609600" cy="2286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rgbClr val="080808"/>
                  </a:solidFill>
                </a:rPr>
                <a:t>X</a:t>
              </a:r>
              <a:endParaRPr lang="en-US" sz="1200" dirty="0">
                <a:solidFill>
                  <a:srgbClr val="080808"/>
                </a:solidFill>
              </a:endParaRPr>
            </a:p>
          </p:txBody>
        </p:sp>
      </p:grpSp>
      <p:sp>
        <p:nvSpPr>
          <p:cNvPr id="39" name="TextBox 38"/>
          <p:cNvSpPr txBox="1"/>
          <p:nvPr/>
        </p:nvSpPr>
        <p:spPr>
          <a:xfrm>
            <a:off x="609600" y="1981200"/>
            <a:ext cx="2627001" cy="461665"/>
          </a:xfrm>
          <a:prstGeom prst="rect">
            <a:avLst/>
          </a:prstGeom>
          <a:noFill/>
        </p:spPr>
        <p:txBody>
          <a:bodyPr wrap="none" rtlCol="0">
            <a:spAutoFit/>
          </a:bodyPr>
          <a:lstStyle/>
          <a:p>
            <a:r>
              <a:rPr lang="en-US" sz="2400" dirty="0" smtClean="0"/>
              <a:t>Meta-programming</a:t>
            </a:r>
            <a:endParaRPr lang="en-US" sz="2400" dirty="0"/>
          </a:p>
        </p:txBody>
      </p:sp>
      <p:sp>
        <p:nvSpPr>
          <p:cNvPr id="40" name="TextBox 39"/>
          <p:cNvSpPr txBox="1"/>
          <p:nvPr/>
        </p:nvSpPr>
        <p:spPr>
          <a:xfrm>
            <a:off x="5562600" y="1981200"/>
            <a:ext cx="2777555" cy="461665"/>
          </a:xfrm>
          <a:prstGeom prst="rect">
            <a:avLst/>
          </a:prstGeom>
          <a:noFill/>
        </p:spPr>
        <p:txBody>
          <a:bodyPr wrap="none" rtlCol="0">
            <a:spAutoFit/>
          </a:bodyPr>
          <a:lstStyle/>
          <a:p>
            <a:pPr algn="ctr"/>
            <a:r>
              <a:rPr lang="en-US" sz="2400" dirty="0" smtClean="0"/>
              <a:t>Read-</a:t>
            </a:r>
            <a:r>
              <a:rPr lang="en-US" sz="2400" dirty="0" err="1" smtClean="0"/>
              <a:t>Eval</a:t>
            </a:r>
            <a:r>
              <a:rPr lang="en-US" sz="2400" dirty="0" smtClean="0"/>
              <a:t>-Print Loop</a:t>
            </a:r>
            <a:endParaRPr lang="en-US" sz="2400" dirty="0"/>
          </a:p>
        </p:txBody>
      </p:sp>
      <p:sp>
        <p:nvSpPr>
          <p:cNvPr id="41" name="TextBox 40"/>
          <p:cNvSpPr txBox="1"/>
          <p:nvPr/>
        </p:nvSpPr>
        <p:spPr>
          <a:xfrm>
            <a:off x="1066800" y="2667000"/>
            <a:ext cx="1890261" cy="830997"/>
          </a:xfrm>
          <a:prstGeom prst="rect">
            <a:avLst/>
          </a:prstGeom>
          <a:noFill/>
        </p:spPr>
        <p:txBody>
          <a:bodyPr wrap="none" rtlCol="0">
            <a:spAutoFit/>
          </a:bodyPr>
          <a:lstStyle/>
          <a:p>
            <a:pPr algn="ctr"/>
            <a:r>
              <a:rPr lang="en-US" sz="2400" dirty="0" smtClean="0"/>
              <a:t>Language</a:t>
            </a:r>
          </a:p>
          <a:p>
            <a:pPr algn="ctr"/>
            <a:r>
              <a:rPr lang="en-US" sz="2400" dirty="0" smtClean="0"/>
              <a:t>Object Model</a:t>
            </a:r>
            <a:endParaRPr lang="en-US" sz="2400" dirty="0"/>
          </a:p>
        </p:txBody>
      </p:sp>
      <p:sp>
        <p:nvSpPr>
          <p:cNvPr id="42" name="TextBox 41"/>
          <p:cNvSpPr txBox="1"/>
          <p:nvPr/>
        </p:nvSpPr>
        <p:spPr>
          <a:xfrm>
            <a:off x="5791200" y="2819400"/>
            <a:ext cx="2125903" cy="461665"/>
          </a:xfrm>
          <a:prstGeom prst="rect">
            <a:avLst/>
          </a:prstGeom>
          <a:noFill/>
        </p:spPr>
        <p:txBody>
          <a:bodyPr wrap="none" rtlCol="0">
            <a:spAutoFit/>
          </a:bodyPr>
          <a:lstStyle/>
          <a:p>
            <a:pPr algn="ctr"/>
            <a:r>
              <a:rPr lang="en-US" sz="2400" dirty="0" smtClean="0"/>
              <a:t>DSL Embedding</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35" presetClass="path" presetSubtype="0" accel="50000" decel="50000" fill="hold" grpId="0" nodeType="afterEffect">
                                  <p:stCondLst>
                                    <p:cond delay="0"/>
                                  </p:stCondLst>
                                  <p:childTnLst>
                                    <p:animMotion origin="layout" path="M 5.55112E-17 1.11111E-6 L -0.13333 1.11111E-6 " pathEditMode="relative" rAng="0" ptsTypes="AA">
                                      <p:cBhvr>
                                        <p:cTn id="15" dur="500" fill="hold"/>
                                        <p:tgtEl>
                                          <p:spTgt spid="16"/>
                                        </p:tgtEl>
                                        <p:attrNameLst>
                                          <p:attrName>ppt_x</p:attrName>
                                          <p:attrName>ppt_y</p:attrName>
                                        </p:attrNameLst>
                                      </p:cBhvr>
                                      <p:rCtr x="-67" y="0"/>
                                    </p:animMotion>
                                  </p:childTnLst>
                                </p:cTn>
                              </p:par>
                              <p:par>
                                <p:cTn id="16" presetID="63" presetClass="path" presetSubtype="0" accel="50000" decel="50000" fill="hold" grpId="0" nodeType="withEffect">
                                  <p:stCondLst>
                                    <p:cond delay="0"/>
                                  </p:stCondLst>
                                  <p:childTnLst>
                                    <p:animMotion origin="layout" path="M 3.33333E-6 1.11111E-6 L 0.13333 1.11111E-6 " pathEditMode="relative" rAng="0" ptsTypes="AA">
                                      <p:cBhvr>
                                        <p:cTn id="17" dur="500" fill="hold"/>
                                        <p:tgtEl>
                                          <p:spTgt spid="20"/>
                                        </p:tgtEl>
                                        <p:attrNameLst>
                                          <p:attrName>ppt_x</p:attrName>
                                          <p:attrName>ppt_y</p:attrName>
                                        </p:attrNameLst>
                                      </p:cBhvr>
                                      <p:rCtr x="67" y="0"/>
                                    </p:animMotion>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16" grpId="0" animBg="1"/>
      <p:bldP spid="16" grpId="1" animBg="1"/>
      <p:bldP spid="20" grpId="0" animBg="1"/>
      <p:bldP spid="20" grpId="1" animBg="1"/>
      <p:bldP spid="39" grpId="0"/>
      <p:bldP spid="40" grpId="0"/>
      <p:bldP spid="41"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893246" cy="914400"/>
          </a:xfrm>
        </p:spPr>
        <p:txBody>
          <a:bodyPr/>
          <a:lstStyle/>
          <a:p>
            <a:r>
              <a:rPr lang="en-US" dirty="0" smtClean="0"/>
              <a:t>Compiler as a Service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114800" y="533400"/>
            <a:ext cx="4516496" cy="5716191"/>
          </a:xfrm>
          <a:prstGeom prst="rect">
            <a:avLst/>
          </a:prstGeom>
          <a:noFill/>
          <a:ln w="9525">
            <a:noFill/>
            <a:miter lim="800000"/>
            <a:headEnd/>
            <a:tailEnd/>
          </a:ln>
          <a:effectLst/>
        </p:spPr>
      </p:pic>
      <p:sp>
        <p:nvSpPr>
          <p:cNvPr id="7" name="TextBox 6"/>
          <p:cNvSpPr txBox="1"/>
          <p:nvPr/>
        </p:nvSpPr>
        <p:spPr>
          <a:xfrm>
            <a:off x="609600" y="1828800"/>
            <a:ext cx="3124200" cy="2739211"/>
          </a:xfrm>
          <a:prstGeom prst="rect">
            <a:avLst/>
          </a:prstGeom>
          <a:noFill/>
        </p:spPr>
        <p:txBody>
          <a:bodyPr wrap="square" rtlCol="0">
            <a:spAutoFit/>
          </a:bodyPr>
          <a:lstStyle/>
          <a:p>
            <a:pPr algn="ctr"/>
            <a:r>
              <a:rPr lang="en-US" sz="4400" dirty="0" smtClean="0"/>
              <a:t>Book Signing</a:t>
            </a:r>
          </a:p>
          <a:p>
            <a:pPr algn="ctr"/>
            <a:endParaRPr lang="en-US" sz="3200" dirty="0" smtClean="0"/>
          </a:p>
          <a:p>
            <a:pPr algn="ctr"/>
            <a:r>
              <a:rPr lang="en-US" sz="3200" dirty="0" smtClean="0"/>
              <a:t>Bookstore</a:t>
            </a:r>
          </a:p>
          <a:p>
            <a:pPr algn="ctr"/>
            <a:r>
              <a:rPr lang="en-US" sz="3200" dirty="0" smtClean="0"/>
              <a:t>Monday</a:t>
            </a:r>
          </a:p>
          <a:p>
            <a:pPr algn="ctr"/>
            <a:r>
              <a:rPr lang="en-US" sz="3200" dirty="0" smtClean="0"/>
              <a:t>3:30 PM</a:t>
            </a:r>
            <a:endParaRPr lang="en-US" sz="3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endParaRPr lang="en-US" dirty="0"/>
          </a:p>
        </p:txBody>
      </p:sp>
      <p:graphicFrame>
        <p:nvGraphicFramePr>
          <p:cNvPr id="3" name="Diagram 2"/>
          <p:cNvGraphicFramePr/>
          <p:nvPr/>
        </p:nvGraphicFramePr>
        <p:xfrm>
          <a:off x="2514600" y="1828800"/>
          <a:ext cx="419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4552593"/>
          </a:xfrm>
        </p:spPr>
        <p:txBody>
          <a:bodyPr/>
          <a:lstStyle/>
          <a:p>
            <a:r>
              <a:rPr lang="en-US" dirty="0" smtClean="0"/>
              <a:t>Related Sessions</a:t>
            </a:r>
          </a:p>
          <a:p>
            <a:pPr lvl="1"/>
            <a:r>
              <a:rPr lang="en-US" sz="2400" dirty="0" smtClean="0"/>
              <a:t>TL10: Deep Dive: Dynamic Languages in .NET</a:t>
            </a:r>
          </a:p>
          <a:p>
            <a:pPr lvl="1"/>
            <a:r>
              <a:rPr lang="en-US" sz="2400" dirty="0" smtClean="0"/>
              <a:t>TL54: Natural </a:t>
            </a:r>
            <a:r>
              <a:rPr lang="en-US" sz="2400" dirty="0" err="1" smtClean="0"/>
              <a:t>Interop</a:t>
            </a:r>
            <a:r>
              <a:rPr lang="en-US" sz="2400" dirty="0" smtClean="0"/>
              <a:t> with </a:t>
            </a:r>
            <a:r>
              <a:rPr lang="en-US" sz="2400" dirty="0" err="1" smtClean="0"/>
              <a:t>Silverlight</a:t>
            </a:r>
            <a:r>
              <a:rPr lang="en-US" sz="2400" dirty="0" smtClean="0"/>
              <a:t>, Office, …</a:t>
            </a:r>
          </a:p>
          <a:p>
            <a:pPr lvl="1"/>
            <a:r>
              <a:rPr lang="en-US" sz="2400" dirty="0" smtClean="0"/>
              <a:t>TL12: Future Directions for Microsoft Visual Basic</a:t>
            </a:r>
          </a:p>
          <a:p>
            <a:pPr lvl="1"/>
            <a:r>
              <a:rPr lang="en-US" sz="2400" dirty="0" smtClean="0"/>
              <a:t>TL57: Panel: The Future of Programming Languages</a:t>
            </a:r>
          </a:p>
          <a:p>
            <a:pPr lvl="1"/>
            <a:r>
              <a:rPr lang="en-US" sz="2400" dirty="0" smtClean="0"/>
              <a:t>TL11: An Introduction to Microsoft F#</a:t>
            </a:r>
          </a:p>
          <a:p>
            <a:pPr lvl="1"/>
            <a:endParaRPr lang="en-US" sz="1000" dirty="0" smtClean="0"/>
          </a:p>
          <a:p>
            <a:r>
              <a:rPr lang="en-US" dirty="0" smtClean="0"/>
              <a:t>C# 4.0 Samples and Whitepaper</a:t>
            </a:r>
          </a:p>
          <a:p>
            <a:pPr lvl="1"/>
            <a:r>
              <a:rPr lang="en-US" sz="2400" dirty="0" smtClean="0"/>
              <a:t>http://code.msdn.microsoft.com/csharpfuture</a:t>
            </a:r>
          </a:p>
          <a:p>
            <a:pPr lvl="1"/>
            <a:endParaRPr lang="en-US" sz="1000" dirty="0" smtClean="0"/>
          </a:p>
          <a:p>
            <a:r>
              <a:rPr lang="en-US" dirty="0" smtClean="0"/>
              <a:t>Visual C# Developer Center</a:t>
            </a:r>
          </a:p>
          <a:p>
            <a:pPr lvl="1"/>
            <a:r>
              <a:rPr lang="en-US" sz="2400" dirty="0" smtClean="0"/>
              <a:t>http://csharp.net</a:t>
            </a:r>
          </a:p>
        </p:txBody>
      </p:sp>
      <p:sp>
        <p:nvSpPr>
          <p:cNvPr id="2" name="Title 1"/>
          <p:cNvSpPr>
            <a:spLocks noGrp="1"/>
          </p:cNvSpPr>
          <p:nvPr>
            <p:ph type="title"/>
          </p:nvPr>
        </p:nvSpPr>
        <p:spPr/>
        <p:txBody>
          <a:bodyPr/>
          <a:lstStyle/>
          <a:p>
            <a:r>
              <a:rPr lang="en-US" smtClean="0"/>
              <a:t>Additional Resources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91440" tIns="91440" rIns="7315200" bIns="0" numCol="1" rtlCol="0" anchor="ctr" anchorCtr="0" compatLnSpc="1">
            <a:prstTxWarp prst="textNoShape">
              <a:avLst/>
            </a:prstTxWarp>
          </a:bodyPr>
          <a:lstStyle/>
          <a:p>
            <a:pPr algn="ctr" defTabSz="1329574" fontAlgn="base">
              <a:lnSpc>
                <a:spcPct val="80000"/>
              </a:lnSpc>
              <a:spcBef>
                <a:spcPct val="0"/>
              </a:spcBef>
              <a:spcAft>
                <a:spcPct val="0"/>
              </a:spcAft>
              <a:defRPr/>
            </a:pPr>
            <a:endParaRPr lang="en-US" sz="3200" spc="-70" dirty="0" smtClean="0">
              <a:ln w="18415" cmpd="sng">
                <a:noFill/>
                <a:prstDash val="solid"/>
              </a:ln>
              <a:gradFill>
                <a:gsLst>
                  <a:gs pos="0">
                    <a:srgbClr val="FFFFFF"/>
                  </a:gs>
                  <a:gs pos="100000">
                    <a:srgbClr val="FFFFFF"/>
                  </a:gs>
                </a:gsLst>
                <a:lin ang="16200000" scaled="1"/>
              </a:gradFill>
              <a:effectLst/>
              <a:latin typeface="Segoe Semibold" pitchFamily="34" charset="0"/>
            </a:endParaRPr>
          </a:p>
        </p:txBody>
      </p:sp>
      <p:sp>
        <p:nvSpPr>
          <p:cNvPr id="2" name="Title 1"/>
          <p:cNvSpPr>
            <a:spLocks noGrp="1"/>
          </p:cNvSpPr>
          <p:nvPr>
            <p:ph type="title"/>
          </p:nvPr>
        </p:nvSpPr>
        <p:spPr/>
        <p:txBody>
          <a:bodyPr/>
          <a:lstStyle/>
          <a:p>
            <a:r>
              <a:rPr smtClean="0"/>
              <a:t>Evals &amp; Recordings</a:t>
            </a:r>
            <a:endParaRPr lang="en-US" dirty="0"/>
          </a:p>
        </p:txBody>
      </p:sp>
      <p:pic>
        <p:nvPicPr>
          <p:cNvPr id="3" name="Picture 2" descr="ring2.png"/>
          <p:cNvPicPr>
            <a:picLocks noChangeAspect="1"/>
          </p:cNvPicPr>
          <p:nvPr/>
        </p:nvPicPr>
        <p:blipFill>
          <a:blip r:embed="rId3"/>
          <a:srcRect l="15071" t="56589" r="15014"/>
          <a:stretch>
            <a:fillRect/>
          </a:stretch>
        </p:blipFill>
        <p:spPr>
          <a:xfrm>
            <a:off x="0" y="3426437"/>
            <a:ext cx="8864742" cy="3211034"/>
          </a:xfrm>
          <a:prstGeom prst="rect">
            <a:avLst/>
          </a:prstGeom>
        </p:spPr>
      </p:pic>
      <p:sp>
        <p:nvSpPr>
          <p:cNvPr id="4" name="Freeform 11"/>
          <p:cNvSpPr>
            <a:spLocks/>
          </p:cNvSpPr>
          <p:nvPr/>
        </p:nvSpPr>
        <p:spPr bwMode="auto">
          <a:xfrm>
            <a:off x="6096000" y="4038600"/>
            <a:ext cx="2325437" cy="88525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flipH="1">
            <a:off x="1066800" y="4051061"/>
            <a:ext cx="2205787" cy="872791"/>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6042" y="2422902"/>
            <a:ext cx="2242479" cy="1569660"/>
          </a:xfrm>
          <a:prstGeom prst="rect">
            <a:avLst/>
          </a:prstGeom>
          <a:noFill/>
        </p:spPr>
        <p:txBody>
          <a:bodyPr wrap="square" rtlCol="0">
            <a:spAutoFit/>
          </a:bodyPr>
          <a:lstStyle/>
          <a:p>
            <a:r>
              <a:rPr lang="en-US" sz="2400" dirty="0" smtClean="0"/>
              <a:t>Please fill </a:t>
            </a:r>
            <a:br>
              <a:rPr lang="en-US" sz="2400" dirty="0" smtClean="0"/>
            </a:br>
            <a:r>
              <a:rPr lang="en-US" sz="2400" dirty="0" smtClean="0"/>
              <a:t>out your evaluation for this session at:</a:t>
            </a:r>
          </a:p>
        </p:txBody>
      </p:sp>
      <p:sp>
        <p:nvSpPr>
          <p:cNvPr id="15" name="TextBox 14"/>
          <p:cNvSpPr txBox="1"/>
          <p:nvPr/>
        </p:nvSpPr>
        <p:spPr>
          <a:xfrm rot="525494">
            <a:off x="5356149" y="2607568"/>
            <a:ext cx="2242479" cy="1200329"/>
          </a:xfrm>
          <a:prstGeom prst="rect">
            <a:avLst/>
          </a:prstGeom>
          <a:noFill/>
        </p:spPr>
        <p:txBody>
          <a:bodyPr wrap="square" rtlCol="0">
            <a:spAutoFit/>
          </a:bodyPr>
          <a:lstStyle/>
          <a:p>
            <a:pPr algn="r"/>
            <a:r>
              <a:rPr lang="en-US" sz="2400" dirty="0" smtClean="0"/>
              <a:t>This session will be available as </a:t>
            </a:r>
            <a:br>
              <a:rPr lang="en-US" sz="2400" dirty="0" smtClean="0"/>
            </a:br>
            <a:r>
              <a:rPr lang="en-US" sz="2400" dirty="0" smtClean="0"/>
              <a:t>a recording at:</a:t>
            </a:r>
          </a:p>
        </p:txBody>
      </p:sp>
      <p:sp>
        <p:nvSpPr>
          <p:cNvPr id="17" name="TextBox 16"/>
          <p:cNvSpPr txBox="1"/>
          <p:nvPr/>
        </p:nvSpPr>
        <p:spPr>
          <a:xfrm>
            <a:off x="2057408" y="4889213"/>
            <a:ext cx="5334000" cy="584775"/>
          </a:xfrm>
          <a:prstGeom prst="rect">
            <a:avLst/>
          </a:prstGeom>
          <a:noFill/>
        </p:spPr>
        <p:txBody>
          <a:bodyPr wrap="square" rtlCol="0">
            <a:spAutoFit/>
          </a:bodyPr>
          <a:lstStyle/>
          <a:p>
            <a:pPr algn="ctr"/>
            <a:r>
              <a:rPr lang="en-US" sz="3200" dirty="0" smtClean="0">
                <a:solidFill>
                  <a:schemeClr val="accent3"/>
                </a:solidFill>
              </a:rPr>
              <a:t>www.microsoftpdc.com</a:t>
            </a:r>
            <a:endParaRPr lang="en-US" sz="32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r>
              <a:rPr smtClean="0"/>
              <a:t>Please use the microphones provided</a:t>
            </a:r>
            <a:endParaRPr lang="en-US" dirty="0"/>
          </a:p>
        </p:txBody>
      </p:sp>
      <p:sp>
        <p:nvSpPr>
          <p:cNvPr id="4" name="Text Placeholder 3"/>
          <p:cNvSpPr>
            <a:spLocks noGrp="1"/>
          </p:cNvSpPr>
          <p:nvPr>
            <p:ph type="body" sz="quarter" idx="10"/>
          </p:nvPr>
        </p:nvSpPr>
        <p:spPr/>
        <p:txBody>
          <a:bodyPr/>
          <a:lstStyle/>
          <a:p>
            <a:r>
              <a:rPr lang="en-US" sz="14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Declarative Programming</a:t>
            </a:r>
            <a:endParaRPr lang="en-US" dirty="0"/>
          </a:p>
        </p:txBody>
      </p:sp>
      <p:pic>
        <p:nvPicPr>
          <p:cNvPr id="3" name="Picture 3" descr="C:\Users\andersh\AppData\Local\Microsoft\Windows\Temporary Internet Files\Content.IE5\AP0LI28U\MCj02000170000[1].wmf"/>
          <p:cNvPicPr>
            <a:picLocks noChangeAspect="1" noChangeArrowheads="1"/>
          </p:cNvPicPr>
          <p:nvPr/>
        </p:nvPicPr>
        <p:blipFill>
          <a:blip r:embed="rId3">
            <a:lum bright="-80000"/>
          </a:blip>
          <a:srcRect/>
          <a:stretch>
            <a:fillRect/>
          </a:stretch>
        </p:blipFill>
        <p:spPr bwMode="auto">
          <a:xfrm>
            <a:off x="2590800" y="2362200"/>
            <a:ext cx="3853233" cy="2514600"/>
          </a:xfrm>
          <a:prstGeom prst="rect">
            <a:avLst/>
          </a:prstGeom>
          <a:noFill/>
        </p:spPr>
      </p:pic>
      <p:cxnSp>
        <p:nvCxnSpPr>
          <p:cNvPr id="4" name="Straight Connector 3"/>
          <p:cNvCxnSpPr/>
          <p:nvPr/>
        </p:nvCxnSpPr>
        <p:spPr>
          <a:xfrm>
            <a:off x="1828800" y="2438400"/>
            <a:ext cx="5257800" cy="2438400"/>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28800" y="2286000"/>
            <a:ext cx="5257800" cy="2514600"/>
          </a:xfrm>
          <a:prstGeom prst="line">
            <a:avLst/>
          </a:prstGeom>
          <a:ln w="38100">
            <a:solidFill>
              <a:srgbClr val="92D050"/>
            </a:solidFill>
            <a:tailEnd type="arrow"/>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rot="5400000" flipH="1" flipV="1">
            <a:off x="-37306" y="3771106"/>
            <a:ext cx="3733006" cy="794"/>
          </a:xfrm>
          <a:prstGeom prst="straightConnector1">
            <a:avLst/>
          </a:prstGeom>
          <a:ln w="38100" cmpd="sng">
            <a:solidFill>
              <a:schemeClr val="tx1"/>
            </a:solidFill>
            <a:tailEnd type="arrow"/>
          </a:ln>
          <a:effectLst/>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V="1">
            <a:off x="1371600" y="5410200"/>
            <a:ext cx="6324600" cy="794"/>
          </a:xfrm>
          <a:prstGeom prst="straightConnector1">
            <a:avLst/>
          </a:prstGeom>
          <a:ln w="38100" cmpd="sng">
            <a:solidFill>
              <a:schemeClr val="tx1"/>
            </a:solidFill>
            <a:tailEnd type="arrow"/>
          </a:ln>
          <a:effec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324600" y="1524000"/>
            <a:ext cx="1207895" cy="646331"/>
          </a:xfrm>
          <a:prstGeom prst="rect">
            <a:avLst/>
          </a:prstGeom>
          <a:noFill/>
        </p:spPr>
        <p:txBody>
          <a:bodyPr wrap="none" rtlCol="0">
            <a:spAutoFit/>
          </a:bodyPr>
          <a:lstStyle/>
          <a:p>
            <a:r>
              <a:rPr lang="en-US" sz="3600" dirty="0" smtClean="0">
                <a:solidFill>
                  <a:srgbClr val="92D050"/>
                </a:solidFill>
              </a:rPr>
              <a:t>What</a:t>
            </a:r>
            <a:endParaRPr lang="en-US" sz="3600" dirty="0">
              <a:solidFill>
                <a:srgbClr val="92D050"/>
              </a:solidFill>
            </a:endParaRPr>
          </a:p>
        </p:txBody>
      </p:sp>
      <p:sp>
        <p:nvSpPr>
          <p:cNvPr id="9" name="TextBox 8"/>
          <p:cNvSpPr txBox="1"/>
          <p:nvPr/>
        </p:nvSpPr>
        <p:spPr>
          <a:xfrm>
            <a:off x="6477000" y="3886200"/>
            <a:ext cx="1043684" cy="646331"/>
          </a:xfrm>
          <a:prstGeom prst="rect">
            <a:avLst/>
          </a:prstGeom>
          <a:noFill/>
        </p:spPr>
        <p:txBody>
          <a:bodyPr wrap="none" rtlCol="0">
            <a:spAutoFit/>
          </a:bodyPr>
          <a:lstStyle/>
          <a:p>
            <a:r>
              <a:rPr lang="en-US" sz="3600" dirty="0" smtClean="0">
                <a:solidFill>
                  <a:srgbClr val="C00000"/>
                </a:solidFill>
              </a:rPr>
              <a:t>How</a:t>
            </a:r>
          </a:p>
        </p:txBody>
      </p:sp>
      <p:sp>
        <p:nvSpPr>
          <p:cNvPr id="10" name="TextBox 9"/>
          <p:cNvSpPr txBox="1"/>
          <p:nvPr/>
        </p:nvSpPr>
        <p:spPr>
          <a:xfrm>
            <a:off x="1905000" y="5562600"/>
            <a:ext cx="1752596" cy="523220"/>
          </a:xfrm>
          <a:prstGeom prst="rect">
            <a:avLst/>
          </a:prstGeom>
          <a:noFill/>
        </p:spPr>
        <p:txBody>
          <a:bodyPr wrap="none" rtlCol="0">
            <a:spAutoFit/>
          </a:bodyPr>
          <a:lstStyle/>
          <a:p>
            <a:r>
              <a:rPr lang="en-US" sz="2800" dirty="0" smtClean="0"/>
              <a:t>Imperative</a:t>
            </a:r>
            <a:endParaRPr lang="en-US" sz="2800" dirty="0"/>
          </a:p>
        </p:txBody>
      </p:sp>
      <p:sp>
        <p:nvSpPr>
          <p:cNvPr id="11" name="TextBox 10"/>
          <p:cNvSpPr txBox="1"/>
          <p:nvPr/>
        </p:nvSpPr>
        <p:spPr>
          <a:xfrm>
            <a:off x="5638800" y="5562600"/>
            <a:ext cx="1813510" cy="523220"/>
          </a:xfrm>
          <a:prstGeom prst="rect">
            <a:avLst/>
          </a:prstGeom>
          <a:noFill/>
        </p:spPr>
        <p:txBody>
          <a:bodyPr wrap="none" rtlCol="0">
            <a:spAutoFit/>
          </a:bodyPr>
          <a:lstStyle/>
          <a:p>
            <a:r>
              <a:rPr lang="en-US" sz="2800" dirty="0" smtClean="0"/>
              <a:t>Declarative</a:t>
            </a:r>
            <a:endParaRPr lang="en-US" sz="2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vs. Static</a:t>
            </a:r>
            <a:endParaRPr lang="en-US" dirty="0"/>
          </a:p>
        </p:txBody>
      </p:sp>
      <p:graphicFrame>
        <p:nvGraphicFramePr>
          <p:cNvPr id="4" name="Diagram 3"/>
          <p:cNvGraphicFramePr/>
          <p:nvPr/>
        </p:nvGraphicFramePr>
        <p:xfrm>
          <a:off x="1752600" y="1600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Concurrency</a:t>
            </a:r>
            <a:endParaRPr lang="en-US" dirty="0"/>
          </a:p>
        </p:txBody>
      </p:sp>
      <p:sp>
        <p:nvSpPr>
          <p:cNvPr id="3" name="Rectangle 2"/>
          <p:cNvSpPr/>
          <p:nvPr/>
        </p:nvSpPr>
        <p:spPr bwMode="auto">
          <a:xfrm>
            <a:off x="685800" y="1600200"/>
            <a:ext cx="7772400" cy="4800600"/>
          </a:xfrm>
          <a:prstGeom prst="rect">
            <a:avLst/>
          </a:prstGeom>
          <a:solidFill>
            <a:srgbClr val="FFFFFF"/>
          </a:solidFill>
          <a:ln>
            <a:headEnd type="none" w="med" len="med"/>
            <a:tailEnd type="none" w="med" len="med"/>
          </a:ln>
          <a:effectLst>
            <a:glow rad="139700">
              <a:schemeClr val="accent2">
                <a:satMod val="175000"/>
                <a:alpha val="40000"/>
              </a:schemeClr>
            </a:glow>
            <a:innerShdw blurRad="114300">
              <a:prstClr val="black"/>
            </a:inn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4" name="Picture 3" descr="BlindMenElephant.png"/>
          <p:cNvPicPr>
            <a:picLocks noChangeAspect="1"/>
          </p:cNvPicPr>
          <p:nvPr/>
        </p:nvPicPr>
        <p:blipFill>
          <a:blip r:embed="rId3"/>
          <a:stretch>
            <a:fillRect/>
          </a:stretch>
        </p:blipFill>
        <p:spPr>
          <a:xfrm>
            <a:off x="1295400" y="2034540"/>
            <a:ext cx="6553200" cy="393192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Co-Evolution</a:t>
            </a:r>
            <a:endParaRPr lang="en-US" dirty="0"/>
          </a:p>
        </p:txBody>
      </p:sp>
      <p:pic>
        <p:nvPicPr>
          <p:cNvPr id="4" name="Picture 3" descr="boyoes3.jpg"/>
          <p:cNvPicPr>
            <a:picLocks noChangeAspect="1"/>
          </p:cNvPicPr>
          <p:nvPr/>
        </p:nvPicPr>
        <p:blipFill>
          <a:blip r:embed="rId3"/>
          <a:srcRect t="20000"/>
          <a:stretch>
            <a:fillRect/>
          </a:stretch>
        </p:blipFill>
        <p:spPr>
          <a:xfrm>
            <a:off x="1562100" y="1447800"/>
            <a:ext cx="6019800" cy="4989384"/>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smtClean="0"/>
              <a:t>The Evolution of C#</a:t>
            </a:r>
            <a:endParaRPr lang="en-US" dirty="0"/>
          </a:p>
        </p:txBody>
      </p:sp>
      <p:sp>
        <p:nvSpPr>
          <p:cNvPr id="403461" name="Oval 5"/>
          <p:cNvSpPr>
            <a:spLocks noChangeArrowheads="1"/>
          </p:cNvSpPr>
          <p:nvPr/>
        </p:nvSpPr>
        <p:spPr bwMode="auto">
          <a:xfrm rot="1391691">
            <a:off x="1885596" y="6108343"/>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p>
        </p:txBody>
      </p:sp>
      <p:sp>
        <p:nvSpPr>
          <p:cNvPr id="403465" name="Line 9"/>
          <p:cNvSpPr>
            <a:spLocks noChangeShapeType="1"/>
          </p:cNvSpPr>
          <p:nvPr/>
        </p:nvSpPr>
        <p:spPr bwMode="auto">
          <a:xfrm rot="1391691" flipV="1">
            <a:off x="2312633" y="5012968"/>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6" name="Oval 10"/>
          <p:cNvSpPr>
            <a:spLocks noChangeArrowheads="1"/>
          </p:cNvSpPr>
          <p:nvPr/>
        </p:nvSpPr>
        <p:spPr bwMode="auto">
          <a:xfrm rot="1391691">
            <a:off x="2453921" y="4784368"/>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p>
        </p:txBody>
      </p:sp>
      <p:sp>
        <p:nvSpPr>
          <p:cNvPr id="403467" name="Line 11"/>
          <p:cNvSpPr>
            <a:spLocks noChangeShapeType="1"/>
          </p:cNvSpPr>
          <p:nvPr/>
        </p:nvSpPr>
        <p:spPr bwMode="auto">
          <a:xfrm rot="1391691" flipV="1">
            <a:off x="2879371" y="3688993"/>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68" name="Oval 12"/>
          <p:cNvSpPr>
            <a:spLocks noChangeArrowheads="1"/>
          </p:cNvSpPr>
          <p:nvPr/>
        </p:nvSpPr>
        <p:spPr bwMode="auto">
          <a:xfrm rot="1391691">
            <a:off x="3020658" y="3460393"/>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p>
        </p:txBody>
      </p:sp>
      <p:sp>
        <p:nvSpPr>
          <p:cNvPr id="403469" name="Line 13"/>
          <p:cNvSpPr>
            <a:spLocks noChangeShapeType="1"/>
          </p:cNvSpPr>
          <p:nvPr/>
        </p:nvSpPr>
        <p:spPr bwMode="auto">
          <a:xfrm rot="1391691" flipV="1">
            <a:off x="3447696" y="236660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403471" name="Text Box 15"/>
          <p:cNvSpPr txBox="1">
            <a:spLocks noChangeArrowheads="1"/>
          </p:cNvSpPr>
          <p:nvPr/>
        </p:nvSpPr>
        <p:spPr bwMode="auto">
          <a:xfrm>
            <a:off x="593373" y="569559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403472" name="Text Box 16"/>
          <p:cNvSpPr txBox="1">
            <a:spLocks noChangeArrowheads="1"/>
          </p:cNvSpPr>
          <p:nvPr/>
        </p:nvSpPr>
        <p:spPr bwMode="auto">
          <a:xfrm>
            <a:off x="1168048" y="440019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403473" name="Text Box 17"/>
          <p:cNvSpPr txBox="1">
            <a:spLocks noChangeArrowheads="1"/>
          </p:cNvSpPr>
          <p:nvPr/>
        </p:nvSpPr>
        <p:spPr bwMode="auto">
          <a:xfrm>
            <a:off x="1744309" y="3103205"/>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403474" name="Text Box 18"/>
          <p:cNvSpPr txBox="1">
            <a:spLocks noChangeArrowheads="1"/>
          </p:cNvSpPr>
          <p:nvPr/>
        </p:nvSpPr>
        <p:spPr bwMode="auto">
          <a:xfrm>
            <a:off x="2465033" y="6055955"/>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403475" name="Text Box 19"/>
          <p:cNvSpPr txBox="1">
            <a:spLocks noChangeArrowheads="1"/>
          </p:cNvSpPr>
          <p:nvPr/>
        </p:nvSpPr>
        <p:spPr bwMode="auto">
          <a:xfrm>
            <a:off x="2968271" y="4709755"/>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403476" name="Text Box 20"/>
          <p:cNvSpPr txBox="1">
            <a:spLocks noChangeArrowheads="1"/>
          </p:cNvSpPr>
          <p:nvPr/>
        </p:nvSpPr>
        <p:spPr bwMode="auto">
          <a:xfrm>
            <a:off x="3544533" y="3392130"/>
            <a:ext cx="3694467"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Language Integrated Query</a:t>
            </a:r>
          </a:p>
        </p:txBody>
      </p:sp>
      <p:sp>
        <p:nvSpPr>
          <p:cNvPr id="15" name="Oval 12"/>
          <p:cNvSpPr>
            <a:spLocks noChangeArrowheads="1"/>
          </p:cNvSpPr>
          <p:nvPr/>
        </p:nvSpPr>
        <p:spPr bwMode="auto">
          <a:xfrm rot="1391691">
            <a:off x="3590925" y="2125663"/>
            <a:ext cx="287338" cy="28733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91432" tIns="45717" rIns="91432" bIns="45717" anchor="ctr"/>
          <a:lstStyle/>
          <a:p>
            <a:endParaRPr lang="da-DK"/>
          </a:p>
        </p:txBody>
      </p:sp>
      <p:sp>
        <p:nvSpPr>
          <p:cNvPr id="16" name="Line 13"/>
          <p:cNvSpPr>
            <a:spLocks noChangeShapeType="1"/>
          </p:cNvSpPr>
          <p:nvPr/>
        </p:nvSpPr>
        <p:spPr bwMode="auto">
          <a:xfrm rot="1391691" flipV="1">
            <a:off x="4017963" y="103187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7" name="Text Box 17"/>
          <p:cNvSpPr txBox="1">
            <a:spLocks noChangeArrowheads="1"/>
          </p:cNvSpPr>
          <p:nvPr/>
        </p:nvSpPr>
        <p:spPr bwMode="auto">
          <a:xfrm>
            <a:off x="2314576" y="1768475"/>
            <a:ext cx="1093553"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a:t>
            </a:r>
            <a:r>
              <a:rPr lang="en-US" sz="2800" dirty="0" smtClean="0"/>
              <a:t>4.0</a:t>
            </a:r>
            <a:endParaRPr lang="en-US" sz="2800" dirty="0"/>
          </a:p>
        </p:txBody>
      </p:sp>
      <p:sp>
        <p:nvSpPr>
          <p:cNvPr id="18" name="Text Box 20"/>
          <p:cNvSpPr txBox="1">
            <a:spLocks noChangeArrowheads="1"/>
          </p:cNvSpPr>
          <p:nvPr/>
        </p:nvSpPr>
        <p:spPr bwMode="auto">
          <a:xfrm>
            <a:off x="4114800" y="2057400"/>
            <a:ext cx="3200400"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smtClean="0"/>
              <a:t>Dynamic Programming</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Dynamically Typed Objects</a:t>
            </a:r>
          </a:p>
          <a:p>
            <a:r>
              <a:rPr lang="en-US" smtClean="0"/>
              <a:t>Optional and Named Parameters</a:t>
            </a:r>
          </a:p>
          <a:p>
            <a:r>
              <a:rPr lang="en-US" smtClean="0"/>
              <a:t>Improved COM Interoperability</a:t>
            </a:r>
          </a:p>
          <a:p>
            <a:r>
              <a:rPr lang="en-US" smtClean="0"/>
              <a:t>Co- and Contra-variance</a:t>
            </a:r>
            <a:endParaRPr lang="en-US" dirty="0" smtClean="0"/>
          </a:p>
        </p:txBody>
      </p:sp>
      <p:sp>
        <p:nvSpPr>
          <p:cNvPr id="3" name="Title 2"/>
          <p:cNvSpPr>
            <a:spLocks noGrp="1"/>
          </p:cNvSpPr>
          <p:nvPr>
            <p:ph type="title"/>
          </p:nvPr>
        </p:nvSpPr>
        <p:spPr/>
        <p:txBody>
          <a:bodyPr/>
          <a:lstStyle/>
          <a:p>
            <a:r>
              <a:rPr lang="en-US" smtClean="0"/>
              <a:t>C# 4.0 Language Innovations</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1819</TotalTime>
  <Words>2099</Words>
  <Application>Microsoft Office PowerPoint</Application>
  <PresentationFormat>On-screen Show (4:3)</PresentationFormat>
  <Paragraphs>391</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PDC 2008 BREAKOUT template 4-3_GRAY_FINAL</vt:lpstr>
      <vt:lpstr>White with Consolas font for code slides</vt:lpstr>
      <vt:lpstr>1_PDC 2008 BREAKOUT template 4-3_GRAY_FINAL</vt:lpstr>
      <vt:lpstr>The Future of C#</vt:lpstr>
      <vt:lpstr>The Evolution of C#</vt:lpstr>
      <vt:lpstr>Trends</vt:lpstr>
      <vt:lpstr>Declarative Programming</vt:lpstr>
      <vt:lpstr>Dynamic vs. Static</vt:lpstr>
      <vt:lpstr>Concurrency</vt:lpstr>
      <vt:lpstr>Co-Evolution</vt:lpstr>
      <vt:lpstr>The Evolution of C#</vt:lpstr>
      <vt:lpstr>C# 4.0 Language Innovations</vt:lpstr>
      <vt:lpstr>.NET Dynamic Programming</vt:lpstr>
      <vt:lpstr>Dynamically Typed Objects</vt:lpstr>
      <vt:lpstr>Dynamically Typed Objects</vt:lpstr>
      <vt:lpstr>Dynamically Typed Objects</vt:lpstr>
      <vt:lpstr>Dynamically Typed Objects</vt:lpstr>
      <vt:lpstr>IDynamicObject</vt:lpstr>
      <vt:lpstr>Implementing IDynamicObject</vt:lpstr>
      <vt:lpstr>Optional and Named Parameters</vt:lpstr>
      <vt:lpstr>Optional and Named Parameters</vt:lpstr>
      <vt:lpstr>Improved COM Interoperability</vt:lpstr>
      <vt:lpstr>Improved COM Interoperability</vt:lpstr>
      <vt:lpstr>Improved COM Interoperability</vt:lpstr>
      <vt:lpstr>Co- and Contra-variance</vt:lpstr>
      <vt:lpstr>Safe Co- and Contra-variance</vt:lpstr>
      <vt:lpstr>Variance in C# 4.0</vt:lpstr>
      <vt:lpstr>Variance in .NET Framework 4.0</vt:lpstr>
      <vt:lpstr>The Evolution of C#</vt:lpstr>
      <vt:lpstr>Compiler as a Service</vt:lpstr>
      <vt:lpstr>Compiler as a Service</vt:lpstr>
      <vt:lpstr>Slide 29</vt:lpstr>
      <vt:lpstr>Additional Resources</vt:lpstr>
      <vt:lpstr>Evals &amp; Recordings</vt:lpstr>
      <vt:lpstr>Please use the microphones provided</vt:lpstr>
      <vt:lpstr>Slide 33</vt:lpstr>
      <vt:lpstr>Slide 34</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TL16: The Future of C#</dc:title>
  <dc:subject>PDC 2008</dc:subject>
  <dc:creator>Anders Hejlsberg</dc:creator>
  <dc:description>Template: David Shadle
Formatting: Dana KW, Silver Fox Productions
Event Date: October 27, 2008
Event Location: Los Angeles
Audience: developers, TDMs, IT pros, professionals, devs</dc:description>
  <cp:lastModifiedBy>Shows</cp:lastModifiedBy>
  <cp:revision>37</cp:revision>
  <dcterms:created xsi:type="dcterms:W3CDTF">2008-10-05T19:48:50Z</dcterms:created>
  <dcterms:modified xsi:type="dcterms:W3CDTF">2008-10-27T21:59:08Z</dcterms:modified>
</cp:coreProperties>
</file>