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7" r:id="rId5"/>
    <p:sldId id="262" r:id="rId6"/>
    <p:sldId id="265" r:id="rId7"/>
    <p:sldId id="266" r:id="rId8"/>
  </p:sldIdLst>
  <p:sldSz cx="10801350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88" y="-64"/>
      </p:cViewPr>
      <p:guideLst>
        <p:guide orient="horz" pos="22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060266"/>
            <a:ext cx="10801350" cy="3140634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801350" cy="406026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784927"/>
            <a:ext cx="10801350" cy="24003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80210"/>
            <a:ext cx="10801350" cy="53606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0920" y="5305173"/>
            <a:ext cx="6658718" cy="926225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chemeClr val="tx2"/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768" y="3288905"/>
            <a:ext cx="8475883" cy="1882825"/>
          </a:xfrm>
          <a:effectLst/>
        </p:spPr>
        <p:txBody>
          <a:bodyPr>
            <a:noAutofit/>
          </a:bodyPr>
          <a:lstStyle>
            <a:lvl1pPr marL="720090" indent="-514350" algn="l">
              <a:defRPr sz="6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0281" y="768095"/>
            <a:ext cx="7560945" cy="3648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877" y="395343"/>
            <a:ext cx="2430304" cy="550025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6609" y="768096"/>
            <a:ext cx="5704595" cy="51394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50169" y="768096"/>
            <a:ext cx="7560945" cy="3648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60266"/>
            <a:ext cx="10801350" cy="314063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801350" cy="406026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784927"/>
            <a:ext cx="10801350" cy="24003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80210"/>
            <a:ext cx="10801350" cy="53606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712" y="2281281"/>
            <a:ext cx="7048124" cy="2544513"/>
          </a:xfrm>
          <a:effectLst/>
        </p:spPr>
        <p:txBody>
          <a:bodyPr anchor="b"/>
          <a:lstStyle>
            <a:lvl1pPr algn="r">
              <a:defRPr sz="52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05" y="4837887"/>
            <a:ext cx="7052646" cy="877233"/>
          </a:xfrm>
        </p:spPr>
        <p:txBody>
          <a:bodyPr anchor="t"/>
          <a:lstStyle>
            <a:lvl1pPr marL="0" indent="0" algn="r">
              <a:buNone/>
              <a:defRPr sz="2300">
                <a:solidFill>
                  <a:schemeClr val="tx2"/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50168" y="768095"/>
            <a:ext cx="3953294" cy="3648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87086" y="768096"/>
            <a:ext cx="3953294" cy="3648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169" y="768096"/>
            <a:ext cx="3953294" cy="67175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053" y="1470343"/>
            <a:ext cx="3953294" cy="2880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9626" y="768096"/>
            <a:ext cx="3953294" cy="67175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ctr" defTabSz="1028700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1468984"/>
            <a:ext cx="3953294" cy="2880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182" y="2320290"/>
            <a:ext cx="4295125" cy="1321418"/>
          </a:xfrm>
          <a:effectLst/>
        </p:spPr>
        <p:txBody>
          <a:bodyPr anchor="b">
            <a:noAutofit/>
          </a:bodyPr>
          <a:lstStyle>
            <a:lvl1pPr marL="257175" indent="-257175" algn="l">
              <a:defRPr sz="32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090" y="768096"/>
            <a:ext cx="4745182" cy="5139467"/>
          </a:xfrm>
        </p:spPr>
        <p:txBody>
          <a:bodyPr anchor="ctr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47" y="3672692"/>
            <a:ext cx="4002855" cy="2246494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60266"/>
            <a:ext cx="10801350" cy="314063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801350" cy="406026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784927"/>
            <a:ext cx="10801350" cy="24003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80210"/>
            <a:ext cx="10801350" cy="53606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86300" y="1200150"/>
            <a:ext cx="4860608" cy="328419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3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7004" y="1061010"/>
            <a:ext cx="4363672" cy="2271171"/>
          </a:xfrm>
        </p:spPr>
        <p:txBody>
          <a:bodyPr anchor="b"/>
          <a:lstStyle>
            <a:lvl1pPr marL="205740" indent="-205740">
              <a:buFont typeface="Georgia" pitchFamily="18" charset="0"/>
              <a:buChar char="*"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85" y="4687642"/>
            <a:ext cx="7540554" cy="1200150"/>
          </a:xfrm>
        </p:spPr>
        <p:txBody>
          <a:bodyPr anchor="b">
            <a:noAutofit/>
          </a:bodyPr>
          <a:lstStyle>
            <a:lvl1pPr algn="l">
              <a:defRPr sz="5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360670"/>
            <a:ext cx="10801350" cy="184023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801350" cy="536067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956719"/>
            <a:ext cx="10801350" cy="24003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80210"/>
            <a:ext cx="10801350" cy="53606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8323" y="4590776"/>
            <a:ext cx="7692904" cy="1200150"/>
          </a:xfrm>
          <a:prstGeom prst="rect">
            <a:avLst/>
          </a:prstGeom>
          <a:effectLst/>
        </p:spPr>
        <p:txBody>
          <a:bodyPr vert="horz" lIns="102870" tIns="51435" rIns="102870" bIns="51435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169" y="768873"/>
            <a:ext cx="7560945" cy="3648456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0911" y="6480811"/>
            <a:ext cx="2970371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4B0DEC-EC38-4803-9721-EFBEE330148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67" y="6480811"/>
            <a:ext cx="3960496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0563" y="6480811"/>
            <a:ext cx="2160270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30A05A-1658-4338-9BE1-AD86A6C0C3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60045" indent="-360045" algn="r" defTabSz="10287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7220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25830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63624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2234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11705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1221" indent="-205740" algn="l" defTabSz="1028700" rtl="0" eaLnBrk="1" latinLnBrk="0" hangingPunct="1">
        <a:spcBef>
          <a:spcPct val="20000"/>
        </a:spcBef>
        <a:spcAft>
          <a:spcPts val="33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.NET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0574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Code Analysis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4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1" y="288370"/>
            <a:ext cx="10585175" cy="1200150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.NET Compiler Platform ("Roslyn") Code </a:t>
            </a:r>
            <a:r>
              <a:rPr lang="en-IN" sz="2400" dirty="0" err="1" smtClean="0">
                <a:solidFill>
                  <a:srgbClr val="0070C0"/>
                </a:solidFill>
              </a:rPr>
              <a:t>Analyzers</a:t>
            </a:r>
            <a:r>
              <a:rPr lang="en-IN" sz="2400" dirty="0" smtClean="0">
                <a:solidFill>
                  <a:srgbClr val="0070C0"/>
                </a:solidFill>
              </a:rPr>
              <a:t> inspect code for style, quality and maintainability, design, and other issues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091" y="1440210"/>
            <a:ext cx="10513168" cy="5688632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Visual Studio built-in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inspect code style and quality, and have configurable preferences.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installable as a </a:t>
            </a:r>
            <a:r>
              <a:rPr lang="en-IN" sz="1800" dirty="0" err="1" smtClean="0">
                <a:solidFill>
                  <a:srgbClr val="0070C0"/>
                </a:solidFill>
              </a:rPr>
              <a:t>NuGet</a:t>
            </a:r>
            <a:r>
              <a:rPr lang="en-IN" sz="1800" dirty="0" smtClean="0">
                <a:solidFill>
                  <a:srgbClr val="0070C0"/>
                </a:solidFill>
              </a:rPr>
              <a:t> package or a Visual Studio extension include: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rgbClr val="0070C0"/>
                </a:solidFill>
              </a:rPr>
              <a:t>FxCop</a:t>
            </a:r>
            <a:r>
              <a:rPr lang="en-IN" sz="1400" dirty="0" smtClean="0">
                <a:solidFill>
                  <a:srgbClr val="0070C0"/>
                </a:solidFill>
              </a:rPr>
              <a:t> </a:t>
            </a:r>
            <a:r>
              <a:rPr lang="en-IN" sz="1400" dirty="0" err="1" smtClean="0">
                <a:solidFill>
                  <a:srgbClr val="0070C0"/>
                </a:solidFill>
              </a:rPr>
              <a:t>analyzers</a:t>
            </a:r>
            <a:endParaRPr lang="en-IN" sz="1400" dirty="0" smtClean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rgbClr val="0070C0"/>
                </a:solidFill>
              </a:rPr>
              <a:t>StyleCop</a:t>
            </a:r>
            <a:endParaRPr lang="en-IN" sz="1400" dirty="0" smtClean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rgbClr val="0070C0"/>
                </a:solidFill>
              </a:rPr>
              <a:t>Roslynator</a:t>
            </a:r>
            <a:endParaRPr lang="en-IN" sz="1400" dirty="0" smtClean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rgbClr val="0070C0"/>
                </a:solidFill>
              </a:rPr>
              <a:t>XUnit</a:t>
            </a:r>
            <a:r>
              <a:rPr lang="en-IN" sz="1400" dirty="0" smtClean="0">
                <a:solidFill>
                  <a:srgbClr val="0070C0"/>
                </a:solidFill>
              </a:rPr>
              <a:t> </a:t>
            </a:r>
            <a:r>
              <a:rPr lang="en-IN" sz="1400" dirty="0" err="1" smtClean="0">
                <a:solidFill>
                  <a:srgbClr val="0070C0"/>
                </a:solidFill>
              </a:rPr>
              <a:t>Analyzers</a:t>
            </a:r>
            <a:endParaRPr lang="en-IN" sz="1400" dirty="0" smtClean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</a:rPr>
              <a:t>Sonar </a:t>
            </a:r>
            <a:r>
              <a:rPr lang="en-IN" sz="1400" dirty="0" err="1" smtClean="0">
                <a:solidFill>
                  <a:srgbClr val="0070C0"/>
                </a:solidFill>
              </a:rPr>
              <a:t>Analyzer</a:t>
            </a:r>
            <a:endParaRPr lang="en-IN" sz="14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report rule violations in the code editor as a squiggle, and in the Error List window.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70C0"/>
                </a:solidFill>
              </a:rPr>
              <a:t>Analyzer</a:t>
            </a:r>
            <a:r>
              <a:rPr lang="en-IN" sz="1800" dirty="0" smtClean="0">
                <a:solidFill>
                  <a:srgbClr val="0070C0"/>
                </a:solidFill>
              </a:rPr>
              <a:t> rules, or diagnostics, have associated code fixes that can be applied to correct the problem. 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Code fixes are shown in the light bulb icon menu along with other types of Quick Actions.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1" y="288370"/>
            <a:ext cx="10585175" cy="1200150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Code Metrics is a set of software measures that provide developers better insight into the code being developed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091" y="1224186"/>
            <a:ext cx="10513168" cy="5904656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Maintainability Index - Calculates an index value between 0 and 100 that represents the relative ease of maintaining the code. A high value means better maintainability. </a:t>
            </a:r>
          </a:p>
          <a:p>
            <a:pPr marL="0" indent="0">
              <a:buClr>
                <a:srgbClr val="0070C0"/>
              </a:buClr>
              <a:buNone/>
            </a:pPr>
            <a:endParaRPr lang="en-IN" sz="4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70C0"/>
                </a:solidFill>
              </a:rPr>
              <a:t>Cyclomatic</a:t>
            </a:r>
            <a:r>
              <a:rPr lang="en-IN" sz="1800" dirty="0" smtClean="0">
                <a:solidFill>
                  <a:srgbClr val="0070C0"/>
                </a:solidFill>
              </a:rPr>
              <a:t> Complexity - Measures the structural complexity of the code, created by calculating the number of different code paths in the flow of the program. A program that has complex control flow requires more tests to achieve good code coverage and is less maintainable. </a:t>
            </a:r>
          </a:p>
          <a:p>
            <a:pPr marL="0" indent="0">
              <a:buClr>
                <a:srgbClr val="0070C0"/>
              </a:buClr>
              <a:buNone/>
            </a:pPr>
            <a:endParaRPr lang="en-IN" sz="4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Depth of Inheritance - Indicates the number of different classes that inherit from one another, all the way back to the base class. A low value is good and a high value is bad.</a:t>
            </a:r>
          </a:p>
          <a:p>
            <a:pPr marL="0" indent="0">
              <a:buClr>
                <a:srgbClr val="0070C0"/>
              </a:buClr>
              <a:buNone/>
            </a:pPr>
            <a:endParaRPr lang="en-IN" sz="4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Class Coupling - Measures the coupling to unique classes through parameters, local variables, return types, method calls, generic or template instantiations, base classes, interface implementations, fields defined on external types, and attribute decoration.</a:t>
            </a:r>
          </a:p>
          <a:p>
            <a:pPr marL="51435" indent="0">
              <a:buClr>
                <a:srgbClr val="0070C0"/>
              </a:buClr>
              <a:buNone/>
            </a:pPr>
            <a:endParaRPr lang="en-IN" sz="400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High coupling indicates a design that is difficult to reuse and maintain because of its many interdependencies on other types.</a:t>
            </a:r>
          </a:p>
          <a:p>
            <a:pPr marL="0" indent="0">
              <a:buClr>
                <a:srgbClr val="0070C0"/>
              </a:buClr>
              <a:buNone/>
            </a:pPr>
            <a:endParaRPr lang="en-IN" sz="4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Lines of Source code - Indicates the exact number of source code lines that are present in your source file, including blank lines. </a:t>
            </a:r>
          </a:p>
          <a:p>
            <a:pPr marL="0" indent="0">
              <a:buClr>
                <a:srgbClr val="0070C0"/>
              </a:buClr>
              <a:buNone/>
            </a:pPr>
            <a:endParaRPr lang="en-IN" sz="4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Lines of Executable code - Indicates the approximate number of executable code lines or operations.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1" y="288370"/>
            <a:ext cx="10585175" cy="1200150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Code Analysis Warnings: CA Examples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091" y="1008162"/>
            <a:ext cx="10513168" cy="6048672"/>
          </a:xfrm>
        </p:spPr>
        <p:txBody>
          <a:bodyPr>
            <a:no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rgbClr val="0070C0"/>
                </a:solidFill>
              </a:rPr>
              <a:t>CA1303: Do not pass literals as localized parameters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Cause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This warning is raised when a literal string is passed as a value to a parameter or property and one or more of the </a:t>
            </a:r>
            <a:r>
              <a:rPr lang="en-IN" sz="1800" dirty="0" err="1" smtClean="0">
                <a:solidFill>
                  <a:srgbClr val="0070C0"/>
                </a:solidFill>
              </a:rPr>
              <a:t>fllowing</a:t>
            </a:r>
            <a:r>
              <a:rPr lang="en-IN" sz="1800" dirty="0" smtClean="0">
                <a:solidFill>
                  <a:srgbClr val="0070C0"/>
                </a:solidFill>
              </a:rPr>
              <a:t> situations is true: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600" dirty="0" smtClean="0">
                <a:solidFill>
                  <a:srgbClr val="0070C0"/>
                </a:solidFill>
              </a:rPr>
              <a:t>The </a:t>
            </a:r>
            <a:r>
              <a:rPr lang="en-IN" sz="1600" dirty="0" err="1" smtClean="0">
                <a:solidFill>
                  <a:srgbClr val="0070C0"/>
                </a:solidFill>
              </a:rPr>
              <a:t>LocalizableAttribute</a:t>
            </a:r>
            <a:r>
              <a:rPr lang="en-IN" sz="1600" dirty="0" smtClean="0">
                <a:solidFill>
                  <a:srgbClr val="0070C0"/>
                </a:solidFill>
              </a:rPr>
              <a:t> attribute of the parameter or property is set to true.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600" dirty="0" smtClean="0">
                <a:solidFill>
                  <a:srgbClr val="0070C0"/>
                </a:solidFill>
              </a:rPr>
              <a:t>The literal string is passed to the string value or string format parameter of a </a:t>
            </a:r>
            <a:r>
              <a:rPr lang="en-IN" sz="1600" dirty="0" err="1" smtClean="0">
                <a:solidFill>
                  <a:srgbClr val="0070C0"/>
                </a:solidFill>
              </a:rPr>
              <a:t>Console.Write</a:t>
            </a:r>
            <a:r>
              <a:rPr lang="en-IN" sz="1600" dirty="0" smtClean="0">
                <a:solidFill>
                  <a:srgbClr val="0070C0"/>
                </a:solidFill>
              </a:rPr>
              <a:t> or </a:t>
            </a:r>
            <a:r>
              <a:rPr lang="en-IN" sz="1600" dirty="0" err="1" smtClean="0">
                <a:solidFill>
                  <a:srgbClr val="0070C0"/>
                </a:solidFill>
              </a:rPr>
              <a:t>Console.WriteLine</a:t>
            </a:r>
            <a:r>
              <a:rPr lang="en-IN" sz="1600" dirty="0" smtClean="0">
                <a:solidFill>
                  <a:srgbClr val="0070C0"/>
                </a:solidFill>
              </a:rPr>
              <a:t> method overload.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600" dirty="0" smtClean="0">
                <a:solidFill>
                  <a:srgbClr val="0070C0"/>
                </a:solidFill>
              </a:rPr>
              <a:t>Rule CA1303 is configured to use the naming heuristic, and a parameter or property name contains the phrase Text, Message, or Caption.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IN" sz="1800" dirty="0" smtClean="0">
                <a:solidFill>
                  <a:srgbClr val="0070C0"/>
                </a:solidFill>
              </a:rPr>
              <a:t>How to fix violations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To fix a violation of this rule, replace the string literal with a string retrieved through an instance of the </a:t>
            </a:r>
            <a:r>
              <a:rPr lang="en-IN" sz="1800" dirty="0" err="1" smtClean="0">
                <a:solidFill>
                  <a:srgbClr val="0070C0"/>
                </a:solidFill>
              </a:rPr>
              <a:t>ResourceManager</a:t>
            </a:r>
            <a:r>
              <a:rPr lang="en-IN" sz="1800" dirty="0" smtClean="0">
                <a:solidFill>
                  <a:srgbClr val="0070C0"/>
                </a:solidFill>
              </a:rPr>
              <a:t> class.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For methods that don't require localized strings, you can eliminate unnecessary CA1303 warnings in the following ways: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600" dirty="0" smtClean="0">
                <a:solidFill>
                  <a:srgbClr val="0070C0"/>
                </a:solidFill>
              </a:rPr>
              <a:t>If the naming heuristic option is enabled, rename the parameter or property.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600" dirty="0" smtClean="0">
                <a:solidFill>
                  <a:srgbClr val="0070C0"/>
                </a:solidFill>
              </a:rPr>
              <a:t>Remove the </a:t>
            </a:r>
            <a:r>
              <a:rPr lang="en-IN" sz="1600" dirty="0" err="1" smtClean="0">
                <a:solidFill>
                  <a:srgbClr val="0070C0"/>
                </a:solidFill>
              </a:rPr>
              <a:t>LocalizableAttribute</a:t>
            </a:r>
            <a:r>
              <a:rPr lang="en-IN" sz="1600" dirty="0" smtClean="0">
                <a:solidFill>
                  <a:srgbClr val="0070C0"/>
                </a:solidFill>
              </a:rPr>
              <a:t> attribute on the parameter or property, or set it to false ([Localizable(false)]).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4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1" y="288370"/>
            <a:ext cx="10585175" cy="1200150"/>
          </a:xfrm>
        </p:spPr>
        <p:txBody>
          <a:bodyPr>
            <a:normAutofit/>
          </a:bodyPr>
          <a:lstStyle/>
          <a:p>
            <a:pPr algn="l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Code Analysis Summary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083" y="936154"/>
            <a:ext cx="10585176" cy="612068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Code analysis versus </a:t>
            </a:r>
            <a:r>
              <a:rPr lang="en-IN" sz="1800" dirty="0" err="1" smtClean="0">
                <a:solidFill>
                  <a:srgbClr val="0070C0"/>
                </a:solidFill>
              </a:rPr>
              <a:t>EditorConfig</a:t>
            </a:r>
            <a:r>
              <a:rPr lang="en-IN" sz="1800" dirty="0" smtClean="0">
                <a:solidFill>
                  <a:srgbClr val="0070C0"/>
                </a:solidFill>
              </a:rPr>
              <a:t>: When you define code styles in an </a:t>
            </a:r>
            <a:r>
              <a:rPr lang="en-IN" sz="1800" dirty="0" err="1" smtClean="0">
                <a:solidFill>
                  <a:srgbClr val="0070C0"/>
                </a:solidFill>
              </a:rPr>
              <a:t>EditorConfig</a:t>
            </a:r>
            <a:r>
              <a:rPr lang="en-IN" sz="1800" dirty="0" smtClean="0">
                <a:solidFill>
                  <a:srgbClr val="0070C0"/>
                </a:solidFill>
              </a:rPr>
              <a:t> file or on the text editor Options page, you're actually configuring the code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that are built into Visual Studio.</a:t>
            </a:r>
          </a:p>
          <a:p>
            <a:pPr marL="0" indent="0">
              <a:buClr>
                <a:srgbClr val="0070C0"/>
              </a:buClr>
              <a:buNone/>
            </a:pPr>
            <a:endParaRPr lang="en-IN" sz="11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70C0"/>
                </a:solidFill>
              </a:rPr>
              <a:t>EditorConfig</a:t>
            </a:r>
            <a:r>
              <a:rPr lang="en-IN" sz="1800" dirty="0" smtClean="0">
                <a:solidFill>
                  <a:srgbClr val="0070C0"/>
                </a:solidFill>
              </a:rPr>
              <a:t> versus rule sets: Rule sets and </a:t>
            </a:r>
            <a:r>
              <a:rPr lang="en-IN" sz="1800" dirty="0" err="1" smtClean="0">
                <a:solidFill>
                  <a:srgbClr val="0070C0"/>
                </a:solidFill>
              </a:rPr>
              <a:t>EditorConfig</a:t>
            </a:r>
            <a:r>
              <a:rPr lang="en-IN" sz="1800" dirty="0" smtClean="0">
                <a:solidFill>
                  <a:srgbClr val="0070C0"/>
                </a:solidFill>
              </a:rPr>
              <a:t> files can coexist and can both be used to configure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.</a:t>
            </a:r>
          </a:p>
          <a:p>
            <a:pPr marL="171450" indent="-1714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Code analysis in CI builds: For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that are installed from a </a:t>
            </a:r>
            <a:r>
              <a:rPr lang="en-IN" sz="1800" dirty="0" err="1" smtClean="0">
                <a:solidFill>
                  <a:srgbClr val="0070C0"/>
                </a:solidFill>
              </a:rPr>
              <a:t>NuGet</a:t>
            </a:r>
            <a:r>
              <a:rPr lang="en-IN" sz="1800" dirty="0" smtClean="0">
                <a:solidFill>
                  <a:srgbClr val="0070C0"/>
                </a:solidFill>
              </a:rPr>
              <a:t> package, those rules are enforced at build time, including during a CI build.</a:t>
            </a:r>
          </a:p>
          <a:p>
            <a:pPr marL="171450" indent="-1714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IDE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versus </a:t>
            </a:r>
            <a:r>
              <a:rPr lang="en-IN" sz="1800" dirty="0" err="1" smtClean="0">
                <a:solidFill>
                  <a:srgbClr val="0070C0"/>
                </a:solidFill>
              </a:rPr>
              <a:t>StyleCop</a:t>
            </a:r>
            <a:r>
              <a:rPr lang="en-IN" sz="1800" dirty="0" smtClean="0">
                <a:solidFill>
                  <a:srgbClr val="0070C0"/>
                </a:solidFill>
              </a:rPr>
              <a:t>: The Visual Studio IDE includes built-in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that look for both code style and quality issues. </a:t>
            </a:r>
            <a:r>
              <a:rPr lang="en-IN" sz="1800" dirty="0" err="1" smtClean="0">
                <a:solidFill>
                  <a:srgbClr val="0070C0"/>
                </a:solidFill>
              </a:rPr>
              <a:t>StyleCop</a:t>
            </a:r>
            <a:r>
              <a:rPr lang="en-IN" sz="1800" dirty="0" smtClean="0">
                <a:solidFill>
                  <a:srgbClr val="0070C0"/>
                </a:solidFill>
              </a:rPr>
              <a:t>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are third-party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installed as a </a:t>
            </a:r>
            <a:r>
              <a:rPr lang="en-IN" sz="1800" dirty="0" err="1" smtClean="0">
                <a:solidFill>
                  <a:srgbClr val="0070C0"/>
                </a:solidFill>
              </a:rPr>
              <a:t>NuGet</a:t>
            </a:r>
            <a:r>
              <a:rPr lang="en-IN" sz="1800" dirty="0" smtClean="0">
                <a:solidFill>
                  <a:srgbClr val="0070C0"/>
                </a:solidFill>
              </a:rPr>
              <a:t> package that check for style consistency in your code. </a:t>
            </a:r>
          </a:p>
          <a:p>
            <a:pPr marL="171450" indent="-1714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Code </a:t>
            </a:r>
            <a:r>
              <a:rPr lang="en-IN" sz="1800" dirty="0" err="1" smtClean="0">
                <a:solidFill>
                  <a:srgbClr val="0070C0"/>
                </a:solidFill>
              </a:rPr>
              <a:t>analyzers</a:t>
            </a:r>
            <a:r>
              <a:rPr lang="en-IN" sz="1800" dirty="0" smtClean="0">
                <a:solidFill>
                  <a:srgbClr val="0070C0"/>
                </a:solidFill>
              </a:rPr>
              <a:t> versus legacy analysis: .NET Compiler Platform-based code analysis </a:t>
            </a:r>
            <a:r>
              <a:rPr lang="en-IN" sz="1800" dirty="0" err="1" smtClean="0">
                <a:solidFill>
                  <a:srgbClr val="0070C0"/>
                </a:solidFill>
              </a:rPr>
              <a:t>analyzes</a:t>
            </a:r>
            <a:r>
              <a:rPr lang="en-IN" sz="1800" dirty="0" smtClean="0">
                <a:solidFill>
                  <a:srgbClr val="0070C0"/>
                </a:solidFill>
              </a:rPr>
              <a:t> source code in real time and during compilation, whereas legacy analysis </a:t>
            </a:r>
            <a:r>
              <a:rPr lang="en-IN" sz="1800" dirty="0" err="1" smtClean="0">
                <a:solidFill>
                  <a:srgbClr val="0070C0"/>
                </a:solidFill>
              </a:rPr>
              <a:t>analyzes</a:t>
            </a:r>
            <a:r>
              <a:rPr lang="en-IN" sz="1800" dirty="0" smtClean="0">
                <a:solidFill>
                  <a:srgbClr val="0070C0"/>
                </a:solidFill>
              </a:rPr>
              <a:t> binary files after build has completed.</a:t>
            </a:r>
          </a:p>
          <a:p>
            <a:pPr marL="171450" indent="-1714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70C0"/>
                </a:solidFill>
              </a:rPr>
              <a:t>Code analysis solution property page: The Code Analysis property page at the solution level was removed in </a:t>
            </a:r>
            <a:r>
              <a:rPr lang="en-IN" sz="1800" dirty="0" err="1" smtClean="0">
                <a:solidFill>
                  <a:srgbClr val="0070C0"/>
                </a:solidFill>
              </a:rPr>
              <a:t>favor</a:t>
            </a:r>
            <a:r>
              <a:rPr lang="en-IN" sz="1800" dirty="0" smtClean="0">
                <a:solidFill>
                  <a:srgbClr val="0070C0"/>
                </a:solidFill>
              </a:rPr>
              <a:t> of the more reliable shared property group. For managing Code Analysis at the project level, the Code Analysis property page is still available.</a:t>
            </a:r>
          </a:p>
        </p:txBody>
      </p:sp>
    </p:spTree>
    <p:extLst>
      <p:ext uri="{BB962C8B-B14F-4D97-AF65-F5344CB8AC3E}">
        <p14:creationId xmlns:p14="http://schemas.microsoft.com/office/powerpoint/2010/main" val="36885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965768" y="1728242"/>
            <a:ext cx="8475883" cy="1882825"/>
          </a:xfrm>
        </p:spPr>
        <p:txBody>
          <a:bodyPr/>
          <a:lstStyle/>
          <a:p>
            <a:pPr marL="205740" indent="0" algn="ctr">
              <a:buNone/>
            </a:pPr>
            <a:r>
              <a:rPr lang="en-IN" dirty="0" smtClean="0">
                <a:solidFill>
                  <a:srgbClr val="0070C0"/>
                </a:solidFill>
              </a:rPr>
              <a:t>References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1740920" y="3744510"/>
            <a:ext cx="6658718" cy="151212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https</a:t>
            </a:r>
            <a:r>
              <a:rPr lang="en-IN" dirty="0">
                <a:solidFill>
                  <a:srgbClr val="0070C0"/>
                </a:solidFill>
              </a:rPr>
              <a:t>://docs.microsoft.com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https</a:t>
            </a:r>
            <a:r>
              <a:rPr lang="en-IN" dirty="0">
                <a:solidFill>
                  <a:srgbClr val="0070C0"/>
                </a:solidFill>
              </a:rPr>
              <a:t>://</a:t>
            </a:r>
            <a:r>
              <a:rPr lang="en-IN" dirty="0" smtClean="0">
                <a:solidFill>
                  <a:srgbClr val="0070C0"/>
                </a:solidFill>
              </a:rPr>
              <a:t>github.com/dotnet/roslyn-analyzers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0574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End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</TotalTime>
  <Words>753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Code Analysis</vt:lpstr>
      <vt:lpstr>.NET Compiler Platform ("Roslyn") Code Analyzers inspect code for style, quality and maintainability, design, and other issues</vt:lpstr>
      <vt:lpstr>Code Metrics is a set of software measures that provide developers better insight into the code being developed</vt:lpstr>
      <vt:lpstr>Code Analysis Warnings: CA Examples</vt:lpstr>
      <vt:lpstr>Code Analysis Summary</vt:lpstr>
      <vt:lpstr>References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Rajani</dc:creator>
  <cp:lastModifiedBy>Rajani</cp:lastModifiedBy>
  <cp:revision>30</cp:revision>
  <dcterms:created xsi:type="dcterms:W3CDTF">2021-12-02T22:29:00Z</dcterms:created>
  <dcterms:modified xsi:type="dcterms:W3CDTF">2021-12-03T00:18:46Z</dcterms:modified>
</cp:coreProperties>
</file>