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58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0EB"/>
    <a:srgbClr val="E4095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5168" y="-1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6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1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78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94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159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542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29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898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81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106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274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1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52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7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0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3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2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3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BEE7-1B08-40F4-827B-A319B7068DBB}" type="datetimeFigureOut">
              <a:rPr lang="en-GB" smtClean="0"/>
              <a:t>13/01/15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C5E2-30BD-4422-B44E-FA3760653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1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BEE7-1B08-40F4-827B-A319B7068DBB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13/01/15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C5E2-30BD-4422-B44E-FA37606535B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46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hyperlink" Target="http://www.wiley.com/buy/978111896583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blogs.computerworld.com/18351/a_stack_of_dvds_to_the_moon_and_back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baselinemag.com/analytics-big-data/slideshows/surprising-statistics-about-big-data.html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dazeinfo.com/2014/05/02/rise-big-data-industry-market-worth-53-4-billion-2017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webopedia.com/quick_ref/important-big-data-facts-for-it-professionals.html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blog.kurtosys.com/12-big-facts-about-big-data/%23.VBszDBY4S-J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barnraisersllc.com/2012/12/38-big-facts-big-data-companies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fool.com/investing/general/2014/03/29/10-fascinating-facts-about-the-mobile-internet.aspx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cnet.com/uk/news/nsa-claims-it-touches-only-1-6-percent-of-internet-traffic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datanami.com/2014/05/29/hadoop-market-grow-58-2020-report-says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computerworld.com/s/article/9067639/Study_Digital_universe_and_its_impact_bigger_than_we_thought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techcrunch.com/2010/08/04/schmidt-data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zdnet.com/idc-smartphone-growth-to-continue-reach-1-2-billion-in-2014-7000029947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newsroom.cisco.com/ioe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chassis-plans.com/blog/big-data-interesting-facts-and-figures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businessinsider.com/the-lapd-is-predicting-where-crime-will-occur-based-on-computer-analysis-2014-6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ikibon.org/blog/big-data-statistics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mckinsey.com/insights/business_technology/big_data_the_next_frontier_for_innovation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dazeinfo.com/2014/05/02/rise-big-data-industry-market-worth-53-4-billion-2017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www.wiley.com/buy/978111896583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ernardmarr" TargetMode="External"/><Relationship Id="rId4" Type="http://schemas.openxmlformats.org/officeDocument/2006/relationships/hyperlink" Target="https://www.youtube.com/user/bernardmarr?feature=watch" TargetMode="External"/><Relationship Id="rId5" Type="http://schemas.openxmlformats.org/officeDocument/2006/relationships/hyperlink" Target="https://twitter.com/BernardMarr" TargetMode="External"/><Relationship Id="rId6" Type="http://schemas.openxmlformats.org/officeDocument/2006/relationships/hyperlink" Target="https://plus.google.com/112735442179895525362/posts" TargetMode="External"/><Relationship Id="rId7" Type="http://schemas.openxmlformats.org/officeDocument/2006/relationships/hyperlink" Target="https://www.facebook.com/apinstitute" TargetMode="External"/><Relationship Id="rId8" Type="http://schemas.openxmlformats.org/officeDocument/2006/relationships/hyperlink" Target="http://smartdatacollective.com/big-data-guru" TargetMode="External"/><Relationship Id="rId9" Type="http://schemas.openxmlformats.org/officeDocument/2006/relationships/hyperlink" Target="https://www.linkedin.com/today/posts/bernardmar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-01.ibm.com/software/data/bigdata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barnraisersllc.com/2012/12/38-big-facts-big-data-companies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waterfordtechnologies.com/blog/file-archiving/big-data-interesting-facts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blog.qmee.com/wp-content/uploads/2013/07/Qmee-Online-In-60-Seconds2.png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://www.internetlivestats.com/google-search-statistics/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s://www.youtube.com/yt/press/en-GB/statistics.html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buy/9781118965832" TargetMode="External"/><Relationship Id="rId4" Type="http://schemas.openxmlformats.org/officeDocument/2006/relationships/hyperlink" Target="https://www.youtube.com/yt/press/en-GB/statistics.html" TargetMode="External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Autofit/>
          </a:bodyPr>
          <a:lstStyle/>
          <a:p>
            <a:r>
              <a:rPr lang="en-GB" sz="15000" b="1" dirty="0" smtClean="0"/>
              <a:t>BIG Data</a:t>
            </a:r>
            <a:endParaRPr lang="en-GB" sz="1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640960" cy="1752600"/>
          </a:xfrm>
        </p:spPr>
        <p:txBody>
          <a:bodyPr>
            <a:noAutofit/>
          </a:bodyPr>
          <a:lstStyle/>
          <a:p>
            <a:r>
              <a:rPr lang="en-GB" sz="8800" b="1" dirty="0" smtClean="0">
                <a:solidFill>
                  <a:srgbClr val="FF0080"/>
                </a:solidFill>
              </a:rPr>
              <a:t>25</a:t>
            </a:r>
            <a:r>
              <a:rPr lang="en-GB" sz="6600" dirty="0" smtClean="0"/>
              <a:t> </a:t>
            </a:r>
            <a:r>
              <a:rPr lang="en-GB" sz="6600" dirty="0" smtClean="0">
                <a:solidFill>
                  <a:schemeClr val="tx1"/>
                </a:solidFill>
              </a:rPr>
              <a:t>Need-to-Know Facts</a:t>
            </a:r>
            <a:endParaRPr lang="en-GB" sz="6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340768"/>
            <a:ext cx="496855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If you burned </a:t>
            </a:r>
          </a:p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all of the data created in just one day onto DVDs, you could stack them on top of each other and reach the moon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twice</a:t>
            </a:r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lvl="0" algn="ctr"/>
            <a:endParaRPr lang="en-GB" sz="9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9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44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1052736"/>
            <a:ext cx="5184576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AT&amp;T is thought </a:t>
            </a:r>
          </a:p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to hold the world’s largest volume of data in one unique database – its phone records database is 312 terabytes in size, and contains almost 2 trillion rows. </a:t>
            </a: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10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88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124744"/>
            <a:ext cx="4968552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40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570 new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40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websites spring into existence every minute of every day.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u="sng" dirty="0" smtClean="0">
                <a:solidFill>
                  <a:srgbClr val="FFFFFF"/>
                </a:solidFill>
                <a:latin typeface="Arial"/>
                <a:ea typeface="Calibri"/>
                <a:cs typeface="Times New Roman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11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20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836712"/>
            <a:ext cx="540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ea typeface="Calibri"/>
              </a:rPr>
              <a:t>1.9 million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ea typeface="Calibri"/>
              </a:rPr>
              <a:t>IT jobs will be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ea typeface="Calibri"/>
              </a:rPr>
              <a:t>created in the US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ea typeface="Calibri"/>
              </a:rPr>
              <a:t>by 2015 to carry out big data projects. Each of those will be supported by 3 new jobs created outside of IT – meaning a total of 6 million new jobs thanks to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ea typeface="Calibri"/>
              </a:rPr>
              <a:t>big data. </a:t>
            </a: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ea typeface="Calibri"/>
                <a:hlinkClick r:id="rId4"/>
              </a:rPr>
              <a:t>Source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12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20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13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1340768"/>
            <a:ext cx="453650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rgbClr val="FFFFFF"/>
                </a:solidFill>
                <a:latin typeface="Arial"/>
                <a:ea typeface="Calibri"/>
              </a:rPr>
              <a:t>Today’s data centres occupy an area of land equal in size to almost 6,000 football fields. </a:t>
            </a:r>
            <a:endParaRPr lang="en-GB" sz="3600" b="1" dirty="0" smtClean="0">
              <a:solidFill>
                <a:srgbClr val="FFFFFF"/>
              </a:solidFill>
              <a:latin typeface="Arial"/>
              <a:ea typeface="Calibri"/>
            </a:endParaRPr>
          </a:p>
          <a:p>
            <a:pPr lvl="0" algn="ctr"/>
            <a:endParaRPr lang="en-GB" sz="800" b="1" dirty="0">
              <a:solidFill>
                <a:srgbClr val="FFFFFF"/>
              </a:solidFill>
              <a:latin typeface="Arial"/>
              <a:ea typeface="Calibri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ea typeface="Calibri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55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14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1268760"/>
            <a:ext cx="4608512" cy="41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Between them, companies monitoring Twitter to measure “sentiment” </a:t>
            </a:r>
            <a:r>
              <a:rPr lang="en-GB" sz="3200" b="1" dirty="0" err="1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analyze</a:t>
            </a:r>
            <a:r>
              <a:rPr lang="en-GB" sz="32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 12 terabytes of tweets every day.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n-GB" sz="1200" b="1" dirty="0">
              <a:solidFill>
                <a:srgbClr val="FFFFFF"/>
              </a:solidFill>
              <a:latin typeface="Arial"/>
              <a:ea typeface="Calibri"/>
              <a:cs typeface="Times New Roman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u="sng" dirty="0" smtClean="0">
                <a:solidFill>
                  <a:srgbClr val="FFFFFF"/>
                </a:solidFill>
                <a:latin typeface="Arial"/>
                <a:ea typeface="Calibri"/>
                <a:cs typeface="Times New Roman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51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712" y="1268760"/>
            <a:ext cx="5112568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The amount of data transferred over mobile networks increased by 81% to 1.5 </a:t>
            </a:r>
            <a:r>
              <a:rPr lang="en-GB" sz="2800" b="1" dirty="0" err="1">
                <a:solidFill>
                  <a:srgbClr val="FFFFFF"/>
                </a:solidFill>
                <a:latin typeface="Arial"/>
                <a:cs typeface="Arial"/>
              </a:rPr>
              <a:t>exabytes</a:t>
            </a:r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(1.5 billion gigabytes) per month between 2012 and 2014. Video accounts for 53% of that total. </a:t>
            </a:r>
          </a:p>
          <a:p>
            <a:pPr lvl="0" algn="ctr"/>
            <a:endParaRPr lang="en-GB" sz="1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15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1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196752"/>
            <a:ext cx="460649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The NSA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thought to </a:t>
            </a:r>
            <a:r>
              <a:rPr lang="en-GB" sz="3200" b="1" dirty="0" err="1">
                <a:solidFill>
                  <a:srgbClr val="FFFFFF"/>
                </a:solidFill>
                <a:latin typeface="Arial"/>
                <a:cs typeface="Arial"/>
              </a:rPr>
              <a:t>analyze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 1.6% of all global internet traffic – around 30 petabytes (30 million gigabytes) every </a:t>
            </a:r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day. </a:t>
            </a:r>
            <a:endParaRPr lang="en-GB" sz="3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3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16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35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980728"/>
            <a:ext cx="496855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The value of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GB" sz="3200" b="1" dirty="0" err="1">
                <a:solidFill>
                  <a:srgbClr val="FFFFFF"/>
                </a:solidFill>
                <a:latin typeface="Arial"/>
                <a:cs typeface="Arial"/>
              </a:rPr>
              <a:t>Hadoop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 market is expected to soar from $2 billion in 2013 to $50 billion by 2020, according to market research firm Allied Market Research.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8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17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94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052736"/>
            <a:ext cx="460649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</a:p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of Bits of information stored in the digital universe is thought to have exceeded the number of stars in the physical universe in 2007. </a:t>
            </a:r>
          </a:p>
          <a:p>
            <a:pPr lvl="0" algn="ctr"/>
            <a:endParaRPr lang="en-GB" sz="1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18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50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267744" y="1412776"/>
            <a:ext cx="4572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Every 2 </a:t>
            </a:r>
            <a:r>
              <a:rPr lang="en-GB" sz="3600" b="1" dirty="0" smtClean="0">
                <a:solidFill>
                  <a:srgbClr val="FFFFFF"/>
                </a:solidFill>
                <a:latin typeface="Arial"/>
                <a:cs typeface="Arial"/>
              </a:rPr>
              <a:t>days</a:t>
            </a:r>
          </a:p>
          <a:p>
            <a:pPr lvl="0" algn="ctr"/>
            <a:r>
              <a:rPr lang="en-GB" sz="3600" b="1" dirty="0" smtClean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create as much information as we did from the beginning of time until </a:t>
            </a:r>
            <a:r>
              <a:rPr lang="en-GB" sz="3600" b="1" dirty="0" smtClean="0">
                <a:solidFill>
                  <a:srgbClr val="FFFFFF"/>
                </a:solidFill>
                <a:latin typeface="Arial"/>
                <a:cs typeface="Arial"/>
              </a:rPr>
              <a:t>2003.</a:t>
            </a:r>
            <a:endParaRPr lang="en-GB" sz="36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</a:rPr>
              <a:t>1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4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980728"/>
            <a:ext cx="496855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000" b="1" dirty="0">
                <a:solidFill>
                  <a:srgbClr val="FFFFFF"/>
                </a:solidFill>
                <a:latin typeface="Arial"/>
                <a:cs typeface="Arial"/>
              </a:rPr>
              <a:t>This year, </a:t>
            </a:r>
          </a:p>
          <a:p>
            <a:pPr lvl="0" algn="ctr"/>
            <a:r>
              <a:rPr lang="en-GB" sz="3000" b="1" dirty="0">
                <a:solidFill>
                  <a:srgbClr val="FFFFFF"/>
                </a:solidFill>
                <a:latin typeface="Arial"/>
                <a:cs typeface="Arial"/>
              </a:rPr>
              <a:t>there will be over 1.2</a:t>
            </a:r>
          </a:p>
          <a:p>
            <a:pPr lvl="0" algn="ctr"/>
            <a:r>
              <a:rPr lang="en-GB" sz="3000" b="1" dirty="0">
                <a:solidFill>
                  <a:srgbClr val="FFFFFF"/>
                </a:solidFill>
                <a:latin typeface="Arial"/>
                <a:cs typeface="Arial"/>
              </a:rPr>
              <a:t> billion smart phones in the world (which are stuffed full of sensors and data collection features), and the growth is predicted to continue. </a:t>
            </a:r>
            <a:endParaRPr lang="en-GB" sz="30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8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19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73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126480"/>
            <a:ext cx="460649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000" b="1" dirty="0">
                <a:solidFill>
                  <a:srgbClr val="FFFFFF"/>
                </a:solidFill>
                <a:latin typeface="Arial"/>
                <a:cs typeface="Arial"/>
              </a:rPr>
              <a:t>The boom of </a:t>
            </a:r>
          </a:p>
          <a:p>
            <a:pPr lvl="0" algn="ctr"/>
            <a:r>
              <a:rPr lang="en-GB" sz="3000" b="1" dirty="0">
                <a:solidFill>
                  <a:srgbClr val="FFFFFF"/>
                </a:solidFill>
                <a:latin typeface="Arial"/>
                <a:cs typeface="Arial"/>
              </a:rPr>
              <a:t>the Internet of Things</a:t>
            </a:r>
          </a:p>
          <a:p>
            <a:pPr lvl="0" algn="ctr"/>
            <a:r>
              <a:rPr lang="en-GB" sz="3000" b="1" dirty="0">
                <a:solidFill>
                  <a:srgbClr val="FFFFFF"/>
                </a:solidFill>
                <a:latin typeface="Arial"/>
                <a:cs typeface="Arial"/>
              </a:rPr>
              <a:t> will mean that the amount of devices connected to the Internet will rise from about 13 billion today to </a:t>
            </a:r>
          </a:p>
          <a:p>
            <a:pPr lvl="0" algn="ctr"/>
            <a:r>
              <a:rPr lang="en-GB" sz="3000" b="1" dirty="0">
                <a:solidFill>
                  <a:srgbClr val="FFFFFF"/>
                </a:solidFill>
                <a:latin typeface="Arial"/>
                <a:cs typeface="Arial"/>
              </a:rPr>
              <a:t>50 billion by 2020. </a:t>
            </a:r>
            <a:endParaRPr lang="en-GB" sz="30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8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20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58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188035"/>
            <a:ext cx="504056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700" b="1" dirty="0">
                <a:solidFill>
                  <a:srgbClr val="FFFFFF"/>
                </a:solidFill>
                <a:latin typeface="Arial"/>
                <a:cs typeface="Arial"/>
              </a:rPr>
              <a:t>12 million RFID tags </a:t>
            </a:r>
          </a:p>
          <a:p>
            <a:pPr lvl="0" algn="ctr"/>
            <a:r>
              <a:rPr lang="en-GB" sz="2700" b="1" dirty="0">
                <a:solidFill>
                  <a:srgbClr val="FFFFFF"/>
                </a:solidFill>
                <a:latin typeface="Arial"/>
                <a:cs typeface="Arial"/>
              </a:rPr>
              <a:t>– used to capture data and track movement of objects in the physical world – had been sold in by 2011. By 2021, it is estimated that number will have risen to 209 billion as the Internet of Things takes off</a:t>
            </a:r>
            <a:r>
              <a:rPr lang="en-GB" sz="2700" b="1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lvl="0" algn="ctr"/>
            <a:endParaRPr lang="en-GB" sz="8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21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71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054472"/>
            <a:ext cx="525658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Big data has been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used to predict crimes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before they happen – a “predictive policing” trial in California was able to identify areas where crime will occur three times more accurately than existing methods of forecasting. </a:t>
            </a:r>
            <a:endParaRPr lang="en-GB" sz="28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8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22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39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052736"/>
            <a:ext cx="4968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By better integrating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big data analytics into healthcare, the industry could save $300bn a year – that’s the equivalent of reducing the healthcare costs of every man, woman and child </a:t>
            </a:r>
          </a:p>
          <a:p>
            <a:pPr lvl="0" algn="ctr"/>
            <a:r>
              <a:rPr lang="en-GB" sz="2800" b="1" dirty="0">
                <a:solidFill>
                  <a:srgbClr val="FFFFFF"/>
                </a:solidFill>
                <a:latin typeface="Arial"/>
                <a:cs typeface="Arial"/>
              </a:rPr>
              <a:t>by $1,000 a year.</a:t>
            </a:r>
            <a:r>
              <a:rPr lang="en-GB" sz="3200" b="1" dirty="0">
                <a:latin typeface="Arial"/>
                <a:cs typeface="Arial"/>
              </a:rPr>
              <a:t> </a:t>
            </a:r>
            <a:endParaRPr lang="en-GB" sz="3200" b="1" dirty="0" smtClean="0">
              <a:latin typeface="Arial"/>
              <a:cs typeface="Arial"/>
            </a:endParaRPr>
          </a:p>
          <a:p>
            <a:pPr lvl="0" algn="ctr"/>
            <a:endParaRPr lang="en-GB" sz="800" b="1" dirty="0">
              <a:latin typeface="Arial"/>
              <a:cs typeface="Arial"/>
            </a:endParaRPr>
          </a:p>
          <a:p>
            <a:pPr lvl="0" algn="ctr"/>
            <a:r>
              <a:rPr lang="en-GB" sz="2400" b="1" u="sng" dirty="0" smtClean="0">
                <a:latin typeface="Arial"/>
                <a:cs typeface="Arial"/>
                <a:hlinkClick r:id="rId4"/>
              </a:rPr>
              <a:t>Source</a:t>
            </a:r>
            <a:endParaRPr lang="en-GB" sz="24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23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28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1124744"/>
            <a:ext cx="5040560" cy="43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Retailers could increase their profit margins by more than 60% through the full exploitation of big data </a:t>
            </a:r>
            <a:r>
              <a:rPr lang="en-GB" sz="3600" b="1" dirty="0" smtClean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analytics.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n-GB" sz="800" b="1" dirty="0" smtClean="0">
              <a:solidFill>
                <a:srgbClr val="FFFFFF"/>
              </a:solidFill>
              <a:latin typeface="Arial"/>
              <a:ea typeface="Calibri"/>
              <a:cs typeface="Times New Roman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u="sng" dirty="0" smtClean="0">
                <a:solidFill>
                  <a:srgbClr val="0563C1"/>
                </a:solidFill>
                <a:latin typeface="Arial"/>
                <a:ea typeface="Calibri"/>
                <a:cs typeface="Times New Roman"/>
                <a:hlinkClick r:id="rId4"/>
              </a:rPr>
              <a:t>Source</a:t>
            </a:r>
            <a:endParaRPr lang="en-GB" sz="2000" b="1" dirty="0"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24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46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1133582"/>
            <a:ext cx="4680520" cy="43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The </a:t>
            </a:r>
            <a:r>
              <a:rPr lang="en-GB" sz="3600" b="1" dirty="0" smtClean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big </a:t>
            </a:r>
            <a:r>
              <a:rPr lang="en-GB" sz="36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data industry is expected to grow from US$10.2 billion in 2013 to about US$54.3 billion by 2017.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n-GB" sz="800" b="1" dirty="0">
              <a:solidFill>
                <a:srgbClr val="FFFFFF"/>
              </a:solidFill>
              <a:latin typeface="Arial"/>
              <a:ea typeface="Calibri"/>
              <a:cs typeface="Times New Roman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rgbClr val="FFFFFF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GB" sz="2000" b="1" u="sng" dirty="0" smtClean="0">
                <a:solidFill>
                  <a:srgbClr val="FFFFFF"/>
                </a:solidFill>
                <a:latin typeface="Arial"/>
                <a:ea typeface="Calibri"/>
                <a:cs typeface="Times New Roman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13286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25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7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3"/>
          </p:cNvPr>
          <p:cNvSpPr/>
          <p:nvPr/>
        </p:nvSpPr>
        <p:spPr>
          <a:xfrm>
            <a:off x="4499992" y="1628800"/>
            <a:ext cx="4392488" cy="4608512"/>
          </a:xfrm>
          <a:prstGeom prst="ellipse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409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5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hlinkClick r:id="rId3"/>
          </p:cNvPr>
          <p:cNvSpPr/>
          <p:nvPr/>
        </p:nvSpPr>
        <p:spPr>
          <a:xfrm>
            <a:off x="2771800" y="5229312"/>
            <a:ext cx="1008000" cy="10080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Oval 6">
            <a:hlinkClick r:id="rId4"/>
          </p:cNvPr>
          <p:cNvSpPr/>
          <p:nvPr/>
        </p:nvSpPr>
        <p:spPr>
          <a:xfrm>
            <a:off x="1475656" y="5229312"/>
            <a:ext cx="1008000" cy="10080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Oval 7">
            <a:hlinkClick r:id="rId5"/>
          </p:cNvPr>
          <p:cNvSpPr/>
          <p:nvPr/>
        </p:nvSpPr>
        <p:spPr>
          <a:xfrm>
            <a:off x="4067944" y="5229312"/>
            <a:ext cx="1008000" cy="10080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Oval 8">
            <a:hlinkClick r:id="rId6"/>
          </p:cNvPr>
          <p:cNvSpPr/>
          <p:nvPr/>
        </p:nvSpPr>
        <p:spPr>
          <a:xfrm>
            <a:off x="5364088" y="5229312"/>
            <a:ext cx="1008000" cy="10080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Oval 9">
            <a:hlinkClick r:id="rId7"/>
          </p:cNvPr>
          <p:cNvSpPr/>
          <p:nvPr/>
        </p:nvSpPr>
        <p:spPr>
          <a:xfrm>
            <a:off x="6660232" y="5226964"/>
            <a:ext cx="1008000" cy="10080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ounded Rectangle 1">
            <a:hlinkClick r:id="rId8"/>
          </p:cNvPr>
          <p:cNvSpPr/>
          <p:nvPr/>
        </p:nvSpPr>
        <p:spPr>
          <a:xfrm>
            <a:off x="5004048" y="4437112"/>
            <a:ext cx="2304256" cy="28803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hlinkClick r:id="rId9"/>
          </p:cNvPr>
          <p:cNvSpPr/>
          <p:nvPr/>
        </p:nvSpPr>
        <p:spPr>
          <a:xfrm>
            <a:off x="1763688" y="4437112"/>
            <a:ext cx="2304256" cy="28803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51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556792"/>
            <a:ext cx="4606497" cy="364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4000" b="1" dirty="0">
                <a:solidFill>
                  <a:schemeClr val="bg1"/>
                </a:solidFill>
                <a:latin typeface="Arial"/>
                <a:cs typeface="Arial"/>
              </a:rPr>
              <a:t>Over 90% of all the data in the world was created in the past 2 </a:t>
            </a:r>
            <a:r>
              <a:rPr lang="en-GB" sz="4000" b="1" dirty="0" smtClean="0">
                <a:solidFill>
                  <a:schemeClr val="bg1"/>
                </a:solidFill>
                <a:latin typeface="Arial"/>
                <a:cs typeface="Arial"/>
              </a:rPr>
              <a:t>years.</a:t>
            </a:r>
          </a:p>
          <a:p>
            <a:pPr lvl="0" algn="ctr"/>
            <a:endParaRPr lang="en-GB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chemeClr val="bg1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>
                <a:solidFill>
                  <a:srgbClr val="FFFFFF"/>
                </a:solidFill>
                <a:latin typeface="Calibri"/>
              </a:rPr>
              <a:t>2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13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268760"/>
            <a:ext cx="49685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It is expected </a:t>
            </a:r>
          </a:p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that by 2020 the </a:t>
            </a:r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amount 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of digital information in existence will have grown from 3.2 </a:t>
            </a:r>
            <a:r>
              <a:rPr lang="en-GB" sz="3200" b="1" dirty="0" err="1">
                <a:solidFill>
                  <a:srgbClr val="FFFFFF"/>
                </a:solidFill>
                <a:latin typeface="Arial"/>
                <a:cs typeface="Arial"/>
              </a:rPr>
              <a:t>zettabytes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 today to </a:t>
            </a:r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40 </a:t>
            </a:r>
            <a:r>
              <a:rPr lang="en-GB" sz="3200" b="1" dirty="0" err="1">
                <a:solidFill>
                  <a:srgbClr val="FFFFFF"/>
                </a:solidFill>
                <a:latin typeface="Arial"/>
                <a:cs typeface="Arial"/>
              </a:rPr>
              <a:t>zettabytes</a:t>
            </a:r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lvl="0" algn="ctr"/>
            <a:endParaRPr lang="en-GB" sz="1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>
                <a:solidFill>
                  <a:srgbClr val="FFFFFF"/>
                </a:solidFill>
                <a:latin typeface="Calibri"/>
              </a:rPr>
              <a:t>3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13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484784"/>
            <a:ext cx="460649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The total amount </a:t>
            </a:r>
            <a:endParaRPr lang="en-GB" sz="36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600" b="1" dirty="0" smtClean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data being captured and stored by industry doubles every 1.2 </a:t>
            </a:r>
            <a:r>
              <a:rPr lang="en-GB" sz="3600" b="1" dirty="0" smtClean="0">
                <a:solidFill>
                  <a:srgbClr val="FFFFFF"/>
                </a:solidFill>
                <a:latin typeface="Arial"/>
                <a:cs typeface="Arial"/>
              </a:rPr>
              <a:t>years. </a:t>
            </a:r>
            <a:endParaRPr lang="en-GB" sz="36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4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4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19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124744"/>
            <a:ext cx="4968552" cy="447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Every minute </a:t>
            </a:r>
          </a:p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we send 204 million emails, generate 1,8 million Facebook likes, send 278 thousand Tweets, and up-load 200,000 photos to </a:t>
            </a:r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Facebook. </a:t>
            </a:r>
            <a:endParaRPr lang="en-GB" sz="3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9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5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37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126480"/>
            <a:ext cx="4606497" cy="404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Google alone processes on average over 40 thousand search queries per second, making it over 3.5 billion in a single day. </a:t>
            </a:r>
          </a:p>
          <a:p>
            <a:pPr lvl="0" algn="ctr"/>
            <a:endParaRPr lang="en-GB" sz="9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>
                <a:solidFill>
                  <a:srgbClr val="FFFFFF"/>
                </a:solidFill>
                <a:latin typeface="Calibri"/>
              </a:rPr>
              <a:t>6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93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696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980728"/>
            <a:ext cx="51845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Around 100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hours 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of video are uploaded to YouTube every minute and it would take you around 15 years to watch every video uploaded by users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one day.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endParaRPr lang="en-GB" sz="8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8640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>
                <a:solidFill>
                  <a:srgbClr val="FFFFFF"/>
                </a:solidFill>
                <a:latin typeface="Calibri"/>
              </a:rPr>
              <a:t>7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92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/>
          </p:cNvPr>
          <p:cNvSpPr/>
          <p:nvPr/>
        </p:nvSpPr>
        <p:spPr>
          <a:xfrm>
            <a:off x="827584" y="6093296"/>
            <a:ext cx="6768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548680"/>
            <a:ext cx="5400600" cy="5112568"/>
          </a:xfrm>
          <a:prstGeom prst="ellipse">
            <a:avLst/>
          </a:prstGeom>
          <a:solidFill>
            <a:srgbClr val="E4095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908720"/>
            <a:ext cx="460649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Around 100 </a:t>
            </a:r>
            <a:endParaRPr lang="en-GB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hours of </a:t>
            </a:r>
            <a:r>
              <a:rPr lang="en-GB" sz="3200" b="1" dirty="0">
                <a:solidFill>
                  <a:srgbClr val="FFFFFF"/>
                </a:solidFill>
                <a:latin typeface="Arial"/>
                <a:cs typeface="Arial"/>
              </a:rPr>
              <a:t>video are uploaded to YouTube every minute and it would take you around 15 years to watch every video uploaded by users in one day</a:t>
            </a:r>
            <a:r>
              <a:rPr lang="en-GB" sz="3200" b="1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lvl="0" algn="ctr"/>
            <a:endParaRPr lang="en-GB" sz="8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2000" b="1" u="sng" dirty="0" smtClean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Source</a:t>
            </a:r>
            <a:endParaRPr lang="en-GB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260648"/>
            <a:ext cx="756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 smtClean="0">
                <a:solidFill>
                  <a:srgbClr val="FFFFFF"/>
                </a:solidFill>
                <a:latin typeface="Calibri"/>
              </a:rPr>
              <a:t>8</a:t>
            </a:r>
            <a:endParaRPr lang="en-GB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83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CB0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768</Words>
  <Application>Microsoft Macintosh PowerPoint</Application>
  <PresentationFormat>On-screen Show (4:3)</PresentationFormat>
  <Paragraphs>127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Dora Romo Castillejo</dc:creator>
  <cp:lastModifiedBy>Bernard Marr</cp:lastModifiedBy>
  <cp:revision>24</cp:revision>
  <cp:lastPrinted>2015-01-13T21:10:44Z</cp:lastPrinted>
  <dcterms:created xsi:type="dcterms:W3CDTF">2015-01-12T09:44:09Z</dcterms:created>
  <dcterms:modified xsi:type="dcterms:W3CDTF">2015-01-13T21:27:01Z</dcterms:modified>
</cp:coreProperties>
</file>