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76" r:id="rId6"/>
    <p:sldId id="268" r:id="rId7"/>
    <p:sldId id="264" r:id="rId8"/>
    <p:sldId id="282" r:id="rId9"/>
    <p:sldId id="265" r:id="rId10"/>
    <p:sldId id="273" r:id="rId11"/>
    <p:sldId id="272" r:id="rId12"/>
    <p:sldId id="277" r:id="rId13"/>
    <p:sldId id="278" r:id="rId14"/>
    <p:sldId id="279" r:id="rId15"/>
    <p:sldId id="280" r:id="rId16"/>
    <p:sldId id="281" r:id="rId17"/>
    <p:sldId id="270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2F2"/>
    <a:srgbClr val="F2F2F2"/>
    <a:srgbClr val="525157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27648" autoAdjust="0"/>
  </p:normalViewPr>
  <p:slideViewPr>
    <p:cSldViewPr snapToGrid="0">
      <p:cViewPr varScale="1">
        <p:scale>
          <a:sx n="74" d="100"/>
          <a:sy n="74" d="100"/>
        </p:scale>
        <p:origin x="10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86381-A656-4CA1-9781-D088DA637B83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E845A-6CAE-45CD-9159-C1F0A32B1C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7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E845A-6CAE-45CD-9159-C1F0A32B1C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3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 smtClean="0"/>
              <a:t>Service Level Indicator (SLI)</a:t>
            </a:r>
          </a:p>
          <a:p>
            <a:pPr marL="0" indent="0">
              <a:buFontTx/>
              <a:buNone/>
            </a:pPr>
            <a:r>
              <a:rPr lang="en-US" dirty="0" smtClean="0"/>
              <a:t>In other words, a quantifiable measure of the reliability of your service from your users' perspective.</a:t>
            </a:r>
          </a:p>
          <a:p>
            <a:pPr marL="0" indent="0">
              <a:buFontTx/>
              <a:buNone/>
            </a:pPr>
            <a:r>
              <a:rPr lang="en-US" dirty="0" smtClean="0"/>
              <a:t>Good SLIs are a measurable analogy for user happiness.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SLIs - Metrics Over Time:</a:t>
            </a:r>
          </a:p>
          <a:p>
            <a:pPr marL="0" indent="0">
              <a:buFontTx/>
              <a:buNone/>
            </a:pPr>
            <a:r>
              <a:rPr lang="en-US" dirty="0" smtClean="0"/>
              <a:t>Request latency</a:t>
            </a:r>
          </a:p>
          <a:p>
            <a:pPr marL="0" indent="0">
              <a:buFontTx/>
              <a:buNone/>
            </a:pPr>
            <a:r>
              <a:rPr lang="en-US" dirty="0" smtClean="0"/>
              <a:t>Batch throughput</a:t>
            </a:r>
          </a:p>
          <a:p>
            <a:pPr marL="0" indent="0">
              <a:buFontTx/>
              <a:buNone/>
            </a:pPr>
            <a:r>
              <a:rPr lang="en-US" dirty="0" smtClean="0"/>
              <a:t>Failures per request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b="1" dirty="0" smtClean="0"/>
              <a:t>Service Level Objective (SLO)</a:t>
            </a:r>
          </a:p>
          <a:p>
            <a:pPr marL="0" indent="0">
              <a:buFontTx/>
              <a:buNone/>
            </a:pPr>
            <a:r>
              <a:rPr lang="en-US" dirty="0" smtClean="0"/>
              <a:t>In other words, SLO sets a reliability target for an SLI over a period of time.</a:t>
            </a:r>
          </a:p>
          <a:p>
            <a:pPr marL="0" indent="0">
              <a:buFontTx/>
              <a:buNone/>
            </a:pPr>
            <a:r>
              <a:rPr lang="en-US" dirty="0" smtClean="0"/>
              <a:t>An SLO is fundamental tool for prioritizing reliability versus other features, and communicating the expectations of a service through objective data.</a:t>
            </a:r>
          </a:p>
          <a:p>
            <a:pPr marL="0" indent="0">
              <a:buFontTx/>
              <a:buNone/>
            </a:pPr>
            <a:r>
              <a:rPr lang="en-US" dirty="0" smtClean="0"/>
              <a:t>An SLO is an internal promise to meet customer expectations.</a:t>
            </a:r>
          </a:p>
          <a:p>
            <a:pPr marL="0" indent="0">
              <a:buFontTx/>
              <a:buNone/>
            </a:pPr>
            <a:r>
              <a:rPr lang="en-US" dirty="0" smtClean="0"/>
              <a:t>Being out of SLO must have consequences which redirect engineering effort towards making reliability improvements.</a:t>
            </a:r>
          </a:p>
          <a:p>
            <a:pPr marL="0" indent="0">
              <a:buFontTx/>
              <a:buNone/>
            </a:pPr>
            <a:r>
              <a:rPr lang="en-US" dirty="0" smtClean="0"/>
              <a:t>SLOs should capture the performance and availability levels that, if barely met, would keep the typical customer of a service happy:</a:t>
            </a:r>
          </a:p>
          <a:p>
            <a:pPr marL="0" indent="0">
              <a:buFontTx/>
              <a:buNone/>
            </a:pPr>
            <a:r>
              <a:rPr lang="en-US" dirty="0" smtClean="0"/>
              <a:t>"Meeting SLO Targets" =&gt; "Happy Customers"</a:t>
            </a:r>
          </a:p>
          <a:p>
            <a:pPr marL="0" indent="0">
              <a:buFontTx/>
              <a:buNone/>
            </a:pPr>
            <a:r>
              <a:rPr lang="en-US" dirty="0" smtClean="0"/>
              <a:t>"Sad Customers" =&gt; "Missing SLO Targets“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b="1" dirty="0" smtClean="0"/>
              <a:t>Service Level Agreement (SLA)</a:t>
            </a:r>
          </a:p>
          <a:p>
            <a:pPr marL="0" indent="0">
              <a:buFontTx/>
              <a:buNone/>
            </a:pPr>
            <a:r>
              <a:rPr lang="en-US" dirty="0" smtClean="0"/>
              <a:t>In other words, an external promise that comes with consequences.</a:t>
            </a:r>
          </a:p>
          <a:p>
            <a:pPr marL="0" indent="0">
              <a:buFontTx/>
              <a:buNone/>
            </a:pPr>
            <a:r>
              <a:rPr lang="en-US" dirty="0" smtClean="0"/>
              <a:t>An SLA describes the minimum level of service you promise to provide and what happens otherwise.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b="1" dirty="0" smtClean="0"/>
              <a:t>Error Budget</a:t>
            </a:r>
          </a:p>
          <a:p>
            <a:pPr marL="0" indent="0">
              <a:buFontTx/>
              <a:buNone/>
            </a:pPr>
            <a:r>
              <a:rPr lang="en-US" dirty="0" smtClean="0"/>
              <a:t>An SLO implies an acceptable level of unreliability and this is a budget that can be allocated.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b="1" dirty="0" smtClean="0"/>
              <a:t>Benefits of Error Budget</a:t>
            </a:r>
          </a:p>
          <a:p>
            <a:pPr marL="0" indent="0">
              <a:buFontTx/>
              <a:buNone/>
            </a:pPr>
            <a:r>
              <a:rPr lang="en-US" dirty="0" smtClean="0"/>
              <a:t>Common incentive for devs and SREs:</a:t>
            </a:r>
          </a:p>
          <a:p>
            <a:pPr marL="0" indent="0">
              <a:buFontTx/>
              <a:buNone/>
            </a:pPr>
            <a:r>
              <a:rPr lang="en-US" dirty="0" smtClean="0"/>
              <a:t>Find the right balance between innovation and reliability.</a:t>
            </a:r>
          </a:p>
          <a:p>
            <a:pPr marL="0" indent="0">
              <a:buFontTx/>
              <a:buNone/>
            </a:pPr>
            <a:r>
              <a:rPr lang="en-US" dirty="0" smtClean="0"/>
              <a:t>Dev team can manage the risk themselves:</a:t>
            </a:r>
          </a:p>
          <a:p>
            <a:pPr marL="0" indent="0">
              <a:buFontTx/>
              <a:buNone/>
            </a:pPr>
            <a:r>
              <a:rPr lang="en-US" dirty="0" smtClean="0"/>
              <a:t>They decide how to spend their error budget.</a:t>
            </a:r>
          </a:p>
          <a:p>
            <a:pPr marL="0" indent="0">
              <a:buFontTx/>
              <a:buNone/>
            </a:pPr>
            <a:r>
              <a:rPr lang="en-US" dirty="0" smtClean="0"/>
              <a:t>Unrealistic reliability goals become unattractive:</a:t>
            </a:r>
          </a:p>
          <a:p>
            <a:pPr marL="0" indent="0">
              <a:buFontTx/>
              <a:buNone/>
            </a:pPr>
            <a:r>
              <a:rPr lang="en-US" dirty="0" smtClean="0"/>
              <a:t>These goals dampen the velocity of innovation.</a:t>
            </a:r>
          </a:p>
          <a:p>
            <a:pPr marL="0" indent="0">
              <a:buFontTx/>
              <a:buNone/>
            </a:pPr>
            <a:r>
              <a:rPr lang="en-US" dirty="0" smtClean="0"/>
              <a:t>Dev team becomes self-policing:</a:t>
            </a:r>
          </a:p>
          <a:p>
            <a:pPr marL="0" indent="0">
              <a:buFontTx/>
              <a:buNone/>
            </a:pPr>
            <a:r>
              <a:rPr lang="en-US" dirty="0" smtClean="0"/>
              <a:t>The error budget is a valuable resource for them.</a:t>
            </a:r>
          </a:p>
          <a:p>
            <a:pPr marL="0" indent="0">
              <a:buFontTx/>
              <a:buNone/>
            </a:pPr>
            <a:r>
              <a:rPr lang="en-US" dirty="0" smtClean="0"/>
              <a:t>Shared responsibility for system uptime:</a:t>
            </a:r>
          </a:p>
          <a:p>
            <a:pPr marL="0" indent="0">
              <a:buFontTx/>
              <a:buNone/>
            </a:pPr>
            <a:r>
              <a:rPr lang="en-US" dirty="0" smtClean="0"/>
              <a:t>Infrastructure failures eat into the error budget.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E845A-6CAE-45CD-9159-C1F0A32B1CC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4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78BB-06C2-4811-8DA2-CFD81AFA9AB8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540C-1F51-45D4-ABE6-1F3D40F29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7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78BB-06C2-4811-8DA2-CFD81AFA9AB8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540C-1F51-45D4-ABE6-1F3D40F29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5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78BB-06C2-4811-8DA2-CFD81AFA9AB8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540C-1F51-45D4-ABE6-1F3D40F29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2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78BB-06C2-4811-8DA2-CFD81AFA9AB8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540C-1F51-45D4-ABE6-1F3D40F29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6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78BB-06C2-4811-8DA2-CFD81AFA9AB8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540C-1F51-45D4-ABE6-1F3D40F29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78BB-06C2-4811-8DA2-CFD81AFA9AB8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540C-1F51-45D4-ABE6-1F3D40F29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2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78BB-06C2-4811-8DA2-CFD81AFA9AB8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540C-1F51-45D4-ABE6-1F3D40F29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2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78BB-06C2-4811-8DA2-CFD81AFA9AB8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540C-1F51-45D4-ABE6-1F3D40F29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78BB-06C2-4811-8DA2-CFD81AFA9AB8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540C-1F51-45D4-ABE6-1F3D40F29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3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78BB-06C2-4811-8DA2-CFD81AFA9AB8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540C-1F51-45D4-ABE6-1F3D40F29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4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78BB-06C2-4811-8DA2-CFD81AFA9AB8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B540C-1F51-45D4-ABE6-1F3D40F29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0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78BB-06C2-4811-8DA2-CFD81AFA9AB8}" type="datetimeFigureOut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B540C-1F51-45D4-ABE6-1F3D40F29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anding.google.com/sre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5" Type="http://schemas.openxmlformats.org/officeDocument/2006/relationships/hyperlink" Target="https://docs.microsoft.com/en-us/learn/paths/az-400-develop-sre-strategy/" TargetMode="External"/><Relationship Id="rId4" Type="http://schemas.openxmlformats.org/officeDocument/2006/relationships/hyperlink" Target="https://cloud.google.com/blog/products/devops-sr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1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RELIABILITY ENGINEERING (SRE)</a:t>
            </a:r>
            <a:endParaRPr lang="en-US" sz="24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01777" y="5810082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10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SRE ENGAGEMENT MODEL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 and Design Phase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best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practices, and document the do and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don'ts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of infrastructure systems.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Participate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 and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discussion, development work, and codesign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part of the service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Active Development Phase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Productionize viz. capacity planning, setting up extra resources for redundancy, load balancing, etc.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Ensure proper monitoring coverage and help create alerts.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Limited Availability Phase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Help measure and evaluate reliability, and scale the system.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Defining SLOs before general availability (GA).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General Availability Phase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Perform the majority of operational work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Deprecation Phase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Operate the existing system mostly without involvement from the developer team.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Support the transition with development and operational 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Abandoned Phase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Support service incidents on a best-effort basis.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Hand over service management to any remaining users.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Unsupported Phase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Delete references to the service in production configurations and in documentation.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01777" y="697161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2508" y="1274565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252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SRE ENGAGEMENT DURING THE SERVICE LIFECYCLE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1F2F2"/>
          </a:solidFill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01777" y="697161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2508" y="1274565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56" y="1815922"/>
            <a:ext cx="4584088" cy="435305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105826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SRE TEAM IMPLEMENTATIONS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Easy to get started on an SRE journey without organizational change.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Lets you test and adapt SRE practices to your environment at low cost.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Time management between day-to-day job demands vs. adoption of SRE practices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Recommended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for Organizations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ithout the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scale to justify dedicated SRE team staffing.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xperimenting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SRE practices before broader adoption.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Types of SRE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mplementations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Kitchen Sink, a.k.a. "Everything SRE"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Product/Application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Embedded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Consulting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01777" y="697161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2508" y="1274565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26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 KITCHEN SINK, 2. INFRASTRUCTURE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Kitchen Sink, a.k.a. "Everything SRE"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 SRE team where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scope of services or workflows covered is usually unbounded.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 coverage gaps between SRE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teams.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Easy to spot patterns and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draw similarities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between services and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isk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overloading the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team.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Tends to move from having positive impact to making shallow contributions.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a company with just a couple of applications and user journeys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SRE teams focus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 behind-the-scenes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efforts that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make other teams'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jobs faster/easier.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Allows product developers to use DevOps practices to maintain user-facing products.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SREs can focus on providing a highly reliable infrastructure.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Focus on infrastructure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improvements that are not necessarily tied to the customer experience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plitting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infrastructure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teams may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required as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company and system complexity grows.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Recommended for any company with several development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teams.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01777" y="697161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2508" y="1274565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66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 TOOLS, 4. PRODUCT/APPLICATION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tools-only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SRE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team focuses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 building software to help their developer counterparts.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cons of infrastructure and tools teams tend to be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similar.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 to tools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Need to ensure tools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team doesn't unintentionally turn into an infrastructure team, and vice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versa.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risk of an increase of toil and overall workload.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Recommended for any company that needs highly specialized reliability-related tooling.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Product/Application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SRE team works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improve reliability of a critical application or business area.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Provides a clear focus for the team's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effort.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Allows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clear link from business priorities to where team effort is spent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roduct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focus of each team can lead to duplication of base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infrastructure.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Divergence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of practices between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teams,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which is inefficient and limits knowledge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sharing.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Recommended as second or nth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team for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companies with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dedicated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set of SREs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01777" y="697161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2508" y="1274565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5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5. EMBEDDED, 6. CONSULTING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Embedded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SREs embedded with their developer counterparts, usually one per dev team in scope.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Enables focused SRE expertise to be directed to specific problems or teams.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Allows side-by-side demonstration of SRE practices, which can be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 effective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teaching method.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may result in lack of standardization between teams, and/or divergence in practice.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SREs may not have the chance to spend much time with peers to mentor them.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Recommended for starting an SRE function or scaling another implementation further.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Consulting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Arguably, a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hybrid of consulting and tools implementations.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Helps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with further scaling an existing SRE organization's positive impact.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Being decoupled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from directly changing code and configuration.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Consultants may lack sufficient context to offer useful advice.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Being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perceived as hands-off due to avoidance of changing code and configuration.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Recommended when demands have outgrown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 other implementations.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01777" y="697161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2508" y="1274565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0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SRE TEAM LIFECYCLES FOR HOMEAGAIN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SRE Practices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Acknowledge that 100% is not the right reliability target.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Set a reasonable SLO target.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Agree on an error budget policy that will help defend your user experience.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Measure the SLO and commit to following the error budget policy.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Starting an SRE Team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Creating a new team as part of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project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Establishing a horizontal SRE team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(a team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SREs consults across a number of teams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Converting an existing team (for example, an operations team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Forming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team assembled should have combined experience and expertise.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Storming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Once assembled, the team needs to start working collaboratively.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Norming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Norming entails reaching broad agreement on best practices for the organization’s SRE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Partner on all architecture design and change with complete workload self-determination.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01777" y="697161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2508" y="1274565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832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https://landing.google.com/sre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cloud.google.com/blog/products/devops-sre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https://docs.microsoft.com/en-us/learn/paths/az-400-develop-sre-strategy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01777" y="697161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2508" y="1274565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170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4096"/>
            <a:ext cx="7886700" cy="785611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24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6228"/>
            <a:ext cx="7886700" cy="65999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Leveraging SRE Principles and Practices for HomeAgain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01777" y="697161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2508" y="2073046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3825025"/>
            <a:ext cx="9144000" cy="3032974"/>
          </a:xfrm>
          <a:prstGeom prst="rect">
            <a:avLst/>
          </a:prstGeom>
          <a:solidFill>
            <a:srgbClr val="5251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19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4096"/>
            <a:ext cx="7886700" cy="785611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HomeAgain Site </a:t>
            </a:r>
            <a:r>
              <a:rPr lang="en-US" sz="2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Reliability </a:t>
            </a:r>
            <a:r>
              <a:rPr lang="en-US" sz="2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lang="en-US" sz="24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6228"/>
            <a:ext cx="7886700" cy="65999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Leveraging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SRE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Principles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Practices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 HomeAgain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01777" y="697161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2508" y="2073046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3825025"/>
            <a:ext cx="9144000" cy="3032974"/>
          </a:xfrm>
          <a:prstGeom prst="rect">
            <a:avLst/>
          </a:prstGeom>
          <a:solidFill>
            <a:srgbClr val="5251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36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DOMAIN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Existing System's 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rowth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Complexity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Traffic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olume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Velocity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Operational Stability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Scalability and Reliability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Managing Risk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Fault Tolerance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Monitoring and Alerting Systems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Continuous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Build 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Configuration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Minimal APIs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Cloud Elasticity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01777" y="697161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2508" y="1274565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172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Site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Reliability Engineering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SRE)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what you get when you treat operations as if it's a software problem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Tenets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SRE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Change Management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Emergency Response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Capacity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01777" y="697161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2508" y="1274565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802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KEY SRE PRINCIPLES AND PRACTICES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Service Level Indicator (SLI)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quantifiable measure of service reliability.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 Level Objective (SLO)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binding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target for a collection of SLIs.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Service Level Agreement (SLA)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business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agreement between a customer and service provider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based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 SLOs.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Error Budget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 SLO implied acceptable level of unreliability.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Toil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Work directly tied to running a service that is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repetitive,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Blameless Postmortem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truly blameless postmortem culture results in more reliable systems.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01777" y="697161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2508" y="1274565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730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SLIs, SLOs, and SLAs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SLIs drive SLOs which inform SLAs.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SLI ranges from 0% to 100%.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0% means nothing works.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100% means nothing is broken.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scale lends itself to the concept of an Error Budget.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SLO is a target percentage.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Error Budget = 100% - SLO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01777" y="697161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2508" y="1274565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1066" y="2266681"/>
            <a:ext cx="4404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SLI =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Google Shape;664;p63"/>
          <p:cNvSpPr/>
          <p:nvPr/>
        </p:nvSpPr>
        <p:spPr>
          <a:xfrm>
            <a:off x="1681198" y="2189408"/>
            <a:ext cx="1152000" cy="530349"/>
          </a:xfrm>
          <a:prstGeom prst="bracketPair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666;p63"/>
          <p:cNvSpPr txBox="1">
            <a:spLocks/>
          </p:cNvSpPr>
          <p:nvPr/>
        </p:nvSpPr>
        <p:spPr>
          <a:xfrm>
            <a:off x="1640103" y="2216321"/>
            <a:ext cx="1212350" cy="23630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Good Events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sp>
        <p:nvSpPr>
          <p:cNvPr id="28" name="Google Shape;667;p63"/>
          <p:cNvSpPr txBox="1">
            <a:spLocks/>
          </p:cNvSpPr>
          <p:nvPr/>
        </p:nvSpPr>
        <p:spPr>
          <a:xfrm>
            <a:off x="1660650" y="2458265"/>
            <a:ext cx="1191803" cy="27176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Valid Events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  <p:cxnSp>
        <p:nvCxnSpPr>
          <p:cNvPr id="29" name="Google Shape;668;p63"/>
          <p:cNvCxnSpPr/>
          <p:nvPr/>
        </p:nvCxnSpPr>
        <p:spPr>
          <a:xfrm>
            <a:off x="1743654" y="2455840"/>
            <a:ext cx="1044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69;p63"/>
          <p:cNvSpPr txBox="1">
            <a:spLocks/>
          </p:cNvSpPr>
          <p:nvPr/>
        </p:nvSpPr>
        <p:spPr>
          <a:xfrm>
            <a:off x="2842324" y="2258063"/>
            <a:ext cx="1068511" cy="38977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2000" dirty="0" smtClean="0">
                <a:solidFill>
                  <a:srgbClr val="000000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× 100%</a:t>
            </a:r>
            <a:endParaRPr lang="en" sz="2000" dirty="0">
              <a:solidFill>
                <a:srgbClr val="000000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92431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 animBg="1"/>
      <p:bldP spid="27" grpId="0"/>
      <p:bldP spid="28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ERROR BUDGET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way of tracking the aggregate reliability of a service over time.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Accompanied by the organization's response should it be exhausted.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Management defines an SLO.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Sets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expected uptime the service should have per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period.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Actual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uptime is measured by a neutral third party.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ifference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between these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numbers is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Error Budget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Error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udget is Remaining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ncrease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release cadency or feature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velocity.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eploy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more beta features, conducting more disruptive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simply operate at a greater level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reliability.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If Error Budget is Exhausted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eact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the service- or organizationally-specific way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agreed upon.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01777" y="697161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2508" y="1274565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030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TOIL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Toil is work tied to running a production service that tends to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anual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repetitive, automatable, reactive, devoid of enduring value, and scales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linearly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Task that needs human judgment may or may not be toil.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Reducing toil and scaling up services are the Engineering in SRE.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Eliminating Toil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Identify and Measure Toil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Engineer Toil Out of the System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Reject the Toil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 SLOs to Reduce Toil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Promote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Toil Reduction as a Feature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Automate Toil Response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Suggested Breakdown of Work for an SRE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50% engineering work and 50% operational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work including toil-intensive work.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50% is seen as an upper bound on operational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load, smaller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would be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better.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01777" y="697161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2508" y="1274565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742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BLAMELESS POSTMORTEM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Ensures the incident is documented and causes are understood.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Puts preventive actions in place to reduce the recurrence.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Defines the postmortem criteria before an incident occurs.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Identifies the causes of an incident without indicting anyone.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Assumes that everyone in an incident had good intentions.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Mistake is seen as an opportunity to strengthen the system.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Triggers of Postmortem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User-visible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downtime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egradation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beyond a certain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loss of any kind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Release rollback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Rerouting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Resolution time above some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Monitoring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01777" y="697161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2508" y="1274565"/>
            <a:ext cx="6902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213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2791</TotalTime>
  <Words>1770</Words>
  <Application>Microsoft Office PowerPoint</Application>
  <PresentationFormat>On-screen Show (4:3)</PresentationFormat>
  <Paragraphs>251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Roboto</vt:lpstr>
      <vt:lpstr>Wingdings</vt:lpstr>
      <vt:lpstr>Office Theme</vt:lpstr>
      <vt:lpstr>SITE RELIABILITY ENGINEERING (SRE)</vt:lpstr>
      <vt:lpstr>HomeAgain Site Reliability Engineering</vt:lpstr>
      <vt:lpstr>PROBLEM DOMAIN</vt:lpstr>
      <vt:lpstr>PROPOSED SOLUTION</vt:lpstr>
      <vt:lpstr>KEY SRE PRINCIPLES AND PRACTICES</vt:lpstr>
      <vt:lpstr>SLIs, SLOs, and SLAs</vt:lpstr>
      <vt:lpstr>ERROR BUDGET</vt:lpstr>
      <vt:lpstr>TOIL</vt:lpstr>
      <vt:lpstr>BLAMELESS POSTMORTEM</vt:lpstr>
      <vt:lpstr>SRE ENGAGEMENT MODEL</vt:lpstr>
      <vt:lpstr>SRE ENGAGEMENT DURING THE SERVICE LIFECYCLE</vt:lpstr>
      <vt:lpstr>SRE TEAM IMPLEMENTATIONS</vt:lpstr>
      <vt:lpstr>1. KITCHEN SINK, 2. INFRASTRUCTURE</vt:lpstr>
      <vt:lpstr>3. TOOLS, 4. PRODUCT/APPLICATION</vt:lpstr>
      <vt:lpstr>5. EMBEDDED, 6. CONSULTING</vt:lpstr>
      <vt:lpstr>SRE TEAM LIFECYCLES FOR HOMEAGAIN</vt:lpstr>
      <vt:lpstr>REFERENCES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Reliability Engineering (SRE)</dc:title>
  <dc:creator>Rajani S. 604029</dc:creator>
  <cp:lastModifiedBy>Rajani S. 604029</cp:lastModifiedBy>
  <cp:revision>551</cp:revision>
  <dcterms:created xsi:type="dcterms:W3CDTF">2020-08-21T12:32:08Z</dcterms:created>
  <dcterms:modified xsi:type="dcterms:W3CDTF">2020-08-28T09:12:45Z</dcterms:modified>
</cp:coreProperties>
</file>