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Lst>
  <p:notesMasterIdLst>
    <p:notesMasterId r:id="rId18"/>
  </p:notesMasterIdLst>
  <p:handoutMasterIdLst>
    <p:handoutMasterId r:id="rId19"/>
  </p:handoutMasterIdLst>
  <p:sldIdLst>
    <p:sldId id="282" r:id="rId5"/>
    <p:sldId id="283" r:id="rId6"/>
    <p:sldId id="293" r:id="rId7"/>
    <p:sldId id="288" r:id="rId8"/>
    <p:sldId id="294" r:id="rId9"/>
    <p:sldId id="289" r:id="rId10"/>
    <p:sldId id="295" r:id="rId11"/>
    <p:sldId id="290" r:id="rId12"/>
    <p:sldId id="296" r:id="rId13"/>
    <p:sldId id="291" r:id="rId14"/>
    <p:sldId id="297" r:id="rId15"/>
    <p:sldId id="292" r:id="rId16"/>
    <p:sldId id="26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tzik Ben-Gan" initials="IB" lastIdx="2" clrIdx="0">
    <p:extLst>
      <p:ext uri="{19B8F6BF-5375-455C-9EA6-DF929625EA0E}">
        <p15:presenceInfo xmlns:p15="http://schemas.microsoft.com/office/powerpoint/2012/main" userId="d812bede9f14d3d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notesView">
  <p:normalViewPr horzBarState="maximized">
    <p:restoredLeft sz="16691" autoAdjust="0"/>
    <p:restoredTop sz="94660"/>
  </p:normalViewPr>
  <p:slideViewPr>
    <p:cSldViewPr snapToGrid="0">
      <p:cViewPr varScale="1">
        <p:scale>
          <a:sx n="113" d="100"/>
          <a:sy n="113" d="100"/>
        </p:scale>
        <p:origin x="336" y="96"/>
      </p:cViewPr>
      <p:guideLst/>
    </p:cSldViewPr>
  </p:slideViewPr>
  <p:notesTextViewPr>
    <p:cViewPr>
      <p:scale>
        <a:sx n="1" d="1"/>
        <a:sy n="1" d="1"/>
      </p:scale>
      <p:origin x="0" y="0"/>
    </p:cViewPr>
  </p:notesTextViewPr>
  <p:notesViewPr>
    <p:cSldViewPr snapToGrid="0">
      <p:cViewPr varScale="1">
        <p:scale>
          <a:sx n="86" d="100"/>
          <a:sy n="86" d="100"/>
        </p:scale>
        <p:origin x="3786"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1/6/2014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1/6/2014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10780060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21609534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hf sldNum="0" hdr="0" dt="0"/>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marL="914400" indent="-914400"/>
            <a:r>
              <a:rPr lang="en-US" dirty="0" smtClean="0"/>
              <a:t>02 | </a:t>
            </a:r>
            <a:r>
              <a:rPr lang="en-US" b="1" dirty="0"/>
              <a:t>APPLY Boosts </a:t>
            </a:r>
            <a:r>
              <a:rPr lang="en-US" b="1" dirty="0" smtClean="0"/>
              <a:t>various </a:t>
            </a:r>
            <a:r>
              <a:rPr lang="en-US" b="1" dirty="0"/>
              <a:t>T-SQL Features</a:t>
            </a:r>
            <a:endParaRPr lang="en-US" dirty="0"/>
          </a:p>
        </p:txBody>
      </p:sp>
      <p:sp>
        <p:nvSpPr>
          <p:cNvPr id="4" name="Subtitle 3"/>
          <p:cNvSpPr>
            <a:spLocks noGrp="1"/>
          </p:cNvSpPr>
          <p:nvPr>
            <p:ph type="subTitle" idx="1"/>
          </p:nvPr>
        </p:nvSpPr>
        <p:spPr/>
        <p:txBody>
          <a:bodyPr/>
          <a:lstStyle/>
          <a:p>
            <a:r>
              <a:rPr lang="en-US" dirty="0"/>
              <a:t>Itzik Ben-Gan | T-SQL Trainer and Co-founder, </a:t>
            </a:r>
            <a:r>
              <a:rPr lang="en-US" dirty="0" err="1"/>
              <a:t>SolidQ</a:t>
            </a:r>
            <a:endParaRPr lang="en-US" dirty="0"/>
          </a:p>
          <a:p>
            <a:r>
              <a:rPr lang="en-US" dirty="0"/>
              <a:t>Umachandar Jayachandran (UC) | Program Manager, Microsoft</a:t>
            </a:r>
          </a:p>
        </p:txBody>
      </p:sp>
      <p:sp>
        <p:nvSpPr>
          <p:cNvPr id="6" name="Footer Placeholder 7"/>
          <p:cNvSpPr txBox="1">
            <a:spLocks/>
          </p:cNvSpPr>
          <p:nvPr/>
        </p:nvSpPr>
        <p:spPr>
          <a:xfrm>
            <a:off x="457200" y="6485860"/>
            <a:ext cx="2895600" cy="23561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100" dirty="0">
              <a:solidFill>
                <a:schemeClr val="bg1">
                  <a:lumMod val="50000"/>
                </a:schemeClr>
              </a:solidFill>
            </a:endParaRPr>
          </a:p>
        </p:txBody>
      </p:sp>
    </p:spTree>
    <p:extLst>
      <p:ext uri="{BB962C8B-B14F-4D97-AF65-F5344CB8AC3E}">
        <p14:creationId xmlns:p14="http://schemas.microsoft.com/office/powerpoint/2010/main" val="22295478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Improving Table Value </a:t>
            </a:r>
            <a:r>
              <a:rPr lang="en-US" dirty="0" smtClean="0"/>
              <a:t>Constructors</a:t>
            </a:r>
            <a:br>
              <a:rPr lang="en-US" dirty="0" smtClean="0"/>
            </a:br>
            <a:r>
              <a:rPr lang="en-US" dirty="0" smtClean="0"/>
              <a:t>(since </a:t>
            </a:r>
            <a:r>
              <a:rPr lang="en-US" dirty="0"/>
              <a:t>SQL Server 2008)</a:t>
            </a:r>
            <a:endParaRPr lang="en-GB" dirty="0"/>
          </a:p>
        </p:txBody>
      </p:sp>
      <p:sp>
        <p:nvSpPr>
          <p:cNvPr id="3" name="Content Placeholder 2"/>
          <p:cNvSpPr>
            <a:spLocks noGrp="1"/>
          </p:cNvSpPr>
          <p:nvPr>
            <p:ph sz="quarter" idx="10"/>
          </p:nvPr>
        </p:nvSpPr>
        <p:spPr/>
        <p:txBody>
          <a:bodyPr/>
          <a:lstStyle/>
          <a:p>
            <a:r>
              <a:rPr lang="en-US" dirty="0" smtClean="0"/>
              <a:t>VALUES clause usually used with self-contained expressions</a:t>
            </a:r>
          </a:p>
          <a:p>
            <a:r>
              <a:rPr lang="en-US" dirty="0" smtClean="0"/>
              <a:t>Combining APPLY and VALUES allows correlations</a:t>
            </a:r>
          </a:p>
          <a:p>
            <a:r>
              <a:rPr lang="en-US" dirty="0" smtClean="0"/>
              <a:t>Examples:</a:t>
            </a:r>
          </a:p>
          <a:p>
            <a:pPr lvl="1"/>
            <a:r>
              <a:rPr lang="en-US" dirty="0" smtClean="0"/>
              <a:t>Reuse of column aliases throughout the query</a:t>
            </a:r>
          </a:p>
          <a:p>
            <a:pPr lvl="1"/>
            <a:r>
              <a:rPr lang="en-US" dirty="0" smtClean="0"/>
              <a:t>Solve complex </a:t>
            </a:r>
            <a:r>
              <a:rPr lang="en-US" dirty="0" err="1" smtClean="0"/>
              <a:t>unpivoting</a:t>
            </a:r>
            <a:r>
              <a:rPr lang="en-US" dirty="0" smtClean="0"/>
              <a:t> tasks</a:t>
            </a:r>
            <a:endParaRPr lang="en-US" dirty="0"/>
          </a:p>
        </p:txBody>
      </p:sp>
      <p:sp>
        <p:nvSpPr>
          <p:cNvPr id="4" name="TextBox 3"/>
          <p:cNvSpPr txBox="1"/>
          <p:nvPr/>
        </p:nvSpPr>
        <p:spPr>
          <a:xfrm>
            <a:off x="1516906" y="4533153"/>
            <a:ext cx="9249648" cy="1754326"/>
          </a:xfrm>
          <a:prstGeom prst="rect">
            <a:avLst/>
          </a:prstGeom>
          <a:noFill/>
        </p:spPr>
        <p:txBody>
          <a:bodyPr wrap="none" rtlCol="0">
            <a:spAutoFit/>
          </a:bodyPr>
          <a:lstStyle/>
          <a:p>
            <a:r>
              <a:rPr lang="en-US" dirty="0">
                <a:solidFill>
                  <a:srgbClr val="0000FF"/>
                </a:solidFill>
                <a:latin typeface="Lucida Sans Typewriter" panose="020B0509030504030204" pitchFamily="49" charset="0"/>
              </a:rPr>
              <a:t>SELECT</a:t>
            </a:r>
            <a:r>
              <a:rPr lang="en-US" dirty="0">
                <a:solidFill>
                  <a:prstClr val="black"/>
                </a:solidFill>
                <a:latin typeface="Lucida Sans Typewriter" panose="020B0509030504030204" pitchFamily="49" charset="0"/>
              </a:rPr>
              <a:t> </a:t>
            </a:r>
            <a:r>
              <a:rPr lang="en-US" dirty="0" err="1">
                <a:solidFill>
                  <a:prstClr val="black"/>
                </a:solidFill>
                <a:latin typeface="Lucida Sans Typewriter" panose="020B0509030504030204" pitchFamily="49" charset="0"/>
              </a:rPr>
              <a:t>custid</a:t>
            </a:r>
            <a:r>
              <a:rPr lang="en-US" dirty="0">
                <a:solidFill>
                  <a:srgbClr val="808080"/>
                </a:solidFill>
                <a:latin typeface="Lucida Sans Typewriter" panose="020B0509030504030204" pitchFamily="49" charset="0"/>
              </a:rPr>
              <a:t>,</a:t>
            </a:r>
            <a:r>
              <a:rPr lang="en-US" dirty="0">
                <a:solidFill>
                  <a:prstClr val="black"/>
                </a:solidFill>
                <a:latin typeface="Lucida Sans Typewriter" panose="020B0509030504030204" pitchFamily="49" charset="0"/>
              </a:rPr>
              <a:t> </a:t>
            </a:r>
            <a:r>
              <a:rPr lang="en-US" dirty="0" err="1">
                <a:solidFill>
                  <a:prstClr val="black"/>
                </a:solidFill>
                <a:latin typeface="Lucida Sans Typewriter" panose="020B0509030504030204" pitchFamily="49" charset="0"/>
              </a:rPr>
              <a:t>salesyear</a:t>
            </a:r>
            <a:r>
              <a:rPr lang="en-US" dirty="0">
                <a:solidFill>
                  <a:srgbClr val="808080"/>
                </a:solidFill>
                <a:latin typeface="Lucida Sans Typewriter" panose="020B0509030504030204" pitchFamily="49" charset="0"/>
              </a:rPr>
              <a:t>,</a:t>
            </a:r>
            <a:r>
              <a:rPr lang="en-US" dirty="0">
                <a:solidFill>
                  <a:prstClr val="black"/>
                </a:solidFill>
                <a:latin typeface="Lucida Sans Typewriter" panose="020B0509030504030204" pitchFamily="49" charset="0"/>
              </a:rPr>
              <a:t> </a:t>
            </a:r>
            <a:r>
              <a:rPr lang="en-US" dirty="0" err="1">
                <a:solidFill>
                  <a:prstClr val="black"/>
                </a:solidFill>
                <a:latin typeface="Lucida Sans Typewriter" panose="020B0509030504030204" pitchFamily="49" charset="0"/>
              </a:rPr>
              <a:t>qty</a:t>
            </a:r>
            <a:r>
              <a:rPr lang="en-US" dirty="0">
                <a:solidFill>
                  <a:srgbClr val="808080"/>
                </a:solidFill>
                <a:latin typeface="Lucida Sans Typewriter" panose="020B0509030504030204" pitchFamily="49" charset="0"/>
              </a:rPr>
              <a:t>,</a:t>
            </a:r>
            <a:r>
              <a:rPr lang="en-US" dirty="0">
                <a:solidFill>
                  <a:prstClr val="black"/>
                </a:solidFill>
                <a:latin typeface="Lucida Sans Typewriter" panose="020B0509030504030204" pitchFamily="49" charset="0"/>
              </a:rPr>
              <a:t> </a:t>
            </a:r>
            <a:r>
              <a:rPr lang="en-US" dirty="0" err="1">
                <a:solidFill>
                  <a:prstClr val="black"/>
                </a:solidFill>
                <a:latin typeface="Lucida Sans Typewriter" panose="020B0509030504030204" pitchFamily="49" charset="0"/>
              </a:rPr>
              <a:t>val</a:t>
            </a:r>
            <a:endParaRPr lang="en-US" dirty="0">
              <a:solidFill>
                <a:prstClr val="black"/>
              </a:solidFill>
              <a:latin typeface="Lucida Sans Typewriter" panose="020B0509030504030204" pitchFamily="49" charset="0"/>
            </a:endParaRPr>
          </a:p>
          <a:p>
            <a:r>
              <a:rPr lang="en-US" dirty="0">
                <a:solidFill>
                  <a:srgbClr val="0000FF"/>
                </a:solidFill>
                <a:latin typeface="Lucida Sans Typewriter" panose="020B0509030504030204" pitchFamily="49" charset="0"/>
              </a:rPr>
              <a:t>FROM</a:t>
            </a:r>
            <a:r>
              <a:rPr lang="en-US" dirty="0">
                <a:solidFill>
                  <a:prstClr val="black"/>
                </a:solidFill>
                <a:latin typeface="Lucida Sans Typewriter" panose="020B0509030504030204" pitchFamily="49" charset="0"/>
              </a:rPr>
              <a:t> </a:t>
            </a:r>
            <a:r>
              <a:rPr lang="en-US" dirty="0" err="1">
                <a:solidFill>
                  <a:prstClr val="black"/>
                </a:solidFill>
                <a:latin typeface="Lucida Sans Typewriter" panose="020B0509030504030204" pitchFamily="49" charset="0"/>
              </a:rPr>
              <a:t>dbo</a:t>
            </a:r>
            <a:r>
              <a:rPr lang="en-US" dirty="0" err="1">
                <a:solidFill>
                  <a:srgbClr val="808080"/>
                </a:solidFill>
                <a:latin typeface="Lucida Sans Typewriter" panose="020B0509030504030204" pitchFamily="49" charset="0"/>
              </a:rPr>
              <a:t>.</a:t>
            </a:r>
            <a:r>
              <a:rPr lang="en-US" dirty="0" err="1">
                <a:solidFill>
                  <a:prstClr val="black"/>
                </a:solidFill>
                <a:latin typeface="Lucida Sans Typewriter" panose="020B0509030504030204" pitchFamily="49" charset="0"/>
              </a:rPr>
              <a:t>Sales</a:t>
            </a:r>
            <a:endParaRPr lang="en-US" dirty="0">
              <a:solidFill>
                <a:prstClr val="black"/>
              </a:solidFill>
              <a:latin typeface="Lucida Sans Typewriter" panose="020B0509030504030204" pitchFamily="49" charset="0"/>
            </a:endParaRPr>
          </a:p>
          <a:p>
            <a:r>
              <a:rPr lang="en-US" dirty="0">
                <a:solidFill>
                  <a:prstClr val="black"/>
                </a:solidFill>
                <a:latin typeface="Lucida Sans Typewriter" panose="020B0509030504030204" pitchFamily="49" charset="0"/>
              </a:rPr>
              <a:t>  </a:t>
            </a:r>
            <a:r>
              <a:rPr lang="en-US" dirty="0">
                <a:solidFill>
                  <a:srgbClr val="808080"/>
                </a:solidFill>
                <a:latin typeface="Lucida Sans Typewriter" panose="020B0509030504030204" pitchFamily="49" charset="0"/>
              </a:rPr>
              <a:t>CROSS</a:t>
            </a:r>
            <a:r>
              <a:rPr lang="en-US" dirty="0">
                <a:solidFill>
                  <a:prstClr val="black"/>
                </a:solidFill>
                <a:latin typeface="Lucida Sans Typewriter" panose="020B0509030504030204" pitchFamily="49" charset="0"/>
              </a:rPr>
              <a:t> </a:t>
            </a:r>
            <a:r>
              <a:rPr lang="en-US" dirty="0">
                <a:solidFill>
                  <a:srgbClr val="808080"/>
                </a:solidFill>
                <a:latin typeface="Lucida Sans Typewriter" panose="020B0509030504030204" pitchFamily="49" charset="0"/>
              </a:rPr>
              <a:t>APPLY</a:t>
            </a:r>
            <a:r>
              <a:rPr lang="en-US" dirty="0">
                <a:solidFill>
                  <a:prstClr val="black"/>
                </a:solidFill>
                <a:latin typeface="Lucida Sans Typewriter" panose="020B0509030504030204" pitchFamily="49" charset="0"/>
              </a:rPr>
              <a:t> </a:t>
            </a:r>
          </a:p>
          <a:p>
            <a:r>
              <a:rPr lang="en-US" dirty="0">
                <a:solidFill>
                  <a:srgbClr val="0000FF"/>
                </a:solidFill>
                <a:latin typeface="Lucida Sans Typewriter" panose="020B0509030504030204" pitchFamily="49" charset="0"/>
              </a:rPr>
              <a:t>    </a:t>
            </a:r>
            <a:r>
              <a:rPr lang="en-US" dirty="0" smtClean="0">
                <a:solidFill>
                  <a:srgbClr val="808080"/>
                </a:solidFill>
                <a:latin typeface="Lucida Sans Typewriter" panose="020B0509030504030204" pitchFamily="49" charset="0"/>
              </a:rPr>
              <a:t>( </a:t>
            </a:r>
            <a:r>
              <a:rPr lang="en-US" dirty="0" smtClean="0">
                <a:solidFill>
                  <a:srgbClr val="0000FF"/>
                </a:solidFill>
                <a:latin typeface="Lucida Sans Typewriter" panose="020B0509030504030204" pitchFamily="49" charset="0"/>
              </a:rPr>
              <a:t>VALUES</a:t>
            </a:r>
            <a:r>
              <a:rPr lang="en-US" dirty="0" smtClean="0">
                <a:solidFill>
                  <a:srgbClr val="808080"/>
                </a:solidFill>
                <a:latin typeface="Lucida Sans Typewriter" panose="020B0509030504030204" pitchFamily="49" charset="0"/>
              </a:rPr>
              <a:t>(</a:t>
            </a:r>
            <a:r>
              <a:rPr lang="en-US" dirty="0" smtClean="0">
                <a:solidFill>
                  <a:prstClr val="black"/>
                </a:solidFill>
                <a:latin typeface="Lucida Sans Typewriter" panose="020B0509030504030204" pitchFamily="49" charset="0"/>
              </a:rPr>
              <a:t>2012</a:t>
            </a:r>
            <a:r>
              <a:rPr lang="en-US" dirty="0">
                <a:solidFill>
                  <a:srgbClr val="808080"/>
                </a:solidFill>
                <a:latin typeface="Lucida Sans Typewriter" panose="020B0509030504030204" pitchFamily="49" charset="0"/>
              </a:rPr>
              <a:t>,</a:t>
            </a:r>
            <a:r>
              <a:rPr lang="en-US" dirty="0">
                <a:solidFill>
                  <a:prstClr val="black"/>
                </a:solidFill>
                <a:latin typeface="Lucida Sans Typewriter" panose="020B0509030504030204" pitchFamily="49" charset="0"/>
              </a:rPr>
              <a:t> qty2012</a:t>
            </a:r>
            <a:r>
              <a:rPr lang="en-US" dirty="0">
                <a:solidFill>
                  <a:srgbClr val="808080"/>
                </a:solidFill>
                <a:latin typeface="Lucida Sans Typewriter" panose="020B0509030504030204" pitchFamily="49" charset="0"/>
              </a:rPr>
              <a:t>,</a:t>
            </a:r>
            <a:r>
              <a:rPr lang="en-US" dirty="0">
                <a:solidFill>
                  <a:prstClr val="black"/>
                </a:solidFill>
                <a:latin typeface="Lucida Sans Typewriter" panose="020B0509030504030204" pitchFamily="49" charset="0"/>
              </a:rPr>
              <a:t> val2012</a:t>
            </a:r>
            <a:r>
              <a:rPr lang="en-US" dirty="0">
                <a:solidFill>
                  <a:srgbClr val="808080"/>
                </a:solidFill>
                <a:latin typeface="Lucida Sans Typewriter" panose="020B0509030504030204" pitchFamily="49" charset="0"/>
              </a:rPr>
              <a:t>),</a:t>
            </a:r>
            <a:endParaRPr lang="en-US" dirty="0">
              <a:solidFill>
                <a:prstClr val="black"/>
              </a:solidFill>
              <a:latin typeface="Lucida Sans Typewriter" panose="020B0509030504030204" pitchFamily="49" charset="0"/>
            </a:endParaRPr>
          </a:p>
          <a:p>
            <a:r>
              <a:rPr lang="en-US" dirty="0">
                <a:solidFill>
                  <a:srgbClr val="0000FF"/>
                </a:solidFill>
                <a:latin typeface="Lucida Sans Typewriter" panose="020B0509030504030204" pitchFamily="49" charset="0"/>
              </a:rPr>
              <a:t>         </a:t>
            </a:r>
            <a:r>
              <a:rPr lang="en-US" dirty="0" smtClean="0">
                <a:solidFill>
                  <a:srgbClr val="0000FF"/>
                </a:solidFill>
                <a:latin typeface="Lucida Sans Typewriter" panose="020B0509030504030204" pitchFamily="49" charset="0"/>
              </a:rPr>
              <a:t>   </a:t>
            </a:r>
            <a:r>
              <a:rPr lang="en-US" dirty="0">
                <a:solidFill>
                  <a:srgbClr val="808080"/>
                </a:solidFill>
                <a:latin typeface="Lucida Sans Typewriter" panose="020B0509030504030204" pitchFamily="49" charset="0"/>
              </a:rPr>
              <a:t>(</a:t>
            </a:r>
            <a:r>
              <a:rPr lang="en-US" dirty="0">
                <a:solidFill>
                  <a:prstClr val="black"/>
                </a:solidFill>
                <a:latin typeface="Lucida Sans Typewriter" panose="020B0509030504030204" pitchFamily="49" charset="0"/>
              </a:rPr>
              <a:t>2013</a:t>
            </a:r>
            <a:r>
              <a:rPr lang="en-US" dirty="0">
                <a:solidFill>
                  <a:srgbClr val="808080"/>
                </a:solidFill>
                <a:latin typeface="Lucida Sans Typewriter" panose="020B0509030504030204" pitchFamily="49" charset="0"/>
              </a:rPr>
              <a:t>,</a:t>
            </a:r>
            <a:r>
              <a:rPr lang="en-US" dirty="0">
                <a:solidFill>
                  <a:prstClr val="black"/>
                </a:solidFill>
                <a:latin typeface="Lucida Sans Typewriter" panose="020B0509030504030204" pitchFamily="49" charset="0"/>
              </a:rPr>
              <a:t> qty2013</a:t>
            </a:r>
            <a:r>
              <a:rPr lang="en-US" dirty="0">
                <a:solidFill>
                  <a:srgbClr val="808080"/>
                </a:solidFill>
                <a:latin typeface="Lucida Sans Typewriter" panose="020B0509030504030204" pitchFamily="49" charset="0"/>
              </a:rPr>
              <a:t>,</a:t>
            </a:r>
            <a:r>
              <a:rPr lang="en-US" dirty="0">
                <a:solidFill>
                  <a:prstClr val="black"/>
                </a:solidFill>
                <a:latin typeface="Lucida Sans Typewriter" panose="020B0509030504030204" pitchFamily="49" charset="0"/>
              </a:rPr>
              <a:t> val2013</a:t>
            </a:r>
            <a:r>
              <a:rPr lang="en-US" dirty="0">
                <a:solidFill>
                  <a:srgbClr val="808080"/>
                </a:solidFill>
                <a:latin typeface="Lucida Sans Typewriter" panose="020B0509030504030204" pitchFamily="49" charset="0"/>
              </a:rPr>
              <a:t>),</a:t>
            </a:r>
            <a:endParaRPr lang="en-US" dirty="0">
              <a:solidFill>
                <a:prstClr val="black"/>
              </a:solidFill>
              <a:latin typeface="Lucida Sans Typewriter" panose="020B0509030504030204" pitchFamily="49" charset="0"/>
            </a:endParaRPr>
          </a:p>
          <a:p>
            <a:r>
              <a:rPr lang="en-US" dirty="0">
                <a:solidFill>
                  <a:srgbClr val="0000FF"/>
                </a:solidFill>
                <a:latin typeface="Lucida Sans Typewriter" panose="020B0509030504030204" pitchFamily="49" charset="0"/>
              </a:rPr>
              <a:t>          </a:t>
            </a:r>
            <a:r>
              <a:rPr lang="en-US" dirty="0" smtClean="0">
                <a:solidFill>
                  <a:srgbClr val="0000FF"/>
                </a:solidFill>
                <a:latin typeface="Lucida Sans Typewriter" panose="020B0509030504030204" pitchFamily="49" charset="0"/>
              </a:rPr>
              <a:t>  </a:t>
            </a:r>
            <a:r>
              <a:rPr lang="en-US" dirty="0">
                <a:solidFill>
                  <a:srgbClr val="808080"/>
                </a:solidFill>
                <a:latin typeface="Lucida Sans Typewriter" panose="020B0509030504030204" pitchFamily="49" charset="0"/>
              </a:rPr>
              <a:t>(</a:t>
            </a:r>
            <a:r>
              <a:rPr lang="en-US" dirty="0">
                <a:solidFill>
                  <a:prstClr val="black"/>
                </a:solidFill>
                <a:latin typeface="Lucida Sans Typewriter" panose="020B0509030504030204" pitchFamily="49" charset="0"/>
              </a:rPr>
              <a:t>2014</a:t>
            </a:r>
            <a:r>
              <a:rPr lang="en-US" dirty="0">
                <a:solidFill>
                  <a:srgbClr val="808080"/>
                </a:solidFill>
                <a:latin typeface="Lucida Sans Typewriter" panose="020B0509030504030204" pitchFamily="49" charset="0"/>
              </a:rPr>
              <a:t>,</a:t>
            </a:r>
            <a:r>
              <a:rPr lang="en-US" dirty="0">
                <a:solidFill>
                  <a:prstClr val="black"/>
                </a:solidFill>
                <a:latin typeface="Lucida Sans Typewriter" panose="020B0509030504030204" pitchFamily="49" charset="0"/>
              </a:rPr>
              <a:t> qty2014</a:t>
            </a:r>
            <a:r>
              <a:rPr lang="en-US" dirty="0">
                <a:solidFill>
                  <a:srgbClr val="808080"/>
                </a:solidFill>
                <a:latin typeface="Lucida Sans Typewriter" panose="020B0509030504030204" pitchFamily="49" charset="0"/>
              </a:rPr>
              <a:t>,</a:t>
            </a:r>
            <a:r>
              <a:rPr lang="en-US" dirty="0">
                <a:solidFill>
                  <a:prstClr val="black"/>
                </a:solidFill>
                <a:latin typeface="Lucida Sans Typewriter" panose="020B0509030504030204" pitchFamily="49" charset="0"/>
              </a:rPr>
              <a:t> val2014</a:t>
            </a:r>
            <a:r>
              <a:rPr lang="en-US" dirty="0" smtClean="0">
                <a:solidFill>
                  <a:srgbClr val="808080"/>
                </a:solidFill>
                <a:latin typeface="Lucida Sans Typewriter" panose="020B0509030504030204" pitchFamily="49" charset="0"/>
              </a:rPr>
              <a:t>) )</a:t>
            </a:r>
            <a:r>
              <a:rPr lang="en-US" dirty="0" smtClean="0">
                <a:solidFill>
                  <a:prstClr val="black"/>
                </a:solidFill>
                <a:latin typeface="Lucida Sans Typewriter" panose="020B0509030504030204" pitchFamily="49" charset="0"/>
              </a:rPr>
              <a:t> </a:t>
            </a:r>
            <a:r>
              <a:rPr lang="en-US" dirty="0">
                <a:solidFill>
                  <a:srgbClr val="0000FF"/>
                </a:solidFill>
                <a:latin typeface="Lucida Sans Typewriter" panose="020B0509030504030204" pitchFamily="49" charset="0"/>
              </a:rPr>
              <a:t>AS</a:t>
            </a:r>
            <a:r>
              <a:rPr lang="en-US" dirty="0">
                <a:solidFill>
                  <a:prstClr val="black"/>
                </a:solidFill>
                <a:latin typeface="Lucida Sans Typewriter" panose="020B0509030504030204" pitchFamily="49" charset="0"/>
              </a:rPr>
              <a:t> A</a:t>
            </a:r>
            <a:r>
              <a:rPr lang="en-US" dirty="0">
                <a:solidFill>
                  <a:srgbClr val="808080"/>
                </a:solidFill>
                <a:latin typeface="Lucida Sans Typewriter" panose="020B0509030504030204" pitchFamily="49" charset="0"/>
              </a:rPr>
              <a:t>(</a:t>
            </a:r>
            <a:r>
              <a:rPr lang="en-US" dirty="0" err="1">
                <a:solidFill>
                  <a:prstClr val="black"/>
                </a:solidFill>
                <a:latin typeface="Lucida Sans Typewriter" panose="020B0509030504030204" pitchFamily="49" charset="0"/>
              </a:rPr>
              <a:t>salesyear</a:t>
            </a:r>
            <a:r>
              <a:rPr lang="en-US" dirty="0">
                <a:solidFill>
                  <a:srgbClr val="808080"/>
                </a:solidFill>
                <a:latin typeface="Lucida Sans Typewriter" panose="020B0509030504030204" pitchFamily="49" charset="0"/>
              </a:rPr>
              <a:t>,</a:t>
            </a:r>
            <a:r>
              <a:rPr lang="en-US" dirty="0">
                <a:solidFill>
                  <a:prstClr val="black"/>
                </a:solidFill>
                <a:latin typeface="Lucida Sans Typewriter" panose="020B0509030504030204" pitchFamily="49" charset="0"/>
              </a:rPr>
              <a:t> </a:t>
            </a:r>
            <a:r>
              <a:rPr lang="en-US" dirty="0" err="1">
                <a:solidFill>
                  <a:prstClr val="black"/>
                </a:solidFill>
                <a:latin typeface="Lucida Sans Typewriter" panose="020B0509030504030204" pitchFamily="49" charset="0"/>
              </a:rPr>
              <a:t>qty</a:t>
            </a:r>
            <a:r>
              <a:rPr lang="en-US" dirty="0">
                <a:solidFill>
                  <a:srgbClr val="808080"/>
                </a:solidFill>
                <a:latin typeface="Lucida Sans Typewriter" panose="020B0509030504030204" pitchFamily="49" charset="0"/>
              </a:rPr>
              <a:t>,</a:t>
            </a:r>
            <a:r>
              <a:rPr lang="en-US" dirty="0">
                <a:solidFill>
                  <a:prstClr val="black"/>
                </a:solidFill>
                <a:latin typeface="Lucida Sans Typewriter" panose="020B0509030504030204" pitchFamily="49" charset="0"/>
              </a:rPr>
              <a:t> </a:t>
            </a:r>
            <a:r>
              <a:rPr lang="en-US" dirty="0" err="1">
                <a:solidFill>
                  <a:prstClr val="black"/>
                </a:solidFill>
                <a:latin typeface="Lucida Sans Typewriter" panose="020B0509030504030204" pitchFamily="49" charset="0"/>
              </a:rPr>
              <a:t>val</a:t>
            </a:r>
            <a:r>
              <a:rPr lang="en-US" dirty="0">
                <a:solidFill>
                  <a:srgbClr val="808080"/>
                </a:solidFill>
                <a:latin typeface="Lucida Sans Typewriter" panose="020B0509030504030204" pitchFamily="49" charset="0"/>
              </a:rPr>
              <a:t>);</a:t>
            </a:r>
          </a:p>
        </p:txBody>
      </p:sp>
      <p:sp>
        <p:nvSpPr>
          <p:cNvPr id="5" name="Footer Placeholder 7"/>
          <p:cNvSpPr txBox="1">
            <a:spLocks/>
          </p:cNvSpPr>
          <p:nvPr/>
        </p:nvSpPr>
        <p:spPr>
          <a:xfrm>
            <a:off x="457200" y="6485860"/>
            <a:ext cx="2895600" cy="23561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100" dirty="0">
              <a:solidFill>
                <a:schemeClr val="bg1">
                  <a:lumMod val="50000"/>
                </a:schemeClr>
              </a:solidFill>
            </a:endParaRPr>
          </a:p>
        </p:txBody>
      </p:sp>
      <p:pic>
        <p:nvPicPr>
          <p:cNvPr id="48" name="Picture 47"/>
          <p:cNvPicPr>
            <a:picLocks noChangeAspect="1"/>
          </p:cNvPicPr>
          <p:nvPr/>
        </p:nvPicPr>
        <p:blipFill>
          <a:blip r:embed="rId2"/>
          <a:stretch>
            <a:fillRect/>
          </a:stretch>
        </p:blipFill>
        <p:spPr>
          <a:xfrm>
            <a:off x="11040138" y="714058"/>
            <a:ext cx="779599" cy="768461"/>
          </a:xfrm>
          <a:prstGeom prst="rect">
            <a:avLst/>
          </a:prstGeom>
        </p:spPr>
      </p:pic>
      <p:grpSp>
        <p:nvGrpSpPr>
          <p:cNvPr id="49" name="Group 48"/>
          <p:cNvGrpSpPr/>
          <p:nvPr/>
        </p:nvGrpSpPr>
        <p:grpSpPr>
          <a:xfrm>
            <a:off x="6741043" y="831038"/>
            <a:ext cx="616689" cy="563526"/>
            <a:chOff x="5124892" y="682176"/>
            <a:chExt cx="616689" cy="563526"/>
          </a:xfrm>
        </p:grpSpPr>
        <p:sp>
          <p:nvSpPr>
            <p:cNvPr id="50" name="Oval 49"/>
            <p:cNvSpPr/>
            <p:nvPr/>
          </p:nvSpPr>
          <p:spPr>
            <a:xfrm>
              <a:off x="5124892" y="682176"/>
              <a:ext cx="616689" cy="56352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51" name="TextBox 50"/>
            <p:cNvSpPr txBox="1"/>
            <p:nvPr/>
          </p:nvSpPr>
          <p:spPr>
            <a:xfrm>
              <a:off x="5227090" y="810049"/>
              <a:ext cx="412292" cy="307777"/>
            </a:xfrm>
            <a:prstGeom prst="rect">
              <a:avLst/>
            </a:prstGeom>
            <a:noFill/>
          </p:spPr>
          <p:txBody>
            <a:bodyPr wrap="none" rtlCol="0">
              <a:spAutoFit/>
            </a:bodyPr>
            <a:lstStyle/>
            <a:p>
              <a:r>
                <a:rPr lang="en-US" sz="1400" dirty="0" smtClean="0"/>
                <a:t>7.0</a:t>
              </a:r>
              <a:endParaRPr lang="en-US" sz="1400" dirty="0"/>
            </a:p>
          </p:txBody>
        </p:sp>
      </p:grpSp>
      <p:grpSp>
        <p:nvGrpSpPr>
          <p:cNvPr id="52" name="Group 51"/>
          <p:cNvGrpSpPr/>
          <p:nvPr/>
        </p:nvGrpSpPr>
        <p:grpSpPr>
          <a:xfrm>
            <a:off x="7616457" y="831037"/>
            <a:ext cx="616689" cy="563526"/>
            <a:chOff x="5124892" y="682176"/>
            <a:chExt cx="616689" cy="563526"/>
          </a:xfrm>
        </p:grpSpPr>
        <p:sp>
          <p:nvSpPr>
            <p:cNvPr id="53" name="Oval 52"/>
            <p:cNvSpPr/>
            <p:nvPr/>
          </p:nvSpPr>
          <p:spPr>
            <a:xfrm>
              <a:off x="5124892" y="682176"/>
              <a:ext cx="616689" cy="56352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54" name="TextBox 53"/>
            <p:cNvSpPr txBox="1"/>
            <p:nvPr/>
          </p:nvSpPr>
          <p:spPr>
            <a:xfrm>
              <a:off x="5158160" y="810050"/>
              <a:ext cx="550151" cy="307777"/>
            </a:xfrm>
            <a:prstGeom prst="rect">
              <a:avLst/>
            </a:prstGeom>
            <a:noFill/>
          </p:spPr>
          <p:txBody>
            <a:bodyPr wrap="none" rtlCol="0">
              <a:spAutoFit/>
            </a:bodyPr>
            <a:lstStyle/>
            <a:p>
              <a:r>
                <a:rPr lang="en-US" sz="1400" dirty="0" smtClean="0"/>
                <a:t>2000</a:t>
              </a:r>
              <a:endParaRPr lang="en-US" sz="1400" dirty="0"/>
            </a:p>
          </p:txBody>
        </p:sp>
      </p:grpSp>
      <p:grpSp>
        <p:nvGrpSpPr>
          <p:cNvPr id="55" name="Group 54"/>
          <p:cNvGrpSpPr/>
          <p:nvPr/>
        </p:nvGrpSpPr>
        <p:grpSpPr>
          <a:xfrm>
            <a:off x="8491871" y="831037"/>
            <a:ext cx="616689" cy="563526"/>
            <a:chOff x="5124892" y="682176"/>
            <a:chExt cx="616689" cy="563526"/>
          </a:xfrm>
        </p:grpSpPr>
        <p:sp>
          <p:nvSpPr>
            <p:cNvPr id="56" name="Oval 55"/>
            <p:cNvSpPr/>
            <p:nvPr/>
          </p:nvSpPr>
          <p:spPr>
            <a:xfrm>
              <a:off x="5124892" y="682176"/>
              <a:ext cx="616689" cy="56352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57" name="TextBox 56"/>
            <p:cNvSpPr txBox="1"/>
            <p:nvPr/>
          </p:nvSpPr>
          <p:spPr>
            <a:xfrm>
              <a:off x="5158160" y="810050"/>
              <a:ext cx="550151" cy="307777"/>
            </a:xfrm>
            <a:prstGeom prst="rect">
              <a:avLst/>
            </a:prstGeom>
            <a:noFill/>
          </p:spPr>
          <p:txBody>
            <a:bodyPr wrap="none" rtlCol="0">
              <a:spAutoFit/>
            </a:bodyPr>
            <a:lstStyle/>
            <a:p>
              <a:r>
                <a:rPr lang="en-US" sz="1400" dirty="0" smtClean="0"/>
                <a:t>2005</a:t>
              </a:r>
              <a:endParaRPr lang="en-US" sz="1400" dirty="0"/>
            </a:p>
          </p:txBody>
        </p:sp>
      </p:grpSp>
      <p:grpSp>
        <p:nvGrpSpPr>
          <p:cNvPr id="58" name="Group 57"/>
          <p:cNvGrpSpPr/>
          <p:nvPr/>
        </p:nvGrpSpPr>
        <p:grpSpPr>
          <a:xfrm>
            <a:off x="9367285" y="831036"/>
            <a:ext cx="616689" cy="563526"/>
            <a:chOff x="5124892" y="682176"/>
            <a:chExt cx="616689" cy="563526"/>
          </a:xfrm>
        </p:grpSpPr>
        <p:sp>
          <p:nvSpPr>
            <p:cNvPr id="59" name="Oval 58"/>
            <p:cNvSpPr/>
            <p:nvPr/>
          </p:nvSpPr>
          <p:spPr>
            <a:xfrm>
              <a:off x="5124892" y="682176"/>
              <a:ext cx="616689" cy="563526"/>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60" name="TextBox 59"/>
            <p:cNvSpPr txBox="1"/>
            <p:nvPr/>
          </p:nvSpPr>
          <p:spPr>
            <a:xfrm>
              <a:off x="5158160" y="810050"/>
              <a:ext cx="550151" cy="307777"/>
            </a:xfrm>
            <a:prstGeom prst="rect">
              <a:avLst/>
            </a:prstGeom>
            <a:noFill/>
          </p:spPr>
          <p:txBody>
            <a:bodyPr wrap="none" rtlCol="0">
              <a:spAutoFit/>
            </a:bodyPr>
            <a:lstStyle/>
            <a:p>
              <a:r>
                <a:rPr lang="en-US" sz="1400" b="1" dirty="0" smtClean="0"/>
                <a:t>2008</a:t>
              </a:r>
              <a:endParaRPr lang="en-US" sz="1400" b="1" dirty="0"/>
            </a:p>
          </p:txBody>
        </p:sp>
      </p:grpSp>
      <p:grpSp>
        <p:nvGrpSpPr>
          <p:cNvPr id="61" name="Group 60"/>
          <p:cNvGrpSpPr/>
          <p:nvPr/>
        </p:nvGrpSpPr>
        <p:grpSpPr>
          <a:xfrm>
            <a:off x="10242699" y="832721"/>
            <a:ext cx="616689" cy="563526"/>
            <a:chOff x="5124892" y="682176"/>
            <a:chExt cx="616689" cy="563526"/>
          </a:xfrm>
        </p:grpSpPr>
        <p:sp>
          <p:nvSpPr>
            <p:cNvPr id="62" name="Oval 61"/>
            <p:cNvSpPr/>
            <p:nvPr/>
          </p:nvSpPr>
          <p:spPr>
            <a:xfrm>
              <a:off x="5124892" y="682176"/>
              <a:ext cx="616689" cy="56352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63" name="TextBox 62"/>
            <p:cNvSpPr txBox="1"/>
            <p:nvPr/>
          </p:nvSpPr>
          <p:spPr>
            <a:xfrm>
              <a:off x="5158160" y="810050"/>
              <a:ext cx="550151" cy="307777"/>
            </a:xfrm>
            <a:prstGeom prst="rect">
              <a:avLst/>
            </a:prstGeom>
            <a:noFill/>
          </p:spPr>
          <p:txBody>
            <a:bodyPr wrap="none" rtlCol="0">
              <a:spAutoFit/>
            </a:bodyPr>
            <a:lstStyle/>
            <a:p>
              <a:r>
                <a:rPr lang="en-US" sz="1400" dirty="0" smtClean="0"/>
                <a:t>2012</a:t>
              </a:r>
              <a:endParaRPr lang="en-US" sz="1400" dirty="0"/>
            </a:p>
          </p:txBody>
        </p:sp>
      </p:grpSp>
      <p:cxnSp>
        <p:nvCxnSpPr>
          <p:cNvPr id="64" name="Straight Connector 63"/>
          <p:cNvCxnSpPr>
            <a:stCxn id="50" idx="6"/>
            <a:endCxn id="53" idx="2"/>
          </p:cNvCxnSpPr>
          <p:nvPr/>
        </p:nvCxnSpPr>
        <p:spPr>
          <a:xfrm flipV="1">
            <a:off x="7357732" y="1112800"/>
            <a:ext cx="258725" cy="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5" name="Straight Connector 64"/>
          <p:cNvCxnSpPr>
            <a:stCxn id="53" idx="6"/>
            <a:endCxn id="56" idx="2"/>
          </p:cNvCxnSpPr>
          <p:nvPr/>
        </p:nvCxnSpPr>
        <p:spPr>
          <a:xfrm>
            <a:off x="8233146" y="1112800"/>
            <a:ext cx="258725"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9108560" y="1112797"/>
            <a:ext cx="258725"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9983974" y="1112797"/>
            <a:ext cx="258725"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8" name="Straight Connector 67"/>
          <p:cNvCxnSpPr>
            <a:stCxn id="62" idx="6"/>
          </p:cNvCxnSpPr>
          <p:nvPr/>
        </p:nvCxnSpPr>
        <p:spPr>
          <a:xfrm flipV="1">
            <a:off x="10859388" y="1112797"/>
            <a:ext cx="258725" cy="1687"/>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78724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86C4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95293" y="3021667"/>
            <a:ext cx="11524432" cy="1063487"/>
          </a:xfrm>
        </p:spPr>
        <p:txBody>
          <a:bodyPr>
            <a:normAutofit fontScale="90000"/>
          </a:bodyPr>
          <a:lstStyle/>
          <a:p>
            <a:pPr algn="ctr"/>
            <a:r>
              <a:rPr lang="en-US" dirty="0"/>
              <a:t>Improving the OFFSET-FETCH Filter </a:t>
            </a:r>
            <a:br>
              <a:rPr lang="en-US" dirty="0"/>
            </a:br>
            <a:r>
              <a:rPr lang="en-US" dirty="0"/>
              <a:t>(since SQL Server 2012)</a:t>
            </a:r>
          </a:p>
        </p:txBody>
      </p:sp>
    </p:spTree>
    <p:extLst>
      <p:ext uri="{BB962C8B-B14F-4D97-AF65-F5344CB8AC3E}">
        <p14:creationId xmlns:p14="http://schemas.microsoft.com/office/powerpoint/2010/main" val="22605483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28"/>
          <p:cNvPicPr>
            <a:picLocks noChangeAspect="1"/>
          </p:cNvPicPr>
          <p:nvPr/>
        </p:nvPicPr>
        <p:blipFill>
          <a:blip r:embed="rId2"/>
          <a:stretch>
            <a:fillRect/>
          </a:stretch>
        </p:blipFill>
        <p:spPr>
          <a:xfrm>
            <a:off x="11040138" y="586462"/>
            <a:ext cx="779599" cy="768461"/>
          </a:xfrm>
          <a:prstGeom prst="rect">
            <a:avLst/>
          </a:prstGeom>
        </p:spPr>
      </p:pic>
      <p:sp>
        <p:nvSpPr>
          <p:cNvPr id="2" name="Title 1"/>
          <p:cNvSpPr>
            <a:spLocks noGrp="1"/>
          </p:cNvSpPr>
          <p:nvPr>
            <p:ph type="title"/>
          </p:nvPr>
        </p:nvSpPr>
        <p:spPr/>
        <p:txBody>
          <a:bodyPr>
            <a:normAutofit/>
          </a:bodyPr>
          <a:lstStyle/>
          <a:p>
            <a:r>
              <a:rPr lang="en-US" sz="3600" dirty="0"/>
              <a:t>Improving the OFFSET-FETCH Filter </a:t>
            </a:r>
            <a:r>
              <a:rPr lang="en-US" sz="3600" dirty="0" smtClean="0"/>
              <a:t/>
            </a:r>
            <a:br>
              <a:rPr lang="en-US" sz="3600" dirty="0" smtClean="0"/>
            </a:br>
            <a:r>
              <a:rPr lang="en-US" sz="3600" dirty="0" smtClean="0"/>
              <a:t>(</a:t>
            </a:r>
            <a:r>
              <a:rPr lang="en-US" sz="3600" dirty="0"/>
              <a:t>since SQL Server 2012)</a:t>
            </a:r>
            <a:endParaRPr lang="en-GB" sz="3600" dirty="0"/>
          </a:p>
        </p:txBody>
      </p:sp>
      <p:sp>
        <p:nvSpPr>
          <p:cNvPr id="3" name="Content Placeholder 2"/>
          <p:cNvSpPr>
            <a:spLocks noGrp="1"/>
          </p:cNvSpPr>
          <p:nvPr>
            <p:ph sz="quarter" idx="10"/>
          </p:nvPr>
        </p:nvSpPr>
        <p:spPr>
          <a:xfrm>
            <a:off x="379413" y="1207465"/>
            <a:ext cx="11525250" cy="5290388"/>
          </a:xfrm>
        </p:spPr>
        <p:txBody>
          <a:bodyPr/>
          <a:lstStyle/>
          <a:p>
            <a:r>
              <a:rPr lang="en-US" sz="2800" dirty="0" smtClean="0"/>
              <a:t>Like with TOP, apply OFFSET-FETCH per partition</a:t>
            </a:r>
          </a:p>
          <a:p>
            <a:r>
              <a:rPr lang="en-US" sz="2800" dirty="0" smtClean="0"/>
              <a:t>Example: more efficient median </a:t>
            </a:r>
            <a:r>
              <a:rPr lang="en-US" sz="2800" dirty="0" err="1" smtClean="0"/>
              <a:t>calc</a:t>
            </a:r>
            <a:r>
              <a:rPr lang="en-US" sz="2800" dirty="0" smtClean="0"/>
              <a:t> than PERCENTILE_CONT</a:t>
            </a:r>
            <a:endParaRPr lang="en-US" sz="2800" dirty="0"/>
          </a:p>
        </p:txBody>
      </p:sp>
      <p:sp>
        <p:nvSpPr>
          <p:cNvPr id="4" name="TextBox 3"/>
          <p:cNvSpPr txBox="1"/>
          <p:nvPr/>
        </p:nvSpPr>
        <p:spPr>
          <a:xfrm>
            <a:off x="1112148" y="2342138"/>
            <a:ext cx="10059164" cy="4308872"/>
          </a:xfrm>
          <a:prstGeom prst="rect">
            <a:avLst/>
          </a:prstGeom>
          <a:noFill/>
        </p:spPr>
        <p:txBody>
          <a:bodyPr wrap="none" rtlCol="0">
            <a:spAutoFit/>
          </a:bodyPr>
          <a:lstStyle/>
          <a:p>
            <a:r>
              <a:rPr lang="en-US" sz="1600" dirty="0">
                <a:solidFill>
                  <a:srgbClr val="0000FF"/>
                </a:solidFill>
                <a:latin typeface="Lucida Sans Typewriter" panose="020B0509030504030204" pitchFamily="49" charset="0"/>
              </a:rPr>
              <a:t>WITH</a:t>
            </a:r>
            <a:r>
              <a:rPr lang="en-US" sz="1600" dirty="0">
                <a:solidFill>
                  <a:prstClr val="black"/>
                </a:solidFill>
                <a:latin typeface="Lucida Sans Typewriter" panose="020B0509030504030204" pitchFamily="49" charset="0"/>
              </a:rPr>
              <a:t> C </a:t>
            </a:r>
            <a:r>
              <a:rPr lang="en-US" sz="1600" dirty="0">
                <a:solidFill>
                  <a:srgbClr val="0000FF"/>
                </a:solidFill>
                <a:latin typeface="Lucida Sans Typewriter" panose="020B0509030504030204" pitchFamily="49" charset="0"/>
              </a:rPr>
              <a:t>AS</a:t>
            </a:r>
            <a:endParaRPr lang="en-US" sz="1600" dirty="0">
              <a:solidFill>
                <a:prstClr val="black"/>
              </a:solidFill>
              <a:latin typeface="Lucida Sans Typewriter" panose="020B0509030504030204" pitchFamily="49" charset="0"/>
            </a:endParaRPr>
          </a:p>
          <a:p>
            <a:r>
              <a:rPr lang="en-US" sz="1600" dirty="0">
                <a:solidFill>
                  <a:srgbClr val="808080"/>
                </a:solidFill>
                <a:latin typeface="Lucida Sans Typewriter" panose="020B0509030504030204" pitchFamily="49" charset="0"/>
              </a:rPr>
              <a:t>(</a:t>
            </a:r>
            <a:endParaRPr lang="en-US" sz="1600" dirty="0">
              <a:solidFill>
                <a:prstClr val="black"/>
              </a:solidFill>
              <a:latin typeface="Lucida Sans Typewriter" panose="020B0509030504030204" pitchFamily="49" charset="0"/>
            </a:endParaRPr>
          </a:p>
          <a:p>
            <a:r>
              <a:rPr lang="en-US" sz="1600" dirty="0">
                <a:solidFill>
                  <a:prstClr val="black"/>
                </a:solidFill>
                <a:latin typeface="Lucida Sans Typewriter" panose="020B0509030504030204" pitchFamily="49" charset="0"/>
              </a:rPr>
              <a:t>  </a:t>
            </a:r>
            <a:r>
              <a:rPr lang="en-US" sz="1600" dirty="0">
                <a:solidFill>
                  <a:srgbClr val="0000FF"/>
                </a:solidFill>
                <a:latin typeface="Lucida Sans Typewriter" panose="020B0509030504030204" pitchFamily="49" charset="0"/>
              </a:rPr>
              <a:t>SELECT</a:t>
            </a:r>
            <a:r>
              <a:rPr lang="en-US" sz="1600" dirty="0">
                <a:solidFill>
                  <a:prstClr val="black"/>
                </a:solidFill>
                <a:latin typeface="Lucida Sans Typewriter" panose="020B0509030504030204" pitchFamily="49" charset="0"/>
              </a:rPr>
              <a:t> </a:t>
            </a:r>
            <a:r>
              <a:rPr lang="en-US" sz="1600" dirty="0" err="1">
                <a:solidFill>
                  <a:prstClr val="black"/>
                </a:solidFill>
                <a:latin typeface="Lucida Sans Typewriter" panose="020B0509030504030204" pitchFamily="49" charset="0"/>
              </a:rPr>
              <a:t>grp</a:t>
            </a:r>
            <a:r>
              <a:rPr lang="en-US" sz="1600" dirty="0">
                <a:solidFill>
                  <a:srgbClr val="808080"/>
                </a:solidFill>
                <a:latin typeface="Lucida Sans Typewriter" panose="020B0509030504030204" pitchFamily="49" charset="0"/>
              </a:rPr>
              <a:t>,</a:t>
            </a:r>
            <a:endParaRPr lang="en-US" sz="1600" dirty="0">
              <a:solidFill>
                <a:prstClr val="black"/>
              </a:solidFill>
              <a:latin typeface="Lucida Sans Typewriter" panose="020B0509030504030204" pitchFamily="49" charset="0"/>
            </a:endParaRPr>
          </a:p>
          <a:p>
            <a:r>
              <a:rPr lang="en-US" sz="1600" dirty="0">
                <a:solidFill>
                  <a:prstClr val="black"/>
                </a:solidFill>
                <a:latin typeface="Lucida Sans Typewriter" panose="020B0509030504030204" pitchFamily="49" charset="0"/>
              </a:rPr>
              <a:t>    </a:t>
            </a:r>
            <a:r>
              <a:rPr lang="en-US" sz="1600" dirty="0">
                <a:solidFill>
                  <a:srgbClr val="FF00FF"/>
                </a:solidFill>
                <a:latin typeface="Lucida Sans Typewriter" panose="020B0509030504030204" pitchFamily="49" charset="0"/>
              </a:rPr>
              <a:t>COUNT</a:t>
            </a:r>
            <a:r>
              <a:rPr lang="en-US" sz="1600" dirty="0">
                <a:solidFill>
                  <a:srgbClr val="808080"/>
                </a:solidFill>
                <a:latin typeface="Lucida Sans Typewriter" panose="020B0509030504030204" pitchFamily="49" charset="0"/>
              </a:rPr>
              <a:t>(*)</a:t>
            </a:r>
            <a:r>
              <a:rPr lang="en-US" sz="1600" dirty="0">
                <a:solidFill>
                  <a:prstClr val="black"/>
                </a:solidFill>
                <a:latin typeface="Lucida Sans Typewriter" panose="020B0509030504030204" pitchFamily="49" charset="0"/>
              </a:rPr>
              <a:t> </a:t>
            </a:r>
            <a:r>
              <a:rPr lang="en-US" sz="1600" dirty="0">
                <a:solidFill>
                  <a:srgbClr val="0000FF"/>
                </a:solidFill>
                <a:latin typeface="Lucida Sans Typewriter" panose="020B0509030504030204" pitchFamily="49" charset="0"/>
              </a:rPr>
              <a:t>AS</a:t>
            </a:r>
            <a:r>
              <a:rPr lang="en-US" sz="1600" dirty="0">
                <a:solidFill>
                  <a:prstClr val="black"/>
                </a:solidFill>
                <a:latin typeface="Lucida Sans Typewriter" panose="020B0509030504030204" pitchFamily="49" charset="0"/>
              </a:rPr>
              <a:t> </a:t>
            </a:r>
            <a:r>
              <a:rPr lang="en-US" sz="1600" dirty="0" err="1">
                <a:solidFill>
                  <a:prstClr val="black"/>
                </a:solidFill>
                <a:latin typeface="Lucida Sans Typewriter" panose="020B0509030504030204" pitchFamily="49" charset="0"/>
              </a:rPr>
              <a:t>cnt</a:t>
            </a:r>
            <a:r>
              <a:rPr lang="en-US" sz="1600" dirty="0">
                <a:solidFill>
                  <a:srgbClr val="808080"/>
                </a:solidFill>
                <a:latin typeface="Lucida Sans Typewriter" panose="020B0509030504030204" pitchFamily="49" charset="0"/>
              </a:rPr>
              <a:t>,</a:t>
            </a:r>
            <a:endParaRPr lang="en-US" sz="1600" dirty="0">
              <a:solidFill>
                <a:prstClr val="black"/>
              </a:solidFill>
              <a:latin typeface="Lucida Sans Typewriter" panose="020B0509030504030204" pitchFamily="49" charset="0"/>
            </a:endParaRPr>
          </a:p>
          <a:p>
            <a:r>
              <a:rPr lang="en-US" sz="1600" dirty="0">
                <a:solidFill>
                  <a:srgbClr val="0000FF"/>
                </a:solidFill>
                <a:latin typeface="Lucida Sans Typewriter" panose="020B0509030504030204" pitchFamily="49" charset="0"/>
              </a:rPr>
              <a:t>    </a:t>
            </a:r>
            <a:r>
              <a:rPr lang="en-US" sz="1600" dirty="0">
                <a:solidFill>
                  <a:srgbClr val="808080"/>
                </a:solidFill>
                <a:latin typeface="Lucida Sans Typewriter" panose="020B0509030504030204" pitchFamily="49" charset="0"/>
              </a:rPr>
              <a:t>(</a:t>
            </a:r>
            <a:r>
              <a:rPr lang="en-US" sz="1600" dirty="0">
                <a:solidFill>
                  <a:srgbClr val="FF00FF"/>
                </a:solidFill>
                <a:latin typeface="Lucida Sans Typewriter" panose="020B0509030504030204" pitchFamily="49" charset="0"/>
              </a:rPr>
              <a:t>COUNT</a:t>
            </a:r>
            <a:r>
              <a:rPr lang="en-US" sz="1600" dirty="0">
                <a:solidFill>
                  <a:srgbClr val="808080"/>
                </a:solidFill>
                <a:latin typeface="Lucida Sans Typewriter" panose="020B0509030504030204" pitchFamily="49" charset="0"/>
              </a:rPr>
              <a:t>(*)</a:t>
            </a:r>
            <a:r>
              <a:rPr lang="en-US" sz="1600" dirty="0">
                <a:solidFill>
                  <a:prstClr val="black"/>
                </a:solidFill>
                <a:latin typeface="Lucida Sans Typewriter" panose="020B0509030504030204" pitchFamily="49" charset="0"/>
              </a:rPr>
              <a:t> </a:t>
            </a:r>
            <a:r>
              <a:rPr lang="en-US" sz="1600" dirty="0">
                <a:solidFill>
                  <a:srgbClr val="808080"/>
                </a:solidFill>
                <a:latin typeface="Lucida Sans Typewriter" panose="020B0509030504030204" pitchFamily="49" charset="0"/>
              </a:rPr>
              <a:t>-</a:t>
            </a:r>
            <a:r>
              <a:rPr lang="en-US" sz="1600" dirty="0">
                <a:solidFill>
                  <a:prstClr val="black"/>
                </a:solidFill>
                <a:latin typeface="Lucida Sans Typewriter" panose="020B0509030504030204" pitchFamily="49" charset="0"/>
              </a:rPr>
              <a:t> 1</a:t>
            </a:r>
            <a:r>
              <a:rPr lang="en-US" sz="1600" dirty="0">
                <a:solidFill>
                  <a:srgbClr val="808080"/>
                </a:solidFill>
                <a:latin typeface="Lucida Sans Typewriter" panose="020B0509030504030204" pitchFamily="49" charset="0"/>
              </a:rPr>
              <a:t>)</a:t>
            </a:r>
            <a:r>
              <a:rPr lang="en-US" sz="1600" dirty="0">
                <a:solidFill>
                  <a:prstClr val="black"/>
                </a:solidFill>
                <a:latin typeface="Lucida Sans Typewriter" panose="020B0509030504030204" pitchFamily="49" charset="0"/>
              </a:rPr>
              <a:t> </a:t>
            </a:r>
            <a:r>
              <a:rPr lang="en-US" sz="1600" dirty="0">
                <a:solidFill>
                  <a:srgbClr val="808080"/>
                </a:solidFill>
                <a:latin typeface="Lucida Sans Typewriter" panose="020B0509030504030204" pitchFamily="49" charset="0"/>
              </a:rPr>
              <a:t>/</a:t>
            </a:r>
            <a:r>
              <a:rPr lang="en-US" sz="1600" dirty="0">
                <a:solidFill>
                  <a:prstClr val="black"/>
                </a:solidFill>
                <a:latin typeface="Lucida Sans Typewriter" panose="020B0509030504030204" pitchFamily="49" charset="0"/>
              </a:rPr>
              <a:t> 2 </a:t>
            </a:r>
            <a:r>
              <a:rPr lang="en-US" sz="1600" dirty="0">
                <a:solidFill>
                  <a:srgbClr val="0000FF"/>
                </a:solidFill>
                <a:latin typeface="Lucida Sans Typewriter" panose="020B0509030504030204" pitchFamily="49" charset="0"/>
              </a:rPr>
              <a:t>AS</a:t>
            </a:r>
            <a:r>
              <a:rPr lang="en-US" sz="1600" dirty="0">
                <a:solidFill>
                  <a:prstClr val="black"/>
                </a:solidFill>
                <a:latin typeface="Lucida Sans Typewriter" panose="020B0509030504030204" pitchFamily="49" charset="0"/>
              </a:rPr>
              <a:t> </a:t>
            </a:r>
            <a:r>
              <a:rPr lang="en-US" sz="1600" dirty="0" err="1">
                <a:solidFill>
                  <a:prstClr val="black"/>
                </a:solidFill>
                <a:latin typeface="Lucida Sans Typewriter" panose="020B0509030504030204" pitchFamily="49" charset="0"/>
              </a:rPr>
              <a:t>offset_val</a:t>
            </a:r>
            <a:r>
              <a:rPr lang="en-US" sz="1600" dirty="0">
                <a:solidFill>
                  <a:srgbClr val="808080"/>
                </a:solidFill>
                <a:latin typeface="Lucida Sans Typewriter" panose="020B0509030504030204" pitchFamily="49" charset="0"/>
              </a:rPr>
              <a:t>,</a:t>
            </a:r>
            <a:endParaRPr lang="en-US" sz="1600" dirty="0">
              <a:solidFill>
                <a:prstClr val="black"/>
              </a:solidFill>
              <a:latin typeface="Lucida Sans Typewriter" panose="020B0509030504030204" pitchFamily="49" charset="0"/>
            </a:endParaRPr>
          </a:p>
          <a:p>
            <a:r>
              <a:rPr lang="en-US" sz="1600" dirty="0">
                <a:solidFill>
                  <a:prstClr val="black"/>
                </a:solidFill>
                <a:latin typeface="Lucida Sans Typewriter" panose="020B0509030504030204" pitchFamily="49" charset="0"/>
              </a:rPr>
              <a:t>    2 </a:t>
            </a:r>
            <a:r>
              <a:rPr lang="en-US" sz="1600" dirty="0">
                <a:solidFill>
                  <a:srgbClr val="808080"/>
                </a:solidFill>
                <a:latin typeface="Lucida Sans Typewriter" panose="020B0509030504030204" pitchFamily="49" charset="0"/>
              </a:rPr>
              <a:t>-</a:t>
            </a:r>
            <a:r>
              <a:rPr lang="en-US" sz="1600" dirty="0">
                <a:solidFill>
                  <a:prstClr val="black"/>
                </a:solidFill>
                <a:latin typeface="Lucida Sans Typewriter" panose="020B0509030504030204" pitchFamily="49" charset="0"/>
              </a:rPr>
              <a:t> </a:t>
            </a:r>
            <a:r>
              <a:rPr lang="en-US" sz="1600" dirty="0">
                <a:solidFill>
                  <a:srgbClr val="FF00FF"/>
                </a:solidFill>
                <a:latin typeface="Lucida Sans Typewriter" panose="020B0509030504030204" pitchFamily="49" charset="0"/>
              </a:rPr>
              <a:t>COUNT</a:t>
            </a:r>
            <a:r>
              <a:rPr lang="en-US" sz="1600" dirty="0">
                <a:solidFill>
                  <a:srgbClr val="808080"/>
                </a:solidFill>
                <a:latin typeface="Lucida Sans Typewriter" panose="020B0509030504030204" pitchFamily="49" charset="0"/>
              </a:rPr>
              <a:t>(*)</a:t>
            </a:r>
            <a:r>
              <a:rPr lang="en-US" sz="1600" dirty="0">
                <a:solidFill>
                  <a:prstClr val="black"/>
                </a:solidFill>
                <a:latin typeface="Lucida Sans Typewriter" panose="020B0509030504030204" pitchFamily="49" charset="0"/>
              </a:rPr>
              <a:t> </a:t>
            </a:r>
            <a:r>
              <a:rPr lang="en-US" sz="1600" dirty="0">
                <a:solidFill>
                  <a:srgbClr val="808080"/>
                </a:solidFill>
                <a:latin typeface="Lucida Sans Typewriter" panose="020B0509030504030204" pitchFamily="49" charset="0"/>
              </a:rPr>
              <a:t>%</a:t>
            </a:r>
            <a:r>
              <a:rPr lang="en-US" sz="1600" dirty="0">
                <a:solidFill>
                  <a:prstClr val="black"/>
                </a:solidFill>
                <a:latin typeface="Lucida Sans Typewriter" panose="020B0509030504030204" pitchFamily="49" charset="0"/>
              </a:rPr>
              <a:t> 2 </a:t>
            </a:r>
            <a:r>
              <a:rPr lang="en-US" sz="1600" dirty="0">
                <a:solidFill>
                  <a:srgbClr val="0000FF"/>
                </a:solidFill>
                <a:latin typeface="Lucida Sans Typewriter" panose="020B0509030504030204" pitchFamily="49" charset="0"/>
              </a:rPr>
              <a:t>AS</a:t>
            </a:r>
            <a:r>
              <a:rPr lang="en-US" sz="1600" dirty="0">
                <a:solidFill>
                  <a:prstClr val="black"/>
                </a:solidFill>
                <a:latin typeface="Lucida Sans Typewriter" panose="020B0509030504030204" pitchFamily="49" charset="0"/>
              </a:rPr>
              <a:t> </a:t>
            </a:r>
            <a:r>
              <a:rPr lang="en-US" sz="1600" dirty="0" err="1">
                <a:solidFill>
                  <a:prstClr val="black"/>
                </a:solidFill>
                <a:latin typeface="Lucida Sans Typewriter" panose="020B0509030504030204" pitchFamily="49" charset="0"/>
              </a:rPr>
              <a:t>fetch_val</a:t>
            </a:r>
            <a:endParaRPr lang="en-US" sz="1600" dirty="0">
              <a:solidFill>
                <a:prstClr val="black"/>
              </a:solidFill>
              <a:latin typeface="Lucida Sans Typewriter" panose="020B0509030504030204" pitchFamily="49" charset="0"/>
            </a:endParaRPr>
          </a:p>
          <a:p>
            <a:r>
              <a:rPr lang="en-US" sz="1600" dirty="0">
                <a:solidFill>
                  <a:prstClr val="black"/>
                </a:solidFill>
                <a:latin typeface="Lucida Sans Typewriter" panose="020B0509030504030204" pitchFamily="49" charset="0"/>
              </a:rPr>
              <a:t>  </a:t>
            </a:r>
            <a:r>
              <a:rPr lang="en-US" sz="1600" dirty="0">
                <a:solidFill>
                  <a:srgbClr val="0000FF"/>
                </a:solidFill>
                <a:latin typeface="Lucida Sans Typewriter" panose="020B0509030504030204" pitchFamily="49" charset="0"/>
              </a:rPr>
              <a:t>FROM</a:t>
            </a:r>
            <a:r>
              <a:rPr lang="en-US" sz="1600" dirty="0">
                <a:solidFill>
                  <a:prstClr val="black"/>
                </a:solidFill>
                <a:latin typeface="Lucida Sans Typewriter" panose="020B0509030504030204" pitchFamily="49" charset="0"/>
              </a:rPr>
              <a:t> dbo</a:t>
            </a:r>
            <a:r>
              <a:rPr lang="en-US" sz="1600" dirty="0">
                <a:solidFill>
                  <a:srgbClr val="808080"/>
                </a:solidFill>
                <a:latin typeface="Lucida Sans Typewriter" panose="020B0509030504030204" pitchFamily="49" charset="0"/>
              </a:rPr>
              <a:t>.</a:t>
            </a:r>
            <a:r>
              <a:rPr lang="en-US" sz="1600" dirty="0">
                <a:solidFill>
                  <a:prstClr val="black"/>
                </a:solidFill>
                <a:latin typeface="Lucida Sans Typewriter" panose="020B0509030504030204" pitchFamily="49" charset="0"/>
              </a:rPr>
              <a:t>T1</a:t>
            </a:r>
          </a:p>
          <a:p>
            <a:r>
              <a:rPr lang="en-US" sz="1600" dirty="0">
                <a:solidFill>
                  <a:prstClr val="black"/>
                </a:solidFill>
                <a:latin typeface="Lucida Sans Typewriter" panose="020B0509030504030204" pitchFamily="49" charset="0"/>
              </a:rPr>
              <a:t>  </a:t>
            </a:r>
            <a:r>
              <a:rPr lang="en-US" sz="1600" dirty="0">
                <a:solidFill>
                  <a:srgbClr val="0000FF"/>
                </a:solidFill>
                <a:latin typeface="Lucida Sans Typewriter" panose="020B0509030504030204" pitchFamily="49" charset="0"/>
              </a:rPr>
              <a:t>GROUP</a:t>
            </a:r>
            <a:r>
              <a:rPr lang="en-US" sz="1600" dirty="0">
                <a:solidFill>
                  <a:prstClr val="black"/>
                </a:solidFill>
                <a:latin typeface="Lucida Sans Typewriter" panose="020B0509030504030204" pitchFamily="49" charset="0"/>
              </a:rPr>
              <a:t> </a:t>
            </a:r>
            <a:r>
              <a:rPr lang="en-US" sz="1600" dirty="0">
                <a:solidFill>
                  <a:srgbClr val="0000FF"/>
                </a:solidFill>
                <a:latin typeface="Lucida Sans Typewriter" panose="020B0509030504030204" pitchFamily="49" charset="0"/>
              </a:rPr>
              <a:t>BY</a:t>
            </a:r>
            <a:r>
              <a:rPr lang="en-US" sz="1600" dirty="0">
                <a:solidFill>
                  <a:prstClr val="black"/>
                </a:solidFill>
                <a:latin typeface="Lucida Sans Typewriter" panose="020B0509030504030204" pitchFamily="49" charset="0"/>
              </a:rPr>
              <a:t> </a:t>
            </a:r>
            <a:r>
              <a:rPr lang="en-US" sz="1600" dirty="0" err="1">
                <a:solidFill>
                  <a:prstClr val="black"/>
                </a:solidFill>
                <a:latin typeface="Lucida Sans Typewriter" panose="020B0509030504030204" pitchFamily="49" charset="0"/>
              </a:rPr>
              <a:t>grp</a:t>
            </a:r>
            <a:endParaRPr lang="en-US" sz="1600" dirty="0">
              <a:solidFill>
                <a:prstClr val="black"/>
              </a:solidFill>
              <a:latin typeface="Lucida Sans Typewriter" panose="020B0509030504030204" pitchFamily="49" charset="0"/>
            </a:endParaRPr>
          </a:p>
          <a:p>
            <a:r>
              <a:rPr lang="en-US" sz="1600" dirty="0">
                <a:solidFill>
                  <a:srgbClr val="808080"/>
                </a:solidFill>
                <a:latin typeface="Lucida Sans Typewriter" panose="020B0509030504030204" pitchFamily="49" charset="0"/>
              </a:rPr>
              <a:t>)</a:t>
            </a:r>
            <a:endParaRPr lang="en-US" sz="1600" dirty="0">
              <a:solidFill>
                <a:prstClr val="black"/>
              </a:solidFill>
              <a:latin typeface="Lucida Sans Typewriter" panose="020B0509030504030204" pitchFamily="49" charset="0"/>
            </a:endParaRPr>
          </a:p>
          <a:p>
            <a:r>
              <a:rPr lang="en-US" sz="1600" dirty="0">
                <a:solidFill>
                  <a:srgbClr val="0000FF"/>
                </a:solidFill>
                <a:latin typeface="Lucida Sans Typewriter" panose="020B0509030504030204" pitchFamily="49" charset="0"/>
              </a:rPr>
              <a:t>SELECT</a:t>
            </a:r>
            <a:r>
              <a:rPr lang="en-US" sz="1600" dirty="0">
                <a:solidFill>
                  <a:prstClr val="black"/>
                </a:solidFill>
                <a:latin typeface="Lucida Sans Typewriter" panose="020B0509030504030204" pitchFamily="49" charset="0"/>
              </a:rPr>
              <a:t> </a:t>
            </a:r>
            <a:r>
              <a:rPr lang="en-US" sz="1600" dirty="0" err="1">
                <a:solidFill>
                  <a:prstClr val="black"/>
                </a:solidFill>
                <a:latin typeface="Lucida Sans Typewriter" panose="020B0509030504030204" pitchFamily="49" charset="0"/>
              </a:rPr>
              <a:t>grp</a:t>
            </a:r>
            <a:r>
              <a:rPr lang="en-US" sz="1600" dirty="0">
                <a:solidFill>
                  <a:srgbClr val="808080"/>
                </a:solidFill>
                <a:latin typeface="Lucida Sans Typewriter" panose="020B0509030504030204" pitchFamily="49" charset="0"/>
              </a:rPr>
              <a:t>,</a:t>
            </a:r>
            <a:r>
              <a:rPr lang="en-US" sz="1600" dirty="0">
                <a:solidFill>
                  <a:prstClr val="black"/>
                </a:solidFill>
                <a:latin typeface="Lucida Sans Typewriter" panose="020B0509030504030204" pitchFamily="49" charset="0"/>
              </a:rPr>
              <a:t> </a:t>
            </a:r>
            <a:r>
              <a:rPr lang="en-US" sz="1600" dirty="0">
                <a:solidFill>
                  <a:srgbClr val="FF00FF"/>
                </a:solidFill>
                <a:latin typeface="Lucida Sans Typewriter" panose="020B0509030504030204" pitchFamily="49" charset="0"/>
              </a:rPr>
              <a:t>AVG</a:t>
            </a:r>
            <a:r>
              <a:rPr lang="en-US" sz="1600" dirty="0">
                <a:solidFill>
                  <a:srgbClr val="808080"/>
                </a:solidFill>
                <a:latin typeface="Lucida Sans Typewriter" panose="020B0509030504030204" pitchFamily="49" charset="0"/>
              </a:rPr>
              <a:t>(</a:t>
            </a:r>
            <a:r>
              <a:rPr lang="en-US" sz="1600" dirty="0">
                <a:solidFill>
                  <a:prstClr val="black"/>
                </a:solidFill>
                <a:latin typeface="Lucida Sans Typewriter" panose="020B0509030504030204" pitchFamily="49" charset="0"/>
              </a:rPr>
              <a:t>1. </a:t>
            </a:r>
            <a:r>
              <a:rPr lang="en-US" sz="1600" dirty="0">
                <a:solidFill>
                  <a:srgbClr val="808080"/>
                </a:solidFill>
                <a:latin typeface="Lucida Sans Typewriter" panose="020B0509030504030204" pitchFamily="49" charset="0"/>
              </a:rPr>
              <a:t>*</a:t>
            </a:r>
            <a:r>
              <a:rPr lang="en-US" sz="1600" dirty="0">
                <a:solidFill>
                  <a:prstClr val="black"/>
                </a:solidFill>
                <a:latin typeface="Lucida Sans Typewriter" panose="020B0509030504030204" pitchFamily="49" charset="0"/>
              </a:rPr>
              <a:t> </a:t>
            </a:r>
            <a:r>
              <a:rPr lang="en-US" sz="1600" dirty="0" err="1">
                <a:solidFill>
                  <a:prstClr val="black"/>
                </a:solidFill>
                <a:latin typeface="Lucida Sans Typewriter" panose="020B0509030504030204" pitchFamily="49" charset="0"/>
              </a:rPr>
              <a:t>val</a:t>
            </a:r>
            <a:r>
              <a:rPr lang="en-US" sz="1600" dirty="0">
                <a:solidFill>
                  <a:srgbClr val="808080"/>
                </a:solidFill>
                <a:latin typeface="Lucida Sans Typewriter" panose="020B0509030504030204" pitchFamily="49" charset="0"/>
              </a:rPr>
              <a:t>)</a:t>
            </a:r>
            <a:r>
              <a:rPr lang="en-US" sz="1600" dirty="0">
                <a:solidFill>
                  <a:prstClr val="black"/>
                </a:solidFill>
                <a:latin typeface="Lucida Sans Typewriter" panose="020B0509030504030204" pitchFamily="49" charset="0"/>
              </a:rPr>
              <a:t> </a:t>
            </a:r>
            <a:r>
              <a:rPr lang="en-US" sz="1600" dirty="0">
                <a:solidFill>
                  <a:srgbClr val="0000FF"/>
                </a:solidFill>
                <a:latin typeface="Lucida Sans Typewriter" panose="020B0509030504030204" pitchFamily="49" charset="0"/>
              </a:rPr>
              <a:t>AS</a:t>
            </a:r>
            <a:r>
              <a:rPr lang="en-US" sz="1600" dirty="0">
                <a:solidFill>
                  <a:prstClr val="black"/>
                </a:solidFill>
                <a:latin typeface="Lucida Sans Typewriter" panose="020B0509030504030204" pitchFamily="49" charset="0"/>
              </a:rPr>
              <a:t> median</a:t>
            </a:r>
          </a:p>
          <a:p>
            <a:r>
              <a:rPr lang="en-US" sz="1600" dirty="0">
                <a:solidFill>
                  <a:srgbClr val="0000FF"/>
                </a:solidFill>
                <a:latin typeface="Lucida Sans Typewriter" panose="020B0509030504030204" pitchFamily="49" charset="0"/>
              </a:rPr>
              <a:t>FROM</a:t>
            </a:r>
            <a:r>
              <a:rPr lang="en-US" sz="1600" dirty="0">
                <a:solidFill>
                  <a:prstClr val="black"/>
                </a:solidFill>
                <a:latin typeface="Lucida Sans Typewriter" panose="020B0509030504030204" pitchFamily="49" charset="0"/>
              </a:rPr>
              <a:t> C</a:t>
            </a:r>
          </a:p>
          <a:p>
            <a:r>
              <a:rPr lang="en-US" sz="1600" dirty="0">
                <a:solidFill>
                  <a:prstClr val="black"/>
                </a:solidFill>
                <a:latin typeface="Lucida Sans Typewriter" panose="020B0509030504030204" pitchFamily="49" charset="0"/>
              </a:rPr>
              <a:t>  </a:t>
            </a:r>
            <a:r>
              <a:rPr lang="en-US" sz="1600" dirty="0">
                <a:solidFill>
                  <a:srgbClr val="808080"/>
                </a:solidFill>
                <a:latin typeface="Lucida Sans Typewriter" panose="020B0509030504030204" pitchFamily="49" charset="0"/>
              </a:rPr>
              <a:t>CROSS</a:t>
            </a:r>
            <a:r>
              <a:rPr lang="en-US" sz="1600" dirty="0">
                <a:solidFill>
                  <a:prstClr val="black"/>
                </a:solidFill>
                <a:latin typeface="Lucida Sans Typewriter" panose="020B0509030504030204" pitchFamily="49" charset="0"/>
              </a:rPr>
              <a:t> </a:t>
            </a:r>
            <a:r>
              <a:rPr lang="en-US" sz="1600" dirty="0">
                <a:solidFill>
                  <a:srgbClr val="808080"/>
                </a:solidFill>
                <a:latin typeface="Lucida Sans Typewriter" panose="020B0509030504030204" pitchFamily="49" charset="0"/>
              </a:rPr>
              <a:t>APPLY</a:t>
            </a:r>
            <a:r>
              <a:rPr lang="en-US" sz="1600" dirty="0">
                <a:solidFill>
                  <a:srgbClr val="0000FF"/>
                </a:solidFill>
                <a:latin typeface="Lucida Sans Typewriter" panose="020B0509030504030204" pitchFamily="49" charset="0"/>
              </a:rPr>
              <a:t> </a:t>
            </a:r>
            <a:r>
              <a:rPr lang="en-US" sz="1600" dirty="0">
                <a:solidFill>
                  <a:srgbClr val="808080"/>
                </a:solidFill>
                <a:latin typeface="Lucida Sans Typewriter" panose="020B0509030504030204" pitchFamily="49" charset="0"/>
              </a:rPr>
              <a:t>(</a:t>
            </a:r>
            <a:r>
              <a:rPr lang="en-US" sz="1600" dirty="0">
                <a:solidFill>
                  <a:prstClr val="black"/>
                </a:solidFill>
                <a:latin typeface="Lucida Sans Typewriter" panose="020B0509030504030204" pitchFamily="49" charset="0"/>
              </a:rPr>
              <a:t> </a:t>
            </a:r>
            <a:r>
              <a:rPr lang="en-US" sz="1600" dirty="0">
                <a:solidFill>
                  <a:srgbClr val="0000FF"/>
                </a:solidFill>
                <a:latin typeface="Lucida Sans Typewriter" panose="020B0509030504030204" pitchFamily="49" charset="0"/>
              </a:rPr>
              <a:t>SELECT</a:t>
            </a:r>
            <a:r>
              <a:rPr lang="en-US" sz="1600" dirty="0">
                <a:solidFill>
                  <a:prstClr val="black"/>
                </a:solidFill>
                <a:latin typeface="Lucida Sans Typewriter" panose="020B0509030504030204" pitchFamily="49" charset="0"/>
              </a:rPr>
              <a:t> </a:t>
            </a:r>
            <a:r>
              <a:rPr lang="en-US" sz="1600" dirty="0" err="1">
                <a:solidFill>
                  <a:prstClr val="black"/>
                </a:solidFill>
                <a:latin typeface="Lucida Sans Typewriter" panose="020B0509030504030204" pitchFamily="49" charset="0"/>
              </a:rPr>
              <a:t>O</a:t>
            </a:r>
            <a:r>
              <a:rPr lang="en-US" sz="1600" dirty="0" err="1">
                <a:solidFill>
                  <a:srgbClr val="808080"/>
                </a:solidFill>
                <a:latin typeface="Lucida Sans Typewriter" panose="020B0509030504030204" pitchFamily="49" charset="0"/>
              </a:rPr>
              <a:t>.</a:t>
            </a:r>
            <a:r>
              <a:rPr lang="en-US" sz="1600" dirty="0" err="1">
                <a:solidFill>
                  <a:prstClr val="black"/>
                </a:solidFill>
                <a:latin typeface="Lucida Sans Typewriter" panose="020B0509030504030204" pitchFamily="49" charset="0"/>
              </a:rPr>
              <a:t>val</a:t>
            </a:r>
            <a:endParaRPr lang="en-US" sz="1600" dirty="0">
              <a:solidFill>
                <a:prstClr val="black"/>
              </a:solidFill>
              <a:latin typeface="Lucida Sans Typewriter" panose="020B0509030504030204" pitchFamily="49" charset="0"/>
            </a:endParaRPr>
          </a:p>
          <a:p>
            <a:r>
              <a:rPr lang="en-US" sz="1600" dirty="0">
                <a:solidFill>
                  <a:prstClr val="black"/>
                </a:solidFill>
                <a:latin typeface="Lucida Sans Typewriter" panose="020B0509030504030204" pitchFamily="49" charset="0"/>
              </a:rPr>
              <a:t>                </a:t>
            </a:r>
            <a:r>
              <a:rPr lang="en-US" sz="1600" dirty="0">
                <a:solidFill>
                  <a:srgbClr val="0000FF"/>
                </a:solidFill>
                <a:latin typeface="Lucida Sans Typewriter" panose="020B0509030504030204" pitchFamily="49" charset="0"/>
              </a:rPr>
              <a:t>FROM</a:t>
            </a:r>
            <a:r>
              <a:rPr lang="en-US" sz="1600" dirty="0">
                <a:solidFill>
                  <a:prstClr val="black"/>
                </a:solidFill>
                <a:latin typeface="Lucida Sans Typewriter" panose="020B0509030504030204" pitchFamily="49" charset="0"/>
              </a:rPr>
              <a:t> dbo</a:t>
            </a:r>
            <a:r>
              <a:rPr lang="en-US" sz="1600" dirty="0">
                <a:solidFill>
                  <a:srgbClr val="808080"/>
                </a:solidFill>
                <a:latin typeface="Lucida Sans Typewriter" panose="020B0509030504030204" pitchFamily="49" charset="0"/>
              </a:rPr>
              <a:t>.</a:t>
            </a:r>
            <a:r>
              <a:rPr lang="en-US" sz="1600" dirty="0">
                <a:solidFill>
                  <a:prstClr val="black"/>
                </a:solidFill>
                <a:latin typeface="Lucida Sans Typewriter" panose="020B0509030504030204" pitchFamily="49" charset="0"/>
              </a:rPr>
              <a:t>T1 </a:t>
            </a:r>
            <a:r>
              <a:rPr lang="en-US" sz="1600" dirty="0">
                <a:solidFill>
                  <a:srgbClr val="0000FF"/>
                </a:solidFill>
                <a:latin typeface="Lucida Sans Typewriter" panose="020B0509030504030204" pitchFamily="49" charset="0"/>
              </a:rPr>
              <a:t>AS</a:t>
            </a:r>
            <a:r>
              <a:rPr lang="en-US" sz="1600" dirty="0">
                <a:solidFill>
                  <a:prstClr val="black"/>
                </a:solidFill>
                <a:latin typeface="Lucida Sans Typewriter" panose="020B0509030504030204" pitchFamily="49" charset="0"/>
              </a:rPr>
              <a:t> O</a:t>
            </a:r>
          </a:p>
          <a:p>
            <a:r>
              <a:rPr lang="en-US" sz="1600" dirty="0">
                <a:solidFill>
                  <a:prstClr val="black"/>
                </a:solidFill>
                <a:latin typeface="Lucida Sans Typewriter" panose="020B0509030504030204" pitchFamily="49" charset="0"/>
              </a:rPr>
              <a:t>                </a:t>
            </a:r>
            <a:r>
              <a:rPr lang="en-US" sz="1600" dirty="0">
                <a:solidFill>
                  <a:srgbClr val="0000FF"/>
                </a:solidFill>
                <a:latin typeface="Lucida Sans Typewriter" panose="020B0509030504030204" pitchFamily="49" charset="0"/>
              </a:rPr>
              <a:t>where</a:t>
            </a:r>
            <a:r>
              <a:rPr lang="en-US" sz="1600" dirty="0">
                <a:solidFill>
                  <a:prstClr val="black"/>
                </a:solidFill>
                <a:latin typeface="Lucida Sans Typewriter" panose="020B0509030504030204" pitchFamily="49" charset="0"/>
              </a:rPr>
              <a:t> </a:t>
            </a:r>
            <a:r>
              <a:rPr lang="en-US" sz="1600" dirty="0" err="1">
                <a:solidFill>
                  <a:prstClr val="black"/>
                </a:solidFill>
                <a:latin typeface="Lucida Sans Typewriter" panose="020B0509030504030204" pitchFamily="49" charset="0"/>
              </a:rPr>
              <a:t>O</a:t>
            </a:r>
            <a:r>
              <a:rPr lang="en-US" sz="1600" dirty="0" err="1">
                <a:solidFill>
                  <a:srgbClr val="808080"/>
                </a:solidFill>
                <a:latin typeface="Lucida Sans Typewriter" panose="020B0509030504030204" pitchFamily="49" charset="0"/>
              </a:rPr>
              <a:t>.</a:t>
            </a:r>
            <a:r>
              <a:rPr lang="en-US" sz="1600" dirty="0" err="1">
                <a:solidFill>
                  <a:prstClr val="black"/>
                </a:solidFill>
                <a:latin typeface="Lucida Sans Typewriter" panose="020B0509030504030204" pitchFamily="49" charset="0"/>
              </a:rPr>
              <a:t>grp</a:t>
            </a:r>
            <a:r>
              <a:rPr lang="en-US" sz="1600" dirty="0">
                <a:solidFill>
                  <a:prstClr val="black"/>
                </a:solidFill>
                <a:latin typeface="Lucida Sans Typewriter" panose="020B0509030504030204" pitchFamily="49" charset="0"/>
              </a:rPr>
              <a:t> </a:t>
            </a:r>
            <a:r>
              <a:rPr lang="en-US" sz="1600" dirty="0">
                <a:solidFill>
                  <a:srgbClr val="808080"/>
                </a:solidFill>
                <a:latin typeface="Lucida Sans Typewriter" panose="020B0509030504030204" pitchFamily="49" charset="0"/>
              </a:rPr>
              <a:t>=</a:t>
            </a:r>
            <a:r>
              <a:rPr lang="en-US" sz="1600" dirty="0">
                <a:solidFill>
                  <a:prstClr val="black"/>
                </a:solidFill>
                <a:latin typeface="Lucida Sans Typewriter" panose="020B0509030504030204" pitchFamily="49" charset="0"/>
              </a:rPr>
              <a:t> </a:t>
            </a:r>
            <a:r>
              <a:rPr lang="en-US" sz="1600" dirty="0" err="1">
                <a:solidFill>
                  <a:prstClr val="black"/>
                </a:solidFill>
                <a:latin typeface="Lucida Sans Typewriter" panose="020B0509030504030204" pitchFamily="49" charset="0"/>
              </a:rPr>
              <a:t>C</a:t>
            </a:r>
            <a:r>
              <a:rPr lang="en-US" sz="1600" dirty="0" err="1">
                <a:solidFill>
                  <a:srgbClr val="808080"/>
                </a:solidFill>
                <a:latin typeface="Lucida Sans Typewriter" panose="020B0509030504030204" pitchFamily="49" charset="0"/>
              </a:rPr>
              <a:t>.</a:t>
            </a:r>
            <a:r>
              <a:rPr lang="en-US" sz="1600" dirty="0" err="1">
                <a:solidFill>
                  <a:prstClr val="black"/>
                </a:solidFill>
                <a:latin typeface="Lucida Sans Typewriter" panose="020B0509030504030204" pitchFamily="49" charset="0"/>
              </a:rPr>
              <a:t>grp</a:t>
            </a:r>
            <a:endParaRPr lang="en-US" sz="1600" dirty="0">
              <a:solidFill>
                <a:prstClr val="black"/>
              </a:solidFill>
              <a:latin typeface="Lucida Sans Typewriter" panose="020B0509030504030204" pitchFamily="49" charset="0"/>
            </a:endParaRPr>
          </a:p>
          <a:p>
            <a:r>
              <a:rPr lang="en-US" sz="1600" dirty="0">
                <a:solidFill>
                  <a:prstClr val="black"/>
                </a:solidFill>
                <a:latin typeface="Lucida Sans Typewriter" panose="020B0509030504030204" pitchFamily="49" charset="0"/>
              </a:rPr>
              <a:t>                </a:t>
            </a:r>
            <a:r>
              <a:rPr lang="en-US" sz="1600" dirty="0">
                <a:solidFill>
                  <a:srgbClr val="0000FF"/>
                </a:solidFill>
                <a:latin typeface="Lucida Sans Typewriter" panose="020B0509030504030204" pitchFamily="49" charset="0"/>
              </a:rPr>
              <a:t>order</a:t>
            </a:r>
            <a:r>
              <a:rPr lang="en-US" sz="1600" dirty="0">
                <a:solidFill>
                  <a:prstClr val="black"/>
                </a:solidFill>
                <a:latin typeface="Lucida Sans Typewriter" panose="020B0509030504030204" pitchFamily="49" charset="0"/>
              </a:rPr>
              <a:t> </a:t>
            </a:r>
            <a:r>
              <a:rPr lang="en-US" sz="1600" dirty="0">
                <a:solidFill>
                  <a:srgbClr val="0000FF"/>
                </a:solidFill>
                <a:latin typeface="Lucida Sans Typewriter" panose="020B0509030504030204" pitchFamily="49" charset="0"/>
              </a:rPr>
              <a:t>by</a:t>
            </a:r>
            <a:r>
              <a:rPr lang="en-US" sz="1600" dirty="0">
                <a:solidFill>
                  <a:prstClr val="black"/>
                </a:solidFill>
                <a:latin typeface="Lucida Sans Typewriter" panose="020B0509030504030204" pitchFamily="49" charset="0"/>
              </a:rPr>
              <a:t> </a:t>
            </a:r>
            <a:r>
              <a:rPr lang="en-US" sz="1600" dirty="0" err="1">
                <a:solidFill>
                  <a:prstClr val="black"/>
                </a:solidFill>
                <a:latin typeface="Lucida Sans Typewriter" panose="020B0509030504030204" pitchFamily="49" charset="0"/>
              </a:rPr>
              <a:t>O</a:t>
            </a:r>
            <a:r>
              <a:rPr lang="en-US" sz="1600" dirty="0" err="1">
                <a:solidFill>
                  <a:srgbClr val="808080"/>
                </a:solidFill>
                <a:latin typeface="Lucida Sans Typewriter" panose="020B0509030504030204" pitchFamily="49" charset="0"/>
              </a:rPr>
              <a:t>.</a:t>
            </a:r>
            <a:r>
              <a:rPr lang="en-US" sz="1600" dirty="0" err="1">
                <a:solidFill>
                  <a:prstClr val="black"/>
                </a:solidFill>
                <a:latin typeface="Lucida Sans Typewriter" panose="020B0509030504030204" pitchFamily="49" charset="0"/>
              </a:rPr>
              <a:t>val</a:t>
            </a:r>
            <a:endParaRPr lang="en-US" sz="1600" dirty="0">
              <a:solidFill>
                <a:prstClr val="black"/>
              </a:solidFill>
              <a:latin typeface="Lucida Sans Typewriter" panose="020B0509030504030204" pitchFamily="49" charset="0"/>
            </a:endParaRPr>
          </a:p>
          <a:p>
            <a:r>
              <a:rPr lang="en-US" sz="1600" dirty="0">
                <a:solidFill>
                  <a:prstClr val="black"/>
                </a:solidFill>
                <a:latin typeface="Lucida Sans Typewriter" panose="020B0509030504030204" pitchFamily="49" charset="0"/>
              </a:rPr>
              <a:t>                OFFSET </a:t>
            </a:r>
            <a:r>
              <a:rPr lang="en-US" sz="1600" dirty="0" err="1">
                <a:solidFill>
                  <a:prstClr val="black"/>
                </a:solidFill>
                <a:latin typeface="Lucida Sans Typewriter" panose="020B0509030504030204" pitchFamily="49" charset="0"/>
              </a:rPr>
              <a:t>C</a:t>
            </a:r>
            <a:r>
              <a:rPr lang="en-US" sz="1600" dirty="0" err="1">
                <a:solidFill>
                  <a:srgbClr val="808080"/>
                </a:solidFill>
                <a:latin typeface="Lucida Sans Typewriter" panose="020B0509030504030204" pitchFamily="49" charset="0"/>
              </a:rPr>
              <a:t>.</a:t>
            </a:r>
            <a:r>
              <a:rPr lang="en-US" sz="1600" dirty="0" err="1">
                <a:solidFill>
                  <a:prstClr val="black"/>
                </a:solidFill>
                <a:latin typeface="Lucida Sans Typewriter" panose="020B0509030504030204" pitchFamily="49" charset="0"/>
              </a:rPr>
              <a:t>offset_val</a:t>
            </a:r>
            <a:r>
              <a:rPr lang="en-US" sz="1600" dirty="0">
                <a:solidFill>
                  <a:prstClr val="black"/>
                </a:solidFill>
                <a:latin typeface="Lucida Sans Typewriter" panose="020B0509030504030204" pitchFamily="49" charset="0"/>
              </a:rPr>
              <a:t> </a:t>
            </a:r>
            <a:r>
              <a:rPr lang="en-US" sz="1600" dirty="0">
                <a:solidFill>
                  <a:srgbClr val="0000FF"/>
                </a:solidFill>
                <a:latin typeface="Lucida Sans Typewriter" panose="020B0509030504030204" pitchFamily="49" charset="0"/>
              </a:rPr>
              <a:t>ROWS</a:t>
            </a:r>
            <a:r>
              <a:rPr lang="en-US" sz="1600" dirty="0">
                <a:solidFill>
                  <a:prstClr val="black"/>
                </a:solidFill>
                <a:latin typeface="Lucida Sans Typewriter" panose="020B0509030504030204" pitchFamily="49" charset="0"/>
              </a:rPr>
              <a:t> </a:t>
            </a:r>
            <a:r>
              <a:rPr lang="en-US" sz="1600" dirty="0">
                <a:solidFill>
                  <a:srgbClr val="0000FF"/>
                </a:solidFill>
                <a:latin typeface="Lucida Sans Typewriter" panose="020B0509030504030204" pitchFamily="49" charset="0"/>
              </a:rPr>
              <a:t>FETCH</a:t>
            </a:r>
            <a:r>
              <a:rPr lang="en-US" sz="1600" dirty="0">
                <a:solidFill>
                  <a:prstClr val="black"/>
                </a:solidFill>
                <a:latin typeface="Lucida Sans Typewriter" panose="020B0509030504030204" pitchFamily="49" charset="0"/>
              </a:rPr>
              <a:t> </a:t>
            </a:r>
            <a:r>
              <a:rPr lang="en-US" sz="1600" dirty="0">
                <a:solidFill>
                  <a:srgbClr val="0000FF"/>
                </a:solidFill>
                <a:latin typeface="Lucida Sans Typewriter" panose="020B0509030504030204" pitchFamily="49" charset="0"/>
              </a:rPr>
              <a:t>NEXT</a:t>
            </a:r>
            <a:r>
              <a:rPr lang="en-US" sz="1600" dirty="0">
                <a:solidFill>
                  <a:prstClr val="black"/>
                </a:solidFill>
                <a:latin typeface="Lucida Sans Typewriter" panose="020B0509030504030204" pitchFamily="49" charset="0"/>
              </a:rPr>
              <a:t> </a:t>
            </a:r>
            <a:r>
              <a:rPr lang="en-US" sz="1600" dirty="0" err="1">
                <a:solidFill>
                  <a:prstClr val="black"/>
                </a:solidFill>
                <a:latin typeface="Lucida Sans Typewriter" panose="020B0509030504030204" pitchFamily="49" charset="0"/>
              </a:rPr>
              <a:t>C</a:t>
            </a:r>
            <a:r>
              <a:rPr lang="en-US" sz="1600" dirty="0" err="1">
                <a:solidFill>
                  <a:srgbClr val="808080"/>
                </a:solidFill>
                <a:latin typeface="Lucida Sans Typewriter" panose="020B0509030504030204" pitchFamily="49" charset="0"/>
              </a:rPr>
              <a:t>.</a:t>
            </a:r>
            <a:r>
              <a:rPr lang="en-US" sz="1600" dirty="0" err="1">
                <a:solidFill>
                  <a:prstClr val="black"/>
                </a:solidFill>
                <a:latin typeface="Lucida Sans Typewriter" panose="020B0509030504030204" pitchFamily="49" charset="0"/>
              </a:rPr>
              <a:t>fetch_val</a:t>
            </a:r>
            <a:r>
              <a:rPr lang="en-US" sz="1600" dirty="0">
                <a:solidFill>
                  <a:prstClr val="black"/>
                </a:solidFill>
                <a:latin typeface="Lucida Sans Typewriter" panose="020B0509030504030204" pitchFamily="49" charset="0"/>
              </a:rPr>
              <a:t> </a:t>
            </a:r>
            <a:r>
              <a:rPr lang="en-US" sz="1600" dirty="0">
                <a:solidFill>
                  <a:srgbClr val="0000FF"/>
                </a:solidFill>
                <a:latin typeface="Lucida Sans Typewriter" panose="020B0509030504030204" pitchFamily="49" charset="0"/>
              </a:rPr>
              <a:t>ROWS</a:t>
            </a:r>
            <a:r>
              <a:rPr lang="en-US" sz="1600" dirty="0">
                <a:solidFill>
                  <a:prstClr val="black"/>
                </a:solidFill>
                <a:latin typeface="Lucida Sans Typewriter" panose="020B0509030504030204" pitchFamily="49" charset="0"/>
              </a:rPr>
              <a:t> ONLY </a:t>
            </a:r>
            <a:r>
              <a:rPr lang="en-US" sz="1600" dirty="0">
                <a:solidFill>
                  <a:srgbClr val="808080"/>
                </a:solidFill>
                <a:latin typeface="Lucida Sans Typewriter" panose="020B0509030504030204" pitchFamily="49" charset="0"/>
              </a:rPr>
              <a:t>)</a:t>
            </a:r>
            <a:r>
              <a:rPr lang="en-US" sz="1600" dirty="0">
                <a:solidFill>
                  <a:prstClr val="black"/>
                </a:solidFill>
                <a:latin typeface="Lucida Sans Typewriter" panose="020B0509030504030204" pitchFamily="49" charset="0"/>
              </a:rPr>
              <a:t> </a:t>
            </a:r>
            <a:r>
              <a:rPr lang="en-US" sz="1600" dirty="0">
                <a:solidFill>
                  <a:srgbClr val="0000FF"/>
                </a:solidFill>
                <a:latin typeface="Lucida Sans Typewriter" panose="020B0509030504030204" pitchFamily="49" charset="0"/>
              </a:rPr>
              <a:t>AS</a:t>
            </a:r>
            <a:r>
              <a:rPr lang="en-US" sz="1600" dirty="0">
                <a:solidFill>
                  <a:prstClr val="black"/>
                </a:solidFill>
                <a:latin typeface="Lucida Sans Typewriter" panose="020B0509030504030204" pitchFamily="49" charset="0"/>
              </a:rPr>
              <a:t> A</a:t>
            </a:r>
          </a:p>
          <a:p>
            <a:r>
              <a:rPr lang="en-US" sz="1600" dirty="0">
                <a:solidFill>
                  <a:srgbClr val="0000FF"/>
                </a:solidFill>
                <a:latin typeface="Lucida Sans Typewriter" panose="020B0509030504030204" pitchFamily="49" charset="0"/>
              </a:rPr>
              <a:t>GROUP</a:t>
            </a:r>
            <a:r>
              <a:rPr lang="en-US" sz="1600" dirty="0">
                <a:solidFill>
                  <a:prstClr val="black"/>
                </a:solidFill>
                <a:latin typeface="Lucida Sans Typewriter" panose="020B0509030504030204" pitchFamily="49" charset="0"/>
              </a:rPr>
              <a:t> </a:t>
            </a:r>
            <a:r>
              <a:rPr lang="en-US" sz="1600" dirty="0">
                <a:solidFill>
                  <a:srgbClr val="0000FF"/>
                </a:solidFill>
                <a:latin typeface="Lucida Sans Typewriter" panose="020B0509030504030204" pitchFamily="49" charset="0"/>
              </a:rPr>
              <a:t>BY</a:t>
            </a:r>
            <a:r>
              <a:rPr lang="en-US" sz="1600" dirty="0">
                <a:solidFill>
                  <a:prstClr val="black"/>
                </a:solidFill>
                <a:latin typeface="Lucida Sans Typewriter" panose="020B0509030504030204" pitchFamily="49" charset="0"/>
              </a:rPr>
              <a:t> </a:t>
            </a:r>
            <a:r>
              <a:rPr lang="en-US" sz="1600" dirty="0" err="1">
                <a:solidFill>
                  <a:prstClr val="black"/>
                </a:solidFill>
                <a:latin typeface="Lucida Sans Typewriter" panose="020B0509030504030204" pitchFamily="49" charset="0"/>
              </a:rPr>
              <a:t>grp</a:t>
            </a:r>
            <a:r>
              <a:rPr lang="en-US" sz="1600" dirty="0">
                <a:solidFill>
                  <a:srgbClr val="808080"/>
                </a:solidFill>
                <a:latin typeface="Lucida Sans Typewriter" panose="020B0509030504030204" pitchFamily="49" charset="0"/>
              </a:rPr>
              <a:t>;</a:t>
            </a:r>
          </a:p>
        </p:txBody>
      </p:sp>
      <p:sp>
        <p:nvSpPr>
          <p:cNvPr id="5" name="Footer Placeholder 7"/>
          <p:cNvSpPr txBox="1">
            <a:spLocks/>
          </p:cNvSpPr>
          <p:nvPr/>
        </p:nvSpPr>
        <p:spPr>
          <a:xfrm>
            <a:off x="457200" y="6485860"/>
            <a:ext cx="2895600" cy="23561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100" dirty="0">
              <a:solidFill>
                <a:schemeClr val="bg1">
                  <a:lumMod val="50000"/>
                </a:schemeClr>
              </a:solidFill>
            </a:endParaRPr>
          </a:p>
        </p:txBody>
      </p:sp>
      <p:grpSp>
        <p:nvGrpSpPr>
          <p:cNvPr id="8" name="Group 7"/>
          <p:cNvGrpSpPr/>
          <p:nvPr/>
        </p:nvGrpSpPr>
        <p:grpSpPr>
          <a:xfrm>
            <a:off x="6741043" y="703442"/>
            <a:ext cx="616689" cy="563526"/>
            <a:chOff x="5124892" y="682176"/>
            <a:chExt cx="616689" cy="563526"/>
          </a:xfrm>
        </p:grpSpPr>
        <p:sp>
          <p:nvSpPr>
            <p:cNvPr id="6" name="Oval 5"/>
            <p:cNvSpPr/>
            <p:nvPr/>
          </p:nvSpPr>
          <p:spPr>
            <a:xfrm>
              <a:off x="5124892" y="682176"/>
              <a:ext cx="616689" cy="56352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7" name="TextBox 6"/>
            <p:cNvSpPr txBox="1"/>
            <p:nvPr/>
          </p:nvSpPr>
          <p:spPr>
            <a:xfrm>
              <a:off x="5227090" y="810049"/>
              <a:ext cx="412292" cy="307777"/>
            </a:xfrm>
            <a:prstGeom prst="rect">
              <a:avLst/>
            </a:prstGeom>
            <a:noFill/>
          </p:spPr>
          <p:txBody>
            <a:bodyPr wrap="none" rtlCol="0">
              <a:spAutoFit/>
            </a:bodyPr>
            <a:lstStyle/>
            <a:p>
              <a:r>
                <a:rPr lang="en-US" sz="1400" dirty="0" smtClean="0"/>
                <a:t>7.0</a:t>
              </a:r>
              <a:endParaRPr lang="en-US" sz="1400" dirty="0"/>
            </a:p>
          </p:txBody>
        </p:sp>
      </p:grpSp>
      <p:grpSp>
        <p:nvGrpSpPr>
          <p:cNvPr id="9" name="Group 8"/>
          <p:cNvGrpSpPr/>
          <p:nvPr/>
        </p:nvGrpSpPr>
        <p:grpSpPr>
          <a:xfrm>
            <a:off x="7616457" y="703441"/>
            <a:ext cx="616689" cy="563526"/>
            <a:chOff x="5124892" y="682176"/>
            <a:chExt cx="616689" cy="563526"/>
          </a:xfrm>
        </p:grpSpPr>
        <p:sp>
          <p:nvSpPr>
            <p:cNvPr id="10" name="Oval 9"/>
            <p:cNvSpPr/>
            <p:nvPr/>
          </p:nvSpPr>
          <p:spPr>
            <a:xfrm>
              <a:off x="5124892" y="682176"/>
              <a:ext cx="616689" cy="56352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11" name="TextBox 10"/>
            <p:cNvSpPr txBox="1"/>
            <p:nvPr/>
          </p:nvSpPr>
          <p:spPr>
            <a:xfrm>
              <a:off x="5158160" y="810050"/>
              <a:ext cx="550151" cy="307777"/>
            </a:xfrm>
            <a:prstGeom prst="rect">
              <a:avLst/>
            </a:prstGeom>
            <a:noFill/>
          </p:spPr>
          <p:txBody>
            <a:bodyPr wrap="none" rtlCol="0">
              <a:spAutoFit/>
            </a:bodyPr>
            <a:lstStyle/>
            <a:p>
              <a:r>
                <a:rPr lang="en-US" sz="1400" dirty="0" smtClean="0"/>
                <a:t>2000</a:t>
              </a:r>
              <a:endParaRPr lang="en-US" sz="1400" dirty="0"/>
            </a:p>
          </p:txBody>
        </p:sp>
      </p:grpSp>
      <p:grpSp>
        <p:nvGrpSpPr>
          <p:cNvPr id="12" name="Group 11"/>
          <p:cNvGrpSpPr/>
          <p:nvPr/>
        </p:nvGrpSpPr>
        <p:grpSpPr>
          <a:xfrm>
            <a:off x="8491871" y="703441"/>
            <a:ext cx="616689" cy="563526"/>
            <a:chOff x="5124892" y="682176"/>
            <a:chExt cx="616689" cy="563526"/>
          </a:xfrm>
        </p:grpSpPr>
        <p:sp>
          <p:nvSpPr>
            <p:cNvPr id="13" name="Oval 12"/>
            <p:cNvSpPr/>
            <p:nvPr/>
          </p:nvSpPr>
          <p:spPr>
            <a:xfrm>
              <a:off x="5124892" y="682176"/>
              <a:ext cx="616689" cy="56352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14" name="TextBox 13"/>
            <p:cNvSpPr txBox="1"/>
            <p:nvPr/>
          </p:nvSpPr>
          <p:spPr>
            <a:xfrm>
              <a:off x="5158160" y="810050"/>
              <a:ext cx="550151" cy="307777"/>
            </a:xfrm>
            <a:prstGeom prst="rect">
              <a:avLst/>
            </a:prstGeom>
            <a:noFill/>
          </p:spPr>
          <p:txBody>
            <a:bodyPr wrap="none" rtlCol="0">
              <a:spAutoFit/>
            </a:bodyPr>
            <a:lstStyle/>
            <a:p>
              <a:r>
                <a:rPr lang="en-US" sz="1400" dirty="0" smtClean="0"/>
                <a:t>2005</a:t>
              </a:r>
              <a:endParaRPr lang="en-US" sz="1400" dirty="0"/>
            </a:p>
          </p:txBody>
        </p:sp>
      </p:grpSp>
      <p:grpSp>
        <p:nvGrpSpPr>
          <p:cNvPr id="15" name="Group 14"/>
          <p:cNvGrpSpPr/>
          <p:nvPr/>
        </p:nvGrpSpPr>
        <p:grpSpPr>
          <a:xfrm>
            <a:off x="9367285" y="703440"/>
            <a:ext cx="616689" cy="563526"/>
            <a:chOff x="5124892" y="682176"/>
            <a:chExt cx="616689" cy="563526"/>
          </a:xfrm>
        </p:grpSpPr>
        <p:sp>
          <p:nvSpPr>
            <p:cNvPr id="16" name="Oval 15"/>
            <p:cNvSpPr/>
            <p:nvPr/>
          </p:nvSpPr>
          <p:spPr>
            <a:xfrm>
              <a:off x="5124892" y="682176"/>
              <a:ext cx="616689" cy="56352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17" name="TextBox 16"/>
            <p:cNvSpPr txBox="1"/>
            <p:nvPr/>
          </p:nvSpPr>
          <p:spPr>
            <a:xfrm>
              <a:off x="5158160" y="810050"/>
              <a:ext cx="550151" cy="307777"/>
            </a:xfrm>
            <a:prstGeom prst="rect">
              <a:avLst/>
            </a:prstGeom>
            <a:noFill/>
          </p:spPr>
          <p:txBody>
            <a:bodyPr wrap="none" rtlCol="0">
              <a:spAutoFit/>
            </a:bodyPr>
            <a:lstStyle/>
            <a:p>
              <a:r>
                <a:rPr lang="en-US" sz="1400" dirty="0" smtClean="0"/>
                <a:t>2008</a:t>
              </a:r>
              <a:endParaRPr lang="en-US" sz="1400" dirty="0"/>
            </a:p>
          </p:txBody>
        </p:sp>
      </p:grpSp>
      <p:grpSp>
        <p:nvGrpSpPr>
          <p:cNvPr id="22" name="Group 21"/>
          <p:cNvGrpSpPr/>
          <p:nvPr/>
        </p:nvGrpSpPr>
        <p:grpSpPr>
          <a:xfrm>
            <a:off x="10242699" y="705125"/>
            <a:ext cx="616689" cy="563526"/>
            <a:chOff x="5124892" y="682176"/>
            <a:chExt cx="616689" cy="563526"/>
          </a:xfrm>
        </p:grpSpPr>
        <p:sp>
          <p:nvSpPr>
            <p:cNvPr id="23" name="Oval 22"/>
            <p:cNvSpPr/>
            <p:nvPr/>
          </p:nvSpPr>
          <p:spPr>
            <a:xfrm>
              <a:off x="5124892" y="682176"/>
              <a:ext cx="616689" cy="563526"/>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24" name="TextBox 23"/>
            <p:cNvSpPr txBox="1"/>
            <p:nvPr/>
          </p:nvSpPr>
          <p:spPr>
            <a:xfrm>
              <a:off x="5158160" y="810050"/>
              <a:ext cx="550151" cy="307777"/>
            </a:xfrm>
            <a:prstGeom prst="rect">
              <a:avLst/>
            </a:prstGeom>
            <a:noFill/>
          </p:spPr>
          <p:txBody>
            <a:bodyPr wrap="none" rtlCol="0">
              <a:spAutoFit/>
            </a:bodyPr>
            <a:lstStyle/>
            <a:p>
              <a:r>
                <a:rPr lang="en-US" sz="1400" b="1" dirty="0" smtClean="0"/>
                <a:t>2012</a:t>
              </a:r>
              <a:endParaRPr lang="en-US" sz="1400" b="1" dirty="0"/>
            </a:p>
          </p:txBody>
        </p:sp>
      </p:grpSp>
      <p:cxnSp>
        <p:nvCxnSpPr>
          <p:cNvPr id="31" name="Straight Connector 30"/>
          <p:cNvCxnSpPr>
            <a:stCxn id="6" idx="6"/>
            <a:endCxn id="10" idx="2"/>
          </p:cNvCxnSpPr>
          <p:nvPr/>
        </p:nvCxnSpPr>
        <p:spPr>
          <a:xfrm flipV="1">
            <a:off x="7357732" y="985204"/>
            <a:ext cx="258725" cy="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10" idx="6"/>
            <a:endCxn id="13" idx="2"/>
          </p:cNvCxnSpPr>
          <p:nvPr/>
        </p:nvCxnSpPr>
        <p:spPr>
          <a:xfrm>
            <a:off x="8233146" y="985204"/>
            <a:ext cx="258725"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9108560" y="985201"/>
            <a:ext cx="258725"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9983974" y="985201"/>
            <a:ext cx="258725"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23" idx="6"/>
          </p:cNvCxnSpPr>
          <p:nvPr/>
        </p:nvCxnSpPr>
        <p:spPr>
          <a:xfrm flipV="1">
            <a:off x="10859388" y="985201"/>
            <a:ext cx="258725" cy="1687"/>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66015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US" dirty="0"/>
              <a:t>Improving TOP </a:t>
            </a:r>
            <a:r>
              <a:rPr lang="en-US" dirty="0" smtClean="0"/>
              <a:t>(available since SQL </a:t>
            </a:r>
            <a:r>
              <a:rPr lang="en-US" dirty="0"/>
              <a:t>Server 7.0)</a:t>
            </a:r>
            <a:endParaRPr lang="en-GB" dirty="0" smtClean="0"/>
          </a:p>
          <a:p>
            <a:r>
              <a:rPr lang="en-US" dirty="0"/>
              <a:t>Improving Scalar User Defined Functions </a:t>
            </a:r>
            <a:r>
              <a:rPr lang="en-US" dirty="0" smtClean="0"/>
              <a:t>(since SQL Server 2000)</a:t>
            </a:r>
          </a:p>
          <a:p>
            <a:r>
              <a:rPr lang="en-US" dirty="0"/>
              <a:t>Improving Aggregates over Partitioned Tables </a:t>
            </a:r>
            <a:r>
              <a:rPr lang="en-US" dirty="0" smtClean="0"/>
              <a:t>(since </a:t>
            </a:r>
            <a:r>
              <a:rPr lang="en-US" dirty="0"/>
              <a:t>SQL Server 2005</a:t>
            </a:r>
            <a:r>
              <a:rPr lang="en-US" dirty="0" smtClean="0"/>
              <a:t>)</a:t>
            </a:r>
          </a:p>
          <a:p>
            <a:r>
              <a:rPr lang="en-US" dirty="0"/>
              <a:t>Improving Table Value Constructors </a:t>
            </a:r>
            <a:r>
              <a:rPr lang="en-US" dirty="0" smtClean="0"/>
              <a:t>(since SQL </a:t>
            </a:r>
            <a:r>
              <a:rPr lang="en-US" dirty="0"/>
              <a:t>Server 2008)</a:t>
            </a:r>
            <a:endParaRPr lang="en-US" dirty="0" smtClean="0"/>
          </a:p>
          <a:p>
            <a:r>
              <a:rPr lang="en-US" dirty="0"/>
              <a:t>Improving the OFFSET-FETCH Filter </a:t>
            </a:r>
            <a:r>
              <a:rPr lang="en-US" dirty="0" smtClean="0"/>
              <a:t>(since SQL </a:t>
            </a:r>
            <a:r>
              <a:rPr lang="en-US" dirty="0"/>
              <a:t>Server 2012)</a:t>
            </a:r>
            <a:endParaRPr lang="en-US" dirty="0" smtClean="0"/>
          </a:p>
        </p:txBody>
      </p:sp>
      <p:sp>
        <p:nvSpPr>
          <p:cNvPr id="2" name="Title 1"/>
          <p:cNvSpPr>
            <a:spLocks noGrp="1"/>
          </p:cNvSpPr>
          <p:nvPr>
            <p:ph type="title"/>
          </p:nvPr>
        </p:nvSpPr>
        <p:spPr/>
        <p:txBody>
          <a:bodyPr/>
          <a:lstStyle/>
          <a:p>
            <a:r>
              <a:rPr lang="en-US" smtClean="0"/>
              <a:t>Module Overview</a:t>
            </a:r>
            <a:endParaRPr lang="en-US" dirty="0"/>
          </a:p>
        </p:txBody>
      </p:sp>
      <p:sp>
        <p:nvSpPr>
          <p:cNvPr id="4" name="Footer Placeholder 7"/>
          <p:cNvSpPr txBox="1">
            <a:spLocks/>
          </p:cNvSpPr>
          <p:nvPr/>
        </p:nvSpPr>
        <p:spPr>
          <a:xfrm>
            <a:off x="457200" y="6485860"/>
            <a:ext cx="2895600" cy="23561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100" dirty="0">
              <a:solidFill>
                <a:schemeClr val="bg1">
                  <a:lumMod val="50000"/>
                </a:schemeClr>
              </a:solidFill>
            </a:endParaRPr>
          </a:p>
        </p:txBody>
      </p:sp>
      <p:pic>
        <p:nvPicPr>
          <p:cNvPr id="48" name="Picture 47"/>
          <p:cNvPicPr>
            <a:picLocks noChangeAspect="1"/>
          </p:cNvPicPr>
          <p:nvPr/>
        </p:nvPicPr>
        <p:blipFill>
          <a:blip r:embed="rId3"/>
          <a:stretch>
            <a:fillRect/>
          </a:stretch>
        </p:blipFill>
        <p:spPr>
          <a:xfrm>
            <a:off x="11040138" y="256847"/>
            <a:ext cx="779599" cy="768461"/>
          </a:xfrm>
          <a:prstGeom prst="rect">
            <a:avLst/>
          </a:prstGeom>
        </p:spPr>
      </p:pic>
      <p:grpSp>
        <p:nvGrpSpPr>
          <p:cNvPr id="49" name="Group 48"/>
          <p:cNvGrpSpPr/>
          <p:nvPr/>
        </p:nvGrpSpPr>
        <p:grpSpPr>
          <a:xfrm>
            <a:off x="6741043" y="373827"/>
            <a:ext cx="616689" cy="563526"/>
            <a:chOff x="5124892" y="682176"/>
            <a:chExt cx="616689" cy="563526"/>
          </a:xfrm>
        </p:grpSpPr>
        <p:sp>
          <p:nvSpPr>
            <p:cNvPr id="50" name="Oval 49"/>
            <p:cNvSpPr/>
            <p:nvPr/>
          </p:nvSpPr>
          <p:spPr>
            <a:xfrm>
              <a:off x="5124892" y="682176"/>
              <a:ext cx="616689" cy="56352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51" name="TextBox 50"/>
            <p:cNvSpPr txBox="1"/>
            <p:nvPr/>
          </p:nvSpPr>
          <p:spPr>
            <a:xfrm>
              <a:off x="5227090" y="810049"/>
              <a:ext cx="412292" cy="307777"/>
            </a:xfrm>
            <a:prstGeom prst="rect">
              <a:avLst/>
            </a:prstGeom>
            <a:noFill/>
          </p:spPr>
          <p:txBody>
            <a:bodyPr wrap="none" rtlCol="0">
              <a:spAutoFit/>
            </a:bodyPr>
            <a:lstStyle/>
            <a:p>
              <a:r>
                <a:rPr lang="en-US" sz="1400" dirty="0" smtClean="0"/>
                <a:t>7.0</a:t>
              </a:r>
              <a:endParaRPr lang="en-US" sz="1400" dirty="0"/>
            </a:p>
          </p:txBody>
        </p:sp>
      </p:grpSp>
      <p:grpSp>
        <p:nvGrpSpPr>
          <p:cNvPr id="52" name="Group 51"/>
          <p:cNvGrpSpPr/>
          <p:nvPr/>
        </p:nvGrpSpPr>
        <p:grpSpPr>
          <a:xfrm>
            <a:off x="7616457" y="373826"/>
            <a:ext cx="616689" cy="563526"/>
            <a:chOff x="5124892" y="682176"/>
            <a:chExt cx="616689" cy="563526"/>
          </a:xfrm>
        </p:grpSpPr>
        <p:sp>
          <p:nvSpPr>
            <p:cNvPr id="53" name="Oval 52"/>
            <p:cNvSpPr/>
            <p:nvPr/>
          </p:nvSpPr>
          <p:spPr>
            <a:xfrm>
              <a:off x="5124892" y="682176"/>
              <a:ext cx="616689" cy="56352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54" name="TextBox 53"/>
            <p:cNvSpPr txBox="1"/>
            <p:nvPr/>
          </p:nvSpPr>
          <p:spPr>
            <a:xfrm>
              <a:off x="5158160" y="810050"/>
              <a:ext cx="550151" cy="307777"/>
            </a:xfrm>
            <a:prstGeom prst="rect">
              <a:avLst/>
            </a:prstGeom>
            <a:noFill/>
          </p:spPr>
          <p:txBody>
            <a:bodyPr wrap="none" rtlCol="0">
              <a:spAutoFit/>
            </a:bodyPr>
            <a:lstStyle/>
            <a:p>
              <a:r>
                <a:rPr lang="en-US" sz="1400" dirty="0" smtClean="0"/>
                <a:t>2000</a:t>
              </a:r>
              <a:endParaRPr lang="en-US" sz="1400" dirty="0"/>
            </a:p>
          </p:txBody>
        </p:sp>
      </p:grpSp>
      <p:grpSp>
        <p:nvGrpSpPr>
          <p:cNvPr id="55" name="Group 54"/>
          <p:cNvGrpSpPr/>
          <p:nvPr/>
        </p:nvGrpSpPr>
        <p:grpSpPr>
          <a:xfrm>
            <a:off x="8491871" y="373826"/>
            <a:ext cx="616689" cy="563526"/>
            <a:chOff x="5124892" y="682176"/>
            <a:chExt cx="616689" cy="563526"/>
          </a:xfrm>
        </p:grpSpPr>
        <p:sp>
          <p:nvSpPr>
            <p:cNvPr id="56" name="Oval 55"/>
            <p:cNvSpPr/>
            <p:nvPr/>
          </p:nvSpPr>
          <p:spPr>
            <a:xfrm>
              <a:off x="5124892" y="682176"/>
              <a:ext cx="616689" cy="56352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57" name="TextBox 56"/>
            <p:cNvSpPr txBox="1"/>
            <p:nvPr/>
          </p:nvSpPr>
          <p:spPr>
            <a:xfrm>
              <a:off x="5158160" y="810050"/>
              <a:ext cx="550151" cy="307777"/>
            </a:xfrm>
            <a:prstGeom prst="rect">
              <a:avLst/>
            </a:prstGeom>
            <a:noFill/>
          </p:spPr>
          <p:txBody>
            <a:bodyPr wrap="none" rtlCol="0">
              <a:spAutoFit/>
            </a:bodyPr>
            <a:lstStyle/>
            <a:p>
              <a:r>
                <a:rPr lang="en-US" sz="1400" dirty="0" smtClean="0"/>
                <a:t>2005</a:t>
              </a:r>
              <a:endParaRPr lang="en-US" sz="1400" dirty="0"/>
            </a:p>
          </p:txBody>
        </p:sp>
      </p:grpSp>
      <p:grpSp>
        <p:nvGrpSpPr>
          <p:cNvPr id="58" name="Group 57"/>
          <p:cNvGrpSpPr/>
          <p:nvPr/>
        </p:nvGrpSpPr>
        <p:grpSpPr>
          <a:xfrm>
            <a:off x="9367285" y="373825"/>
            <a:ext cx="616689" cy="563526"/>
            <a:chOff x="5124892" y="682176"/>
            <a:chExt cx="616689" cy="563526"/>
          </a:xfrm>
        </p:grpSpPr>
        <p:sp>
          <p:nvSpPr>
            <p:cNvPr id="59" name="Oval 58"/>
            <p:cNvSpPr/>
            <p:nvPr/>
          </p:nvSpPr>
          <p:spPr>
            <a:xfrm>
              <a:off x="5124892" y="682176"/>
              <a:ext cx="616689" cy="56352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60" name="TextBox 59"/>
            <p:cNvSpPr txBox="1"/>
            <p:nvPr/>
          </p:nvSpPr>
          <p:spPr>
            <a:xfrm>
              <a:off x="5158160" y="810050"/>
              <a:ext cx="550151" cy="307777"/>
            </a:xfrm>
            <a:prstGeom prst="rect">
              <a:avLst/>
            </a:prstGeom>
            <a:noFill/>
          </p:spPr>
          <p:txBody>
            <a:bodyPr wrap="none" rtlCol="0">
              <a:spAutoFit/>
            </a:bodyPr>
            <a:lstStyle/>
            <a:p>
              <a:r>
                <a:rPr lang="en-US" sz="1400" dirty="0" smtClean="0"/>
                <a:t>2008</a:t>
              </a:r>
              <a:endParaRPr lang="en-US" sz="1400" dirty="0"/>
            </a:p>
          </p:txBody>
        </p:sp>
      </p:grpSp>
      <p:grpSp>
        <p:nvGrpSpPr>
          <p:cNvPr id="61" name="Group 60"/>
          <p:cNvGrpSpPr/>
          <p:nvPr/>
        </p:nvGrpSpPr>
        <p:grpSpPr>
          <a:xfrm>
            <a:off x="10242699" y="375510"/>
            <a:ext cx="616689" cy="563526"/>
            <a:chOff x="5124892" y="682176"/>
            <a:chExt cx="616689" cy="563526"/>
          </a:xfrm>
        </p:grpSpPr>
        <p:sp>
          <p:nvSpPr>
            <p:cNvPr id="62" name="Oval 61"/>
            <p:cNvSpPr/>
            <p:nvPr/>
          </p:nvSpPr>
          <p:spPr>
            <a:xfrm>
              <a:off x="5124892" y="682176"/>
              <a:ext cx="616689" cy="56352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63" name="TextBox 62"/>
            <p:cNvSpPr txBox="1"/>
            <p:nvPr/>
          </p:nvSpPr>
          <p:spPr>
            <a:xfrm>
              <a:off x="5158160" y="810050"/>
              <a:ext cx="550151" cy="307777"/>
            </a:xfrm>
            <a:prstGeom prst="rect">
              <a:avLst/>
            </a:prstGeom>
            <a:noFill/>
          </p:spPr>
          <p:txBody>
            <a:bodyPr wrap="none" rtlCol="0">
              <a:spAutoFit/>
            </a:bodyPr>
            <a:lstStyle/>
            <a:p>
              <a:r>
                <a:rPr lang="en-US" sz="1400" dirty="0" smtClean="0"/>
                <a:t>2012</a:t>
              </a:r>
              <a:endParaRPr lang="en-US" sz="1400" dirty="0"/>
            </a:p>
          </p:txBody>
        </p:sp>
      </p:grpSp>
      <p:cxnSp>
        <p:nvCxnSpPr>
          <p:cNvPr id="64" name="Straight Connector 63"/>
          <p:cNvCxnSpPr>
            <a:stCxn id="50" idx="6"/>
            <a:endCxn id="53" idx="2"/>
          </p:cNvCxnSpPr>
          <p:nvPr/>
        </p:nvCxnSpPr>
        <p:spPr>
          <a:xfrm flipV="1">
            <a:off x="7357732" y="655589"/>
            <a:ext cx="258725" cy="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5" name="Straight Connector 64"/>
          <p:cNvCxnSpPr>
            <a:stCxn id="53" idx="6"/>
            <a:endCxn id="56" idx="2"/>
          </p:cNvCxnSpPr>
          <p:nvPr/>
        </p:nvCxnSpPr>
        <p:spPr>
          <a:xfrm>
            <a:off x="8233146" y="655589"/>
            <a:ext cx="258725"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9108560" y="655586"/>
            <a:ext cx="258725"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9983974" y="655586"/>
            <a:ext cx="258725"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8" name="Straight Connector 67"/>
          <p:cNvCxnSpPr>
            <a:stCxn id="62" idx="6"/>
          </p:cNvCxnSpPr>
          <p:nvPr/>
        </p:nvCxnSpPr>
        <p:spPr>
          <a:xfrm flipV="1">
            <a:off x="10859388" y="655586"/>
            <a:ext cx="258725" cy="1687"/>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96000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86C4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95293" y="3021667"/>
            <a:ext cx="11524432" cy="1063487"/>
          </a:xfrm>
        </p:spPr>
        <p:txBody>
          <a:bodyPr/>
          <a:lstStyle/>
          <a:p>
            <a:pPr algn="ctr"/>
            <a:r>
              <a:rPr lang="en-US" dirty="0"/>
              <a:t>Improving TOP (available since SQL Server 7.0)</a:t>
            </a:r>
          </a:p>
        </p:txBody>
      </p:sp>
    </p:spTree>
    <p:extLst>
      <p:ext uri="{BB962C8B-B14F-4D97-AF65-F5344CB8AC3E}">
        <p14:creationId xmlns:p14="http://schemas.microsoft.com/office/powerpoint/2010/main" val="4141124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Improving TOP </a:t>
            </a:r>
            <a:r>
              <a:rPr lang="en-US" dirty="0" smtClean="0"/>
              <a:t>(available since </a:t>
            </a:r>
            <a:r>
              <a:rPr lang="en-US" dirty="0"/>
              <a:t>SQL Server 7.0)</a:t>
            </a:r>
            <a:endParaRPr lang="en-GB" dirty="0"/>
          </a:p>
        </p:txBody>
      </p:sp>
      <p:sp>
        <p:nvSpPr>
          <p:cNvPr id="3" name="Content Placeholder 2"/>
          <p:cNvSpPr>
            <a:spLocks noGrp="1"/>
          </p:cNvSpPr>
          <p:nvPr>
            <p:ph sz="quarter" idx="10"/>
          </p:nvPr>
        </p:nvSpPr>
        <p:spPr/>
        <p:txBody>
          <a:bodyPr/>
          <a:lstStyle/>
          <a:p>
            <a:r>
              <a:rPr lang="en-US" dirty="0" smtClean="0"/>
              <a:t>No TOP per partition (group)</a:t>
            </a:r>
          </a:p>
          <a:p>
            <a:r>
              <a:rPr lang="en-US" dirty="0" smtClean="0"/>
              <a:t>Can be done by combining APPLY and TOP</a:t>
            </a:r>
          </a:p>
          <a:p>
            <a:r>
              <a:rPr lang="en-US" dirty="0" smtClean="0"/>
              <a:t>Efficient with POC index and low density of partitioning element</a:t>
            </a:r>
            <a:endParaRPr lang="en-US" dirty="0"/>
          </a:p>
        </p:txBody>
      </p:sp>
      <p:sp>
        <p:nvSpPr>
          <p:cNvPr id="4" name="TextBox 3"/>
          <p:cNvSpPr txBox="1"/>
          <p:nvPr/>
        </p:nvSpPr>
        <p:spPr>
          <a:xfrm>
            <a:off x="1586637" y="3810132"/>
            <a:ext cx="9110186" cy="1754326"/>
          </a:xfrm>
          <a:prstGeom prst="rect">
            <a:avLst/>
          </a:prstGeom>
          <a:noFill/>
        </p:spPr>
        <p:txBody>
          <a:bodyPr wrap="none" rtlCol="0">
            <a:spAutoFit/>
          </a:bodyPr>
          <a:lstStyle/>
          <a:p>
            <a:r>
              <a:rPr lang="en-US" dirty="0">
                <a:solidFill>
                  <a:srgbClr val="0000FF"/>
                </a:solidFill>
                <a:latin typeface="Lucida Sans Typewriter" panose="020B0509030504030204" pitchFamily="49" charset="0"/>
              </a:rPr>
              <a:t>SELECT</a:t>
            </a:r>
            <a:r>
              <a:rPr lang="en-US" dirty="0">
                <a:solidFill>
                  <a:prstClr val="black"/>
                </a:solidFill>
                <a:latin typeface="Lucida Sans Typewriter" panose="020B0509030504030204" pitchFamily="49" charset="0"/>
              </a:rPr>
              <a:t> </a:t>
            </a:r>
            <a:r>
              <a:rPr lang="en-US" dirty="0" err="1">
                <a:solidFill>
                  <a:prstClr val="black"/>
                </a:solidFill>
                <a:latin typeface="Lucida Sans Typewriter" panose="020B0509030504030204" pitchFamily="49" charset="0"/>
              </a:rPr>
              <a:t>C</a:t>
            </a:r>
            <a:r>
              <a:rPr lang="en-US" dirty="0" err="1">
                <a:solidFill>
                  <a:srgbClr val="808080"/>
                </a:solidFill>
                <a:latin typeface="Lucida Sans Typewriter" panose="020B0509030504030204" pitchFamily="49" charset="0"/>
              </a:rPr>
              <a:t>.</a:t>
            </a:r>
            <a:r>
              <a:rPr lang="en-US" dirty="0" err="1">
                <a:solidFill>
                  <a:prstClr val="black"/>
                </a:solidFill>
                <a:latin typeface="Lucida Sans Typewriter" panose="020B0509030504030204" pitchFamily="49" charset="0"/>
              </a:rPr>
              <a:t>custid</a:t>
            </a:r>
            <a:r>
              <a:rPr lang="en-US" dirty="0">
                <a:solidFill>
                  <a:srgbClr val="808080"/>
                </a:solidFill>
                <a:latin typeface="Lucida Sans Typewriter" panose="020B0509030504030204" pitchFamily="49" charset="0"/>
              </a:rPr>
              <a:t>,</a:t>
            </a:r>
            <a:r>
              <a:rPr lang="en-US" dirty="0">
                <a:solidFill>
                  <a:prstClr val="black"/>
                </a:solidFill>
                <a:latin typeface="Lucida Sans Typewriter" panose="020B0509030504030204" pitchFamily="49" charset="0"/>
              </a:rPr>
              <a:t> A</a:t>
            </a:r>
            <a:r>
              <a:rPr lang="en-US" dirty="0">
                <a:solidFill>
                  <a:srgbClr val="808080"/>
                </a:solidFill>
                <a:latin typeface="Lucida Sans Typewriter" panose="020B0509030504030204" pitchFamily="49" charset="0"/>
              </a:rPr>
              <a:t>.*</a:t>
            </a:r>
            <a:endParaRPr lang="en-US" dirty="0">
              <a:solidFill>
                <a:prstClr val="black"/>
              </a:solidFill>
              <a:latin typeface="Lucida Sans Typewriter" panose="020B0509030504030204" pitchFamily="49" charset="0"/>
            </a:endParaRPr>
          </a:p>
          <a:p>
            <a:r>
              <a:rPr lang="en-US" dirty="0">
                <a:solidFill>
                  <a:srgbClr val="0000FF"/>
                </a:solidFill>
                <a:latin typeface="Lucida Sans Typewriter" panose="020B0509030504030204" pitchFamily="49" charset="0"/>
              </a:rPr>
              <a:t>FROM</a:t>
            </a:r>
            <a:r>
              <a:rPr lang="en-US" dirty="0">
                <a:solidFill>
                  <a:prstClr val="black"/>
                </a:solidFill>
                <a:latin typeface="Lucida Sans Typewriter" panose="020B0509030504030204" pitchFamily="49" charset="0"/>
              </a:rPr>
              <a:t> </a:t>
            </a:r>
            <a:r>
              <a:rPr lang="en-US" dirty="0" err="1">
                <a:solidFill>
                  <a:prstClr val="black"/>
                </a:solidFill>
                <a:latin typeface="Lucida Sans Typewriter" panose="020B0509030504030204" pitchFamily="49" charset="0"/>
              </a:rPr>
              <a:t>Sales</a:t>
            </a:r>
            <a:r>
              <a:rPr lang="en-US" dirty="0" err="1">
                <a:solidFill>
                  <a:srgbClr val="808080"/>
                </a:solidFill>
                <a:latin typeface="Lucida Sans Typewriter" panose="020B0509030504030204" pitchFamily="49" charset="0"/>
              </a:rPr>
              <a:t>.</a:t>
            </a:r>
            <a:r>
              <a:rPr lang="en-US" dirty="0" err="1">
                <a:solidFill>
                  <a:prstClr val="black"/>
                </a:solidFill>
                <a:latin typeface="Lucida Sans Typewriter" panose="020B0509030504030204" pitchFamily="49" charset="0"/>
              </a:rPr>
              <a:t>Customers</a:t>
            </a:r>
            <a:r>
              <a:rPr lang="en-US" dirty="0">
                <a:solidFill>
                  <a:prstClr val="black"/>
                </a:solidFill>
                <a:latin typeface="Lucida Sans Typewriter" panose="020B0509030504030204" pitchFamily="49" charset="0"/>
              </a:rPr>
              <a:t> </a:t>
            </a:r>
            <a:r>
              <a:rPr lang="en-US" dirty="0">
                <a:solidFill>
                  <a:srgbClr val="0000FF"/>
                </a:solidFill>
                <a:latin typeface="Lucida Sans Typewriter" panose="020B0509030504030204" pitchFamily="49" charset="0"/>
              </a:rPr>
              <a:t>AS</a:t>
            </a:r>
            <a:r>
              <a:rPr lang="en-US" dirty="0">
                <a:solidFill>
                  <a:prstClr val="black"/>
                </a:solidFill>
                <a:latin typeface="Lucida Sans Typewriter" panose="020B0509030504030204" pitchFamily="49" charset="0"/>
              </a:rPr>
              <a:t> C</a:t>
            </a:r>
          </a:p>
          <a:p>
            <a:r>
              <a:rPr lang="en-US" dirty="0">
                <a:solidFill>
                  <a:prstClr val="black"/>
                </a:solidFill>
                <a:latin typeface="Lucida Sans Typewriter" panose="020B0509030504030204" pitchFamily="49" charset="0"/>
              </a:rPr>
              <a:t>  </a:t>
            </a:r>
            <a:r>
              <a:rPr lang="en-US" dirty="0">
                <a:solidFill>
                  <a:srgbClr val="808080"/>
                </a:solidFill>
                <a:latin typeface="Lucida Sans Typewriter" panose="020B0509030504030204" pitchFamily="49" charset="0"/>
              </a:rPr>
              <a:t>CROSS</a:t>
            </a:r>
            <a:r>
              <a:rPr lang="en-US" dirty="0">
                <a:solidFill>
                  <a:prstClr val="black"/>
                </a:solidFill>
                <a:latin typeface="Lucida Sans Typewriter" panose="020B0509030504030204" pitchFamily="49" charset="0"/>
              </a:rPr>
              <a:t> </a:t>
            </a:r>
            <a:r>
              <a:rPr lang="en-US" dirty="0">
                <a:solidFill>
                  <a:srgbClr val="808080"/>
                </a:solidFill>
                <a:latin typeface="Lucida Sans Typewriter" panose="020B0509030504030204" pitchFamily="49" charset="0"/>
              </a:rPr>
              <a:t>APPLY</a:t>
            </a:r>
            <a:r>
              <a:rPr lang="en-US" dirty="0">
                <a:solidFill>
                  <a:srgbClr val="0000FF"/>
                </a:solidFill>
                <a:latin typeface="Lucida Sans Typewriter" panose="020B0509030504030204" pitchFamily="49" charset="0"/>
              </a:rPr>
              <a:t> </a:t>
            </a:r>
            <a:r>
              <a:rPr lang="en-US" dirty="0">
                <a:solidFill>
                  <a:srgbClr val="808080"/>
                </a:solidFill>
                <a:latin typeface="Lucida Sans Typewriter" panose="020B0509030504030204" pitchFamily="49" charset="0"/>
              </a:rPr>
              <a:t>(</a:t>
            </a:r>
            <a:r>
              <a:rPr lang="en-US" dirty="0">
                <a:solidFill>
                  <a:prstClr val="black"/>
                </a:solidFill>
                <a:latin typeface="Lucida Sans Typewriter" panose="020B0509030504030204" pitchFamily="49" charset="0"/>
              </a:rPr>
              <a:t> </a:t>
            </a:r>
            <a:r>
              <a:rPr lang="en-US" dirty="0">
                <a:solidFill>
                  <a:srgbClr val="0000FF"/>
                </a:solidFill>
                <a:latin typeface="Lucida Sans Typewriter" panose="020B0509030504030204" pitchFamily="49" charset="0"/>
              </a:rPr>
              <a:t>SELECT</a:t>
            </a:r>
            <a:r>
              <a:rPr lang="en-US" dirty="0">
                <a:solidFill>
                  <a:prstClr val="black"/>
                </a:solidFill>
                <a:latin typeface="Lucida Sans Typewriter" panose="020B0509030504030204" pitchFamily="49" charset="0"/>
              </a:rPr>
              <a:t> </a:t>
            </a:r>
            <a:r>
              <a:rPr lang="en-US" dirty="0">
                <a:solidFill>
                  <a:srgbClr val="0000FF"/>
                </a:solidFill>
                <a:latin typeface="Lucida Sans Typewriter" panose="020B0509030504030204" pitchFamily="49" charset="0"/>
              </a:rPr>
              <a:t>TOP </a:t>
            </a:r>
            <a:r>
              <a:rPr lang="en-US" dirty="0">
                <a:solidFill>
                  <a:srgbClr val="808080"/>
                </a:solidFill>
                <a:latin typeface="Lucida Sans Typewriter" panose="020B0509030504030204" pitchFamily="49" charset="0"/>
              </a:rPr>
              <a:t>(</a:t>
            </a:r>
            <a:r>
              <a:rPr lang="en-US" dirty="0">
                <a:solidFill>
                  <a:prstClr val="black"/>
                </a:solidFill>
                <a:latin typeface="Lucida Sans Typewriter" panose="020B0509030504030204" pitchFamily="49" charset="0"/>
              </a:rPr>
              <a:t>3</a:t>
            </a:r>
            <a:r>
              <a:rPr lang="en-US" dirty="0">
                <a:solidFill>
                  <a:srgbClr val="808080"/>
                </a:solidFill>
                <a:latin typeface="Lucida Sans Typewriter" panose="020B0509030504030204" pitchFamily="49" charset="0"/>
              </a:rPr>
              <a:t>)</a:t>
            </a:r>
            <a:r>
              <a:rPr lang="en-US" dirty="0">
                <a:solidFill>
                  <a:prstClr val="black"/>
                </a:solidFill>
                <a:latin typeface="Lucida Sans Typewriter" panose="020B0509030504030204" pitchFamily="49" charset="0"/>
              </a:rPr>
              <a:t> </a:t>
            </a:r>
            <a:r>
              <a:rPr lang="en-US" dirty="0" err="1">
                <a:solidFill>
                  <a:prstClr val="black"/>
                </a:solidFill>
                <a:latin typeface="Lucida Sans Typewriter" panose="020B0509030504030204" pitchFamily="49" charset="0"/>
              </a:rPr>
              <a:t>orderid</a:t>
            </a:r>
            <a:r>
              <a:rPr lang="en-US" dirty="0">
                <a:solidFill>
                  <a:srgbClr val="808080"/>
                </a:solidFill>
                <a:latin typeface="Lucida Sans Typewriter" panose="020B0509030504030204" pitchFamily="49" charset="0"/>
              </a:rPr>
              <a:t>,</a:t>
            </a:r>
            <a:r>
              <a:rPr lang="en-US" dirty="0">
                <a:solidFill>
                  <a:prstClr val="black"/>
                </a:solidFill>
                <a:latin typeface="Lucida Sans Typewriter" panose="020B0509030504030204" pitchFamily="49" charset="0"/>
              </a:rPr>
              <a:t> </a:t>
            </a:r>
            <a:r>
              <a:rPr lang="en-US" dirty="0" err="1">
                <a:solidFill>
                  <a:prstClr val="black"/>
                </a:solidFill>
                <a:latin typeface="Lucida Sans Typewriter" panose="020B0509030504030204" pitchFamily="49" charset="0"/>
              </a:rPr>
              <a:t>orderdate</a:t>
            </a:r>
            <a:r>
              <a:rPr lang="en-US" dirty="0">
                <a:solidFill>
                  <a:srgbClr val="808080"/>
                </a:solidFill>
                <a:latin typeface="Lucida Sans Typewriter" panose="020B0509030504030204" pitchFamily="49" charset="0"/>
              </a:rPr>
              <a:t>,</a:t>
            </a:r>
            <a:r>
              <a:rPr lang="en-US" dirty="0">
                <a:solidFill>
                  <a:prstClr val="black"/>
                </a:solidFill>
                <a:latin typeface="Lucida Sans Typewriter" panose="020B0509030504030204" pitchFamily="49" charset="0"/>
              </a:rPr>
              <a:t> </a:t>
            </a:r>
            <a:r>
              <a:rPr lang="en-US" dirty="0" err="1">
                <a:solidFill>
                  <a:prstClr val="black"/>
                </a:solidFill>
                <a:latin typeface="Lucida Sans Typewriter" panose="020B0509030504030204" pitchFamily="49" charset="0"/>
              </a:rPr>
              <a:t>empid</a:t>
            </a:r>
            <a:endParaRPr lang="en-US" dirty="0">
              <a:solidFill>
                <a:prstClr val="black"/>
              </a:solidFill>
              <a:latin typeface="Lucida Sans Typewriter" panose="020B0509030504030204" pitchFamily="49" charset="0"/>
            </a:endParaRPr>
          </a:p>
          <a:p>
            <a:r>
              <a:rPr lang="en-US" dirty="0">
                <a:solidFill>
                  <a:prstClr val="black"/>
                </a:solidFill>
                <a:latin typeface="Lucida Sans Typewriter" panose="020B0509030504030204" pitchFamily="49" charset="0"/>
              </a:rPr>
              <a:t>                </a:t>
            </a:r>
            <a:r>
              <a:rPr lang="en-US" dirty="0">
                <a:solidFill>
                  <a:srgbClr val="0000FF"/>
                </a:solidFill>
                <a:latin typeface="Lucida Sans Typewriter" panose="020B0509030504030204" pitchFamily="49" charset="0"/>
              </a:rPr>
              <a:t>FROM</a:t>
            </a:r>
            <a:r>
              <a:rPr lang="en-US" dirty="0">
                <a:solidFill>
                  <a:prstClr val="black"/>
                </a:solidFill>
                <a:latin typeface="Lucida Sans Typewriter" panose="020B0509030504030204" pitchFamily="49" charset="0"/>
              </a:rPr>
              <a:t> </a:t>
            </a:r>
            <a:r>
              <a:rPr lang="en-US" dirty="0" err="1">
                <a:solidFill>
                  <a:prstClr val="black"/>
                </a:solidFill>
                <a:latin typeface="Lucida Sans Typewriter" panose="020B0509030504030204" pitchFamily="49" charset="0"/>
              </a:rPr>
              <a:t>Sales</a:t>
            </a:r>
            <a:r>
              <a:rPr lang="en-US" dirty="0" err="1">
                <a:solidFill>
                  <a:srgbClr val="808080"/>
                </a:solidFill>
                <a:latin typeface="Lucida Sans Typewriter" panose="020B0509030504030204" pitchFamily="49" charset="0"/>
              </a:rPr>
              <a:t>.</a:t>
            </a:r>
            <a:r>
              <a:rPr lang="en-US" dirty="0" err="1">
                <a:solidFill>
                  <a:prstClr val="black"/>
                </a:solidFill>
                <a:latin typeface="Lucida Sans Typewriter" panose="020B0509030504030204" pitchFamily="49" charset="0"/>
              </a:rPr>
              <a:t>Orders</a:t>
            </a:r>
            <a:r>
              <a:rPr lang="en-US" dirty="0">
                <a:solidFill>
                  <a:prstClr val="black"/>
                </a:solidFill>
                <a:latin typeface="Lucida Sans Typewriter" panose="020B0509030504030204" pitchFamily="49" charset="0"/>
              </a:rPr>
              <a:t> </a:t>
            </a:r>
            <a:r>
              <a:rPr lang="en-US" dirty="0">
                <a:solidFill>
                  <a:srgbClr val="0000FF"/>
                </a:solidFill>
                <a:latin typeface="Lucida Sans Typewriter" panose="020B0509030504030204" pitchFamily="49" charset="0"/>
              </a:rPr>
              <a:t>AS</a:t>
            </a:r>
            <a:r>
              <a:rPr lang="en-US" dirty="0">
                <a:solidFill>
                  <a:prstClr val="black"/>
                </a:solidFill>
                <a:latin typeface="Lucida Sans Typewriter" panose="020B0509030504030204" pitchFamily="49" charset="0"/>
              </a:rPr>
              <a:t> O</a:t>
            </a:r>
          </a:p>
          <a:p>
            <a:r>
              <a:rPr lang="en-US" dirty="0">
                <a:solidFill>
                  <a:prstClr val="black"/>
                </a:solidFill>
                <a:latin typeface="Lucida Sans Typewriter" panose="020B0509030504030204" pitchFamily="49" charset="0"/>
              </a:rPr>
              <a:t>                </a:t>
            </a:r>
            <a:r>
              <a:rPr lang="en-US" dirty="0">
                <a:solidFill>
                  <a:srgbClr val="0000FF"/>
                </a:solidFill>
                <a:latin typeface="Lucida Sans Typewriter" panose="020B0509030504030204" pitchFamily="49" charset="0"/>
              </a:rPr>
              <a:t>WHERE</a:t>
            </a:r>
            <a:r>
              <a:rPr lang="en-US" dirty="0">
                <a:solidFill>
                  <a:prstClr val="black"/>
                </a:solidFill>
                <a:latin typeface="Lucida Sans Typewriter" panose="020B0509030504030204" pitchFamily="49" charset="0"/>
              </a:rPr>
              <a:t> </a:t>
            </a:r>
            <a:r>
              <a:rPr lang="en-US" dirty="0" err="1">
                <a:solidFill>
                  <a:prstClr val="black"/>
                </a:solidFill>
                <a:latin typeface="Lucida Sans Typewriter" panose="020B0509030504030204" pitchFamily="49" charset="0"/>
              </a:rPr>
              <a:t>O</a:t>
            </a:r>
            <a:r>
              <a:rPr lang="en-US" dirty="0" err="1">
                <a:solidFill>
                  <a:srgbClr val="808080"/>
                </a:solidFill>
                <a:latin typeface="Lucida Sans Typewriter" panose="020B0509030504030204" pitchFamily="49" charset="0"/>
              </a:rPr>
              <a:t>.</a:t>
            </a:r>
            <a:r>
              <a:rPr lang="en-US" dirty="0" err="1">
                <a:solidFill>
                  <a:prstClr val="black"/>
                </a:solidFill>
                <a:latin typeface="Lucida Sans Typewriter" panose="020B0509030504030204" pitchFamily="49" charset="0"/>
              </a:rPr>
              <a:t>custid</a:t>
            </a:r>
            <a:r>
              <a:rPr lang="en-US" dirty="0">
                <a:solidFill>
                  <a:prstClr val="black"/>
                </a:solidFill>
                <a:latin typeface="Lucida Sans Typewriter" panose="020B0509030504030204" pitchFamily="49" charset="0"/>
              </a:rPr>
              <a:t> </a:t>
            </a:r>
            <a:r>
              <a:rPr lang="en-US" dirty="0">
                <a:solidFill>
                  <a:srgbClr val="808080"/>
                </a:solidFill>
                <a:latin typeface="Lucida Sans Typewriter" panose="020B0509030504030204" pitchFamily="49" charset="0"/>
              </a:rPr>
              <a:t>=</a:t>
            </a:r>
            <a:r>
              <a:rPr lang="en-US" dirty="0">
                <a:solidFill>
                  <a:prstClr val="black"/>
                </a:solidFill>
                <a:latin typeface="Lucida Sans Typewriter" panose="020B0509030504030204" pitchFamily="49" charset="0"/>
              </a:rPr>
              <a:t> </a:t>
            </a:r>
            <a:r>
              <a:rPr lang="en-US" dirty="0" err="1">
                <a:solidFill>
                  <a:prstClr val="black"/>
                </a:solidFill>
                <a:latin typeface="Lucida Sans Typewriter" panose="020B0509030504030204" pitchFamily="49" charset="0"/>
              </a:rPr>
              <a:t>C</a:t>
            </a:r>
            <a:r>
              <a:rPr lang="en-US" dirty="0" err="1">
                <a:solidFill>
                  <a:srgbClr val="808080"/>
                </a:solidFill>
                <a:latin typeface="Lucida Sans Typewriter" panose="020B0509030504030204" pitchFamily="49" charset="0"/>
              </a:rPr>
              <a:t>.</a:t>
            </a:r>
            <a:r>
              <a:rPr lang="en-US" dirty="0" err="1">
                <a:solidFill>
                  <a:prstClr val="black"/>
                </a:solidFill>
                <a:latin typeface="Lucida Sans Typewriter" panose="020B0509030504030204" pitchFamily="49" charset="0"/>
              </a:rPr>
              <a:t>custid</a:t>
            </a:r>
            <a:endParaRPr lang="en-US" dirty="0">
              <a:solidFill>
                <a:prstClr val="black"/>
              </a:solidFill>
              <a:latin typeface="Lucida Sans Typewriter" panose="020B0509030504030204" pitchFamily="49" charset="0"/>
            </a:endParaRPr>
          </a:p>
          <a:p>
            <a:r>
              <a:rPr lang="en-US" dirty="0">
                <a:solidFill>
                  <a:prstClr val="black"/>
                </a:solidFill>
                <a:latin typeface="Lucida Sans Typewriter" panose="020B0509030504030204" pitchFamily="49" charset="0"/>
              </a:rPr>
              <a:t>                </a:t>
            </a:r>
            <a:r>
              <a:rPr lang="en-US" dirty="0">
                <a:solidFill>
                  <a:srgbClr val="0000FF"/>
                </a:solidFill>
                <a:latin typeface="Lucida Sans Typewriter" panose="020B0509030504030204" pitchFamily="49" charset="0"/>
              </a:rPr>
              <a:t>ORDER</a:t>
            </a:r>
            <a:r>
              <a:rPr lang="en-US" dirty="0">
                <a:solidFill>
                  <a:prstClr val="black"/>
                </a:solidFill>
                <a:latin typeface="Lucida Sans Typewriter" panose="020B0509030504030204" pitchFamily="49" charset="0"/>
              </a:rPr>
              <a:t> </a:t>
            </a:r>
            <a:r>
              <a:rPr lang="en-US" dirty="0">
                <a:solidFill>
                  <a:srgbClr val="0000FF"/>
                </a:solidFill>
                <a:latin typeface="Lucida Sans Typewriter" panose="020B0509030504030204" pitchFamily="49" charset="0"/>
              </a:rPr>
              <a:t>BY</a:t>
            </a:r>
            <a:r>
              <a:rPr lang="en-US" dirty="0">
                <a:solidFill>
                  <a:prstClr val="black"/>
                </a:solidFill>
                <a:latin typeface="Lucida Sans Typewriter" panose="020B0509030504030204" pitchFamily="49" charset="0"/>
              </a:rPr>
              <a:t> </a:t>
            </a:r>
            <a:r>
              <a:rPr lang="en-US" dirty="0" err="1">
                <a:solidFill>
                  <a:prstClr val="black"/>
                </a:solidFill>
                <a:latin typeface="Lucida Sans Typewriter" panose="020B0509030504030204" pitchFamily="49" charset="0"/>
              </a:rPr>
              <a:t>orderdate</a:t>
            </a:r>
            <a:r>
              <a:rPr lang="en-US" dirty="0">
                <a:solidFill>
                  <a:prstClr val="black"/>
                </a:solidFill>
                <a:latin typeface="Lucida Sans Typewriter" panose="020B0509030504030204" pitchFamily="49" charset="0"/>
              </a:rPr>
              <a:t> </a:t>
            </a:r>
            <a:r>
              <a:rPr lang="en-US" dirty="0">
                <a:solidFill>
                  <a:srgbClr val="0000FF"/>
                </a:solidFill>
                <a:latin typeface="Lucida Sans Typewriter" panose="020B0509030504030204" pitchFamily="49" charset="0"/>
              </a:rPr>
              <a:t>DESC</a:t>
            </a:r>
            <a:r>
              <a:rPr lang="en-US" dirty="0">
                <a:solidFill>
                  <a:srgbClr val="808080"/>
                </a:solidFill>
                <a:latin typeface="Lucida Sans Typewriter" panose="020B0509030504030204" pitchFamily="49" charset="0"/>
              </a:rPr>
              <a:t>,</a:t>
            </a:r>
            <a:r>
              <a:rPr lang="en-US" dirty="0">
                <a:solidFill>
                  <a:prstClr val="black"/>
                </a:solidFill>
                <a:latin typeface="Lucida Sans Typewriter" panose="020B0509030504030204" pitchFamily="49" charset="0"/>
              </a:rPr>
              <a:t> </a:t>
            </a:r>
            <a:r>
              <a:rPr lang="en-US" dirty="0" err="1">
                <a:solidFill>
                  <a:prstClr val="black"/>
                </a:solidFill>
                <a:latin typeface="Lucida Sans Typewriter" panose="020B0509030504030204" pitchFamily="49" charset="0"/>
              </a:rPr>
              <a:t>orderid</a:t>
            </a:r>
            <a:r>
              <a:rPr lang="en-US" dirty="0">
                <a:solidFill>
                  <a:prstClr val="black"/>
                </a:solidFill>
                <a:latin typeface="Lucida Sans Typewriter" panose="020B0509030504030204" pitchFamily="49" charset="0"/>
              </a:rPr>
              <a:t> </a:t>
            </a:r>
            <a:r>
              <a:rPr lang="en-US" dirty="0">
                <a:solidFill>
                  <a:srgbClr val="0000FF"/>
                </a:solidFill>
                <a:latin typeface="Lucida Sans Typewriter" panose="020B0509030504030204" pitchFamily="49" charset="0"/>
              </a:rPr>
              <a:t>DESC</a:t>
            </a:r>
            <a:r>
              <a:rPr lang="en-US" dirty="0">
                <a:solidFill>
                  <a:prstClr val="black"/>
                </a:solidFill>
                <a:latin typeface="Lucida Sans Typewriter" panose="020B0509030504030204" pitchFamily="49" charset="0"/>
              </a:rPr>
              <a:t>    </a:t>
            </a:r>
            <a:r>
              <a:rPr lang="en-US" dirty="0">
                <a:solidFill>
                  <a:srgbClr val="808080"/>
                </a:solidFill>
                <a:latin typeface="Lucida Sans Typewriter" panose="020B0509030504030204" pitchFamily="49" charset="0"/>
              </a:rPr>
              <a:t>)</a:t>
            </a:r>
            <a:r>
              <a:rPr lang="en-US" dirty="0">
                <a:solidFill>
                  <a:prstClr val="black"/>
                </a:solidFill>
                <a:latin typeface="Lucida Sans Typewriter" panose="020B0509030504030204" pitchFamily="49" charset="0"/>
              </a:rPr>
              <a:t> </a:t>
            </a:r>
            <a:r>
              <a:rPr lang="en-US" dirty="0">
                <a:solidFill>
                  <a:srgbClr val="0000FF"/>
                </a:solidFill>
                <a:latin typeface="Lucida Sans Typewriter" panose="020B0509030504030204" pitchFamily="49" charset="0"/>
              </a:rPr>
              <a:t>AS</a:t>
            </a:r>
            <a:r>
              <a:rPr lang="en-US" dirty="0">
                <a:solidFill>
                  <a:prstClr val="black"/>
                </a:solidFill>
                <a:latin typeface="Lucida Sans Typewriter" panose="020B0509030504030204" pitchFamily="49" charset="0"/>
              </a:rPr>
              <a:t> A</a:t>
            </a:r>
            <a:r>
              <a:rPr lang="en-US" dirty="0">
                <a:solidFill>
                  <a:srgbClr val="808080"/>
                </a:solidFill>
                <a:latin typeface="Lucida Sans Typewriter" panose="020B0509030504030204" pitchFamily="49" charset="0"/>
              </a:rPr>
              <a:t>;</a:t>
            </a:r>
          </a:p>
        </p:txBody>
      </p:sp>
      <p:sp>
        <p:nvSpPr>
          <p:cNvPr id="10" name="Footer Placeholder 7"/>
          <p:cNvSpPr txBox="1">
            <a:spLocks/>
          </p:cNvSpPr>
          <p:nvPr/>
        </p:nvSpPr>
        <p:spPr>
          <a:xfrm>
            <a:off x="457200" y="6485860"/>
            <a:ext cx="2895600" cy="23561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100" dirty="0">
              <a:solidFill>
                <a:schemeClr val="bg1">
                  <a:lumMod val="50000"/>
                </a:schemeClr>
              </a:solidFill>
            </a:endParaRPr>
          </a:p>
        </p:txBody>
      </p:sp>
      <p:pic>
        <p:nvPicPr>
          <p:cNvPr id="32" name="Picture 31"/>
          <p:cNvPicPr>
            <a:picLocks noChangeAspect="1"/>
          </p:cNvPicPr>
          <p:nvPr/>
        </p:nvPicPr>
        <p:blipFill>
          <a:blip r:embed="rId2"/>
          <a:stretch>
            <a:fillRect/>
          </a:stretch>
        </p:blipFill>
        <p:spPr>
          <a:xfrm>
            <a:off x="11040138" y="714058"/>
            <a:ext cx="779599" cy="768461"/>
          </a:xfrm>
          <a:prstGeom prst="rect">
            <a:avLst/>
          </a:prstGeom>
        </p:spPr>
      </p:pic>
      <p:grpSp>
        <p:nvGrpSpPr>
          <p:cNvPr id="33" name="Group 32"/>
          <p:cNvGrpSpPr/>
          <p:nvPr/>
        </p:nvGrpSpPr>
        <p:grpSpPr>
          <a:xfrm>
            <a:off x="6741043" y="831038"/>
            <a:ext cx="616689" cy="563526"/>
            <a:chOff x="5124892" y="682176"/>
            <a:chExt cx="616689" cy="563526"/>
          </a:xfrm>
          <a:solidFill>
            <a:srgbClr val="FFC000"/>
          </a:solidFill>
        </p:grpSpPr>
        <p:sp>
          <p:nvSpPr>
            <p:cNvPr id="34" name="Oval 33"/>
            <p:cNvSpPr/>
            <p:nvPr/>
          </p:nvSpPr>
          <p:spPr>
            <a:xfrm>
              <a:off x="5124892" y="682176"/>
              <a:ext cx="616689" cy="563526"/>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solidFill>
                  <a:schemeClr val="tx1"/>
                </a:solidFill>
              </a:endParaRPr>
            </a:p>
          </p:txBody>
        </p:sp>
        <p:sp>
          <p:nvSpPr>
            <p:cNvPr id="35" name="TextBox 34"/>
            <p:cNvSpPr txBox="1"/>
            <p:nvPr/>
          </p:nvSpPr>
          <p:spPr>
            <a:xfrm>
              <a:off x="5227090" y="810049"/>
              <a:ext cx="412292" cy="307777"/>
            </a:xfrm>
            <a:prstGeom prst="rect">
              <a:avLst/>
            </a:prstGeom>
            <a:noFill/>
          </p:spPr>
          <p:txBody>
            <a:bodyPr wrap="none" rtlCol="0">
              <a:spAutoFit/>
            </a:bodyPr>
            <a:lstStyle/>
            <a:p>
              <a:r>
                <a:rPr lang="en-US" sz="1400" b="1" dirty="0" smtClean="0"/>
                <a:t>7.0</a:t>
              </a:r>
              <a:endParaRPr lang="en-US" sz="1400" b="1" dirty="0"/>
            </a:p>
          </p:txBody>
        </p:sp>
      </p:grpSp>
      <p:grpSp>
        <p:nvGrpSpPr>
          <p:cNvPr id="36" name="Group 35"/>
          <p:cNvGrpSpPr/>
          <p:nvPr/>
        </p:nvGrpSpPr>
        <p:grpSpPr>
          <a:xfrm>
            <a:off x="7616457" y="831037"/>
            <a:ext cx="616689" cy="563526"/>
            <a:chOff x="5124892" y="682176"/>
            <a:chExt cx="616689" cy="563526"/>
          </a:xfrm>
        </p:grpSpPr>
        <p:sp>
          <p:nvSpPr>
            <p:cNvPr id="37" name="Oval 36"/>
            <p:cNvSpPr/>
            <p:nvPr/>
          </p:nvSpPr>
          <p:spPr>
            <a:xfrm>
              <a:off x="5124892" y="682176"/>
              <a:ext cx="616689" cy="56352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38" name="TextBox 37"/>
            <p:cNvSpPr txBox="1"/>
            <p:nvPr/>
          </p:nvSpPr>
          <p:spPr>
            <a:xfrm>
              <a:off x="5158160" y="810050"/>
              <a:ext cx="550151" cy="307777"/>
            </a:xfrm>
            <a:prstGeom prst="rect">
              <a:avLst/>
            </a:prstGeom>
            <a:noFill/>
          </p:spPr>
          <p:txBody>
            <a:bodyPr wrap="none" rtlCol="0">
              <a:spAutoFit/>
            </a:bodyPr>
            <a:lstStyle/>
            <a:p>
              <a:r>
                <a:rPr lang="en-US" sz="1400" dirty="0" smtClean="0"/>
                <a:t>2000</a:t>
              </a:r>
              <a:endParaRPr lang="en-US" sz="1400" dirty="0"/>
            </a:p>
          </p:txBody>
        </p:sp>
      </p:grpSp>
      <p:grpSp>
        <p:nvGrpSpPr>
          <p:cNvPr id="39" name="Group 38"/>
          <p:cNvGrpSpPr/>
          <p:nvPr/>
        </p:nvGrpSpPr>
        <p:grpSpPr>
          <a:xfrm>
            <a:off x="8491871" y="831037"/>
            <a:ext cx="616689" cy="563526"/>
            <a:chOff x="5124892" y="682176"/>
            <a:chExt cx="616689" cy="563526"/>
          </a:xfrm>
        </p:grpSpPr>
        <p:sp>
          <p:nvSpPr>
            <p:cNvPr id="40" name="Oval 39"/>
            <p:cNvSpPr/>
            <p:nvPr/>
          </p:nvSpPr>
          <p:spPr>
            <a:xfrm>
              <a:off x="5124892" y="682176"/>
              <a:ext cx="616689" cy="56352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41" name="TextBox 40"/>
            <p:cNvSpPr txBox="1"/>
            <p:nvPr/>
          </p:nvSpPr>
          <p:spPr>
            <a:xfrm>
              <a:off x="5158160" y="810050"/>
              <a:ext cx="550151" cy="307777"/>
            </a:xfrm>
            <a:prstGeom prst="rect">
              <a:avLst/>
            </a:prstGeom>
            <a:noFill/>
          </p:spPr>
          <p:txBody>
            <a:bodyPr wrap="none" rtlCol="0">
              <a:spAutoFit/>
            </a:bodyPr>
            <a:lstStyle/>
            <a:p>
              <a:r>
                <a:rPr lang="en-US" sz="1400" dirty="0" smtClean="0"/>
                <a:t>2005</a:t>
              </a:r>
              <a:endParaRPr lang="en-US" sz="1400" dirty="0"/>
            </a:p>
          </p:txBody>
        </p:sp>
      </p:grpSp>
      <p:grpSp>
        <p:nvGrpSpPr>
          <p:cNvPr id="42" name="Group 41"/>
          <p:cNvGrpSpPr/>
          <p:nvPr/>
        </p:nvGrpSpPr>
        <p:grpSpPr>
          <a:xfrm>
            <a:off x="9367285" y="831036"/>
            <a:ext cx="616689" cy="563526"/>
            <a:chOff x="5124892" y="682176"/>
            <a:chExt cx="616689" cy="563526"/>
          </a:xfrm>
        </p:grpSpPr>
        <p:sp>
          <p:nvSpPr>
            <p:cNvPr id="43" name="Oval 42"/>
            <p:cNvSpPr/>
            <p:nvPr/>
          </p:nvSpPr>
          <p:spPr>
            <a:xfrm>
              <a:off x="5124892" y="682176"/>
              <a:ext cx="616689" cy="56352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44" name="TextBox 43"/>
            <p:cNvSpPr txBox="1"/>
            <p:nvPr/>
          </p:nvSpPr>
          <p:spPr>
            <a:xfrm>
              <a:off x="5158160" y="810050"/>
              <a:ext cx="550151" cy="307777"/>
            </a:xfrm>
            <a:prstGeom prst="rect">
              <a:avLst/>
            </a:prstGeom>
            <a:noFill/>
          </p:spPr>
          <p:txBody>
            <a:bodyPr wrap="none" rtlCol="0">
              <a:spAutoFit/>
            </a:bodyPr>
            <a:lstStyle/>
            <a:p>
              <a:r>
                <a:rPr lang="en-US" sz="1400" dirty="0" smtClean="0"/>
                <a:t>2008</a:t>
              </a:r>
              <a:endParaRPr lang="en-US" sz="1400" dirty="0"/>
            </a:p>
          </p:txBody>
        </p:sp>
      </p:grpSp>
      <p:grpSp>
        <p:nvGrpSpPr>
          <p:cNvPr id="45" name="Group 44"/>
          <p:cNvGrpSpPr/>
          <p:nvPr/>
        </p:nvGrpSpPr>
        <p:grpSpPr>
          <a:xfrm>
            <a:off x="10242699" y="832721"/>
            <a:ext cx="616689" cy="563526"/>
            <a:chOff x="5124892" y="682176"/>
            <a:chExt cx="616689" cy="563526"/>
          </a:xfrm>
        </p:grpSpPr>
        <p:sp>
          <p:nvSpPr>
            <p:cNvPr id="46" name="Oval 45"/>
            <p:cNvSpPr/>
            <p:nvPr/>
          </p:nvSpPr>
          <p:spPr>
            <a:xfrm>
              <a:off x="5124892" y="682176"/>
              <a:ext cx="616689" cy="56352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47" name="TextBox 46"/>
            <p:cNvSpPr txBox="1"/>
            <p:nvPr/>
          </p:nvSpPr>
          <p:spPr>
            <a:xfrm>
              <a:off x="5158160" y="810050"/>
              <a:ext cx="550151" cy="307777"/>
            </a:xfrm>
            <a:prstGeom prst="rect">
              <a:avLst/>
            </a:prstGeom>
            <a:noFill/>
          </p:spPr>
          <p:txBody>
            <a:bodyPr wrap="none" rtlCol="0">
              <a:spAutoFit/>
            </a:bodyPr>
            <a:lstStyle/>
            <a:p>
              <a:r>
                <a:rPr lang="en-US" sz="1400" dirty="0" smtClean="0"/>
                <a:t>2012</a:t>
              </a:r>
              <a:endParaRPr lang="en-US" sz="1400" dirty="0"/>
            </a:p>
          </p:txBody>
        </p:sp>
      </p:grpSp>
      <p:cxnSp>
        <p:nvCxnSpPr>
          <p:cNvPr id="48" name="Straight Connector 47"/>
          <p:cNvCxnSpPr>
            <a:stCxn id="34" idx="6"/>
            <a:endCxn id="37" idx="2"/>
          </p:cNvCxnSpPr>
          <p:nvPr/>
        </p:nvCxnSpPr>
        <p:spPr>
          <a:xfrm flipV="1">
            <a:off x="7357732" y="1112800"/>
            <a:ext cx="258725" cy="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37" idx="6"/>
            <a:endCxn id="40" idx="2"/>
          </p:cNvCxnSpPr>
          <p:nvPr/>
        </p:nvCxnSpPr>
        <p:spPr>
          <a:xfrm>
            <a:off x="8233146" y="1112800"/>
            <a:ext cx="258725"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9108560" y="1112797"/>
            <a:ext cx="258725"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9983974" y="1112797"/>
            <a:ext cx="258725"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46" idx="6"/>
          </p:cNvCxnSpPr>
          <p:nvPr/>
        </p:nvCxnSpPr>
        <p:spPr>
          <a:xfrm flipV="1">
            <a:off x="10859388" y="1112797"/>
            <a:ext cx="258725" cy="1687"/>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35694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86C4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95293" y="3021667"/>
            <a:ext cx="11524432" cy="1063487"/>
          </a:xfrm>
        </p:spPr>
        <p:txBody>
          <a:bodyPr>
            <a:normAutofit fontScale="90000"/>
          </a:bodyPr>
          <a:lstStyle/>
          <a:p>
            <a:pPr algn="ctr"/>
            <a:r>
              <a:rPr lang="en-US" dirty="0"/>
              <a:t>Improving Scalar User Defined Functions (since SQL Server 2000)</a:t>
            </a:r>
          </a:p>
        </p:txBody>
      </p:sp>
    </p:spTree>
    <p:extLst>
      <p:ext uri="{BB962C8B-B14F-4D97-AF65-F5344CB8AC3E}">
        <p14:creationId xmlns:p14="http://schemas.microsoft.com/office/powerpoint/2010/main" val="20793284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Improving Scalar User Defined </a:t>
            </a:r>
            <a:r>
              <a:rPr lang="en-US" dirty="0" smtClean="0"/>
              <a:t>Functions</a:t>
            </a:r>
            <a:br>
              <a:rPr lang="en-US" dirty="0" smtClean="0"/>
            </a:br>
            <a:r>
              <a:rPr lang="en-US" dirty="0" smtClean="0"/>
              <a:t>(since </a:t>
            </a:r>
            <a:r>
              <a:rPr lang="en-US" dirty="0"/>
              <a:t>SQL Server 2000)</a:t>
            </a:r>
            <a:endParaRPr lang="en-GB" dirty="0"/>
          </a:p>
        </p:txBody>
      </p:sp>
      <p:sp>
        <p:nvSpPr>
          <p:cNvPr id="3" name="Content Placeholder 2"/>
          <p:cNvSpPr>
            <a:spLocks noGrp="1"/>
          </p:cNvSpPr>
          <p:nvPr>
            <p:ph sz="quarter" idx="10"/>
          </p:nvPr>
        </p:nvSpPr>
        <p:spPr/>
        <p:txBody>
          <a:bodyPr/>
          <a:lstStyle/>
          <a:p>
            <a:r>
              <a:rPr lang="en-US" dirty="0" smtClean="0"/>
              <a:t>Scalar UDFs with single expression are not </a:t>
            </a:r>
            <a:r>
              <a:rPr lang="en-US" dirty="0" err="1" smtClean="0"/>
              <a:t>inlined</a:t>
            </a:r>
            <a:endParaRPr lang="en-US" dirty="0" smtClean="0"/>
          </a:p>
          <a:p>
            <a:r>
              <a:rPr lang="en-US" dirty="0" smtClean="0"/>
              <a:t>Can be circumvented:</a:t>
            </a:r>
          </a:p>
          <a:p>
            <a:pPr lvl="1"/>
            <a:r>
              <a:rPr lang="en-US" dirty="0" smtClean="0"/>
              <a:t>Redefine function as inline TVF</a:t>
            </a:r>
          </a:p>
          <a:p>
            <a:pPr lvl="1"/>
            <a:r>
              <a:rPr lang="en-US" dirty="0" smtClean="0"/>
              <a:t>Apply TVF to each row from outer table</a:t>
            </a:r>
            <a:endParaRPr lang="en-US" dirty="0"/>
          </a:p>
        </p:txBody>
      </p:sp>
      <p:sp>
        <p:nvSpPr>
          <p:cNvPr id="4" name="TextBox 3"/>
          <p:cNvSpPr txBox="1"/>
          <p:nvPr/>
        </p:nvSpPr>
        <p:spPr>
          <a:xfrm>
            <a:off x="1586637" y="3810132"/>
            <a:ext cx="6739345" cy="1200329"/>
          </a:xfrm>
          <a:prstGeom prst="rect">
            <a:avLst/>
          </a:prstGeom>
          <a:noFill/>
        </p:spPr>
        <p:txBody>
          <a:bodyPr wrap="none" rtlCol="0">
            <a:spAutoFit/>
          </a:bodyPr>
          <a:lstStyle/>
          <a:p>
            <a:r>
              <a:rPr lang="en-US" dirty="0">
                <a:solidFill>
                  <a:srgbClr val="0000FF"/>
                </a:solidFill>
                <a:latin typeface="Lucida Sans Typewriter" panose="020B0509030504030204" pitchFamily="49" charset="0"/>
              </a:rPr>
              <a:t>SELECT</a:t>
            </a:r>
            <a:r>
              <a:rPr lang="en-US" dirty="0">
                <a:solidFill>
                  <a:prstClr val="black"/>
                </a:solidFill>
                <a:latin typeface="Lucida Sans Typewriter" panose="020B0509030504030204" pitchFamily="49" charset="0"/>
              </a:rPr>
              <a:t> O</a:t>
            </a:r>
            <a:r>
              <a:rPr lang="en-US" dirty="0">
                <a:solidFill>
                  <a:srgbClr val="808080"/>
                </a:solidFill>
                <a:latin typeface="Lucida Sans Typewriter" panose="020B0509030504030204" pitchFamily="49" charset="0"/>
              </a:rPr>
              <a:t>.*</a:t>
            </a:r>
            <a:endParaRPr lang="en-US" dirty="0">
              <a:solidFill>
                <a:prstClr val="black"/>
              </a:solidFill>
              <a:latin typeface="Lucida Sans Typewriter" panose="020B0509030504030204" pitchFamily="49" charset="0"/>
            </a:endParaRPr>
          </a:p>
          <a:p>
            <a:r>
              <a:rPr lang="en-US" dirty="0">
                <a:solidFill>
                  <a:srgbClr val="0000FF"/>
                </a:solidFill>
                <a:latin typeface="Lucida Sans Typewriter" panose="020B0509030504030204" pitchFamily="49" charset="0"/>
              </a:rPr>
              <a:t>FROM</a:t>
            </a:r>
            <a:r>
              <a:rPr lang="en-US" dirty="0">
                <a:solidFill>
                  <a:prstClr val="black"/>
                </a:solidFill>
                <a:latin typeface="Lucida Sans Typewriter" panose="020B0509030504030204" pitchFamily="49" charset="0"/>
              </a:rPr>
              <a:t> </a:t>
            </a:r>
            <a:r>
              <a:rPr lang="en-US" dirty="0" err="1">
                <a:solidFill>
                  <a:prstClr val="black"/>
                </a:solidFill>
                <a:latin typeface="Lucida Sans Typewriter" panose="020B0509030504030204" pitchFamily="49" charset="0"/>
              </a:rPr>
              <a:t>dbo</a:t>
            </a:r>
            <a:r>
              <a:rPr lang="en-US" dirty="0" err="1">
                <a:solidFill>
                  <a:srgbClr val="808080"/>
                </a:solidFill>
                <a:latin typeface="Lucida Sans Typewriter" panose="020B0509030504030204" pitchFamily="49" charset="0"/>
              </a:rPr>
              <a:t>.</a:t>
            </a:r>
            <a:r>
              <a:rPr lang="en-US" dirty="0" err="1">
                <a:solidFill>
                  <a:prstClr val="black"/>
                </a:solidFill>
                <a:latin typeface="Lucida Sans Typewriter" panose="020B0509030504030204" pitchFamily="49" charset="0"/>
              </a:rPr>
              <a:t>Orders</a:t>
            </a:r>
            <a:r>
              <a:rPr lang="en-US" dirty="0">
                <a:solidFill>
                  <a:prstClr val="black"/>
                </a:solidFill>
                <a:latin typeface="Lucida Sans Typewriter" panose="020B0509030504030204" pitchFamily="49" charset="0"/>
              </a:rPr>
              <a:t> </a:t>
            </a:r>
            <a:r>
              <a:rPr lang="en-US" dirty="0">
                <a:solidFill>
                  <a:srgbClr val="0000FF"/>
                </a:solidFill>
                <a:latin typeface="Lucida Sans Typewriter" panose="020B0509030504030204" pitchFamily="49" charset="0"/>
              </a:rPr>
              <a:t>AS</a:t>
            </a:r>
            <a:r>
              <a:rPr lang="en-US" dirty="0">
                <a:solidFill>
                  <a:prstClr val="black"/>
                </a:solidFill>
                <a:latin typeface="Lucida Sans Typewriter" panose="020B0509030504030204" pitchFamily="49" charset="0"/>
              </a:rPr>
              <a:t> O</a:t>
            </a:r>
          </a:p>
          <a:p>
            <a:r>
              <a:rPr lang="en-US" dirty="0">
                <a:solidFill>
                  <a:prstClr val="black"/>
                </a:solidFill>
                <a:latin typeface="Lucida Sans Typewriter" panose="020B0509030504030204" pitchFamily="49" charset="0"/>
              </a:rPr>
              <a:t>  </a:t>
            </a:r>
            <a:r>
              <a:rPr lang="en-US" dirty="0">
                <a:solidFill>
                  <a:srgbClr val="808080"/>
                </a:solidFill>
                <a:latin typeface="Lucida Sans Typewriter" panose="020B0509030504030204" pitchFamily="49" charset="0"/>
              </a:rPr>
              <a:t>CROSS</a:t>
            </a:r>
            <a:r>
              <a:rPr lang="en-US" dirty="0">
                <a:solidFill>
                  <a:prstClr val="black"/>
                </a:solidFill>
                <a:latin typeface="Lucida Sans Typewriter" panose="020B0509030504030204" pitchFamily="49" charset="0"/>
              </a:rPr>
              <a:t> </a:t>
            </a:r>
            <a:r>
              <a:rPr lang="en-US" dirty="0">
                <a:solidFill>
                  <a:srgbClr val="808080"/>
                </a:solidFill>
                <a:latin typeface="Lucida Sans Typewriter" panose="020B0509030504030204" pitchFamily="49" charset="0"/>
              </a:rPr>
              <a:t>APPLY</a:t>
            </a:r>
            <a:r>
              <a:rPr lang="en-US" dirty="0">
                <a:solidFill>
                  <a:prstClr val="black"/>
                </a:solidFill>
                <a:latin typeface="Lucida Sans Typewriter" panose="020B0509030504030204" pitchFamily="49" charset="0"/>
              </a:rPr>
              <a:t> </a:t>
            </a:r>
            <a:r>
              <a:rPr lang="en-US" dirty="0" err="1">
                <a:solidFill>
                  <a:prstClr val="black"/>
                </a:solidFill>
                <a:latin typeface="Lucida Sans Typewriter" panose="020B0509030504030204" pitchFamily="49" charset="0"/>
              </a:rPr>
              <a:t>dbo</a:t>
            </a:r>
            <a:r>
              <a:rPr lang="en-US" dirty="0" err="1">
                <a:solidFill>
                  <a:srgbClr val="808080"/>
                </a:solidFill>
                <a:latin typeface="Lucida Sans Typewriter" panose="020B0509030504030204" pitchFamily="49" charset="0"/>
              </a:rPr>
              <a:t>.</a:t>
            </a:r>
            <a:r>
              <a:rPr lang="en-US" dirty="0" err="1">
                <a:solidFill>
                  <a:prstClr val="black"/>
                </a:solidFill>
                <a:latin typeface="Lucida Sans Typewriter" panose="020B0509030504030204" pitchFamily="49" charset="0"/>
              </a:rPr>
              <a:t>EndOfYear</a:t>
            </a:r>
            <a:r>
              <a:rPr lang="en-US" dirty="0">
                <a:solidFill>
                  <a:srgbClr val="808080"/>
                </a:solidFill>
                <a:latin typeface="Lucida Sans Typewriter" panose="020B0509030504030204" pitchFamily="49" charset="0"/>
              </a:rPr>
              <a:t>(</a:t>
            </a:r>
            <a:r>
              <a:rPr lang="en-US" dirty="0">
                <a:solidFill>
                  <a:prstClr val="black"/>
                </a:solidFill>
                <a:latin typeface="Lucida Sans Typewriter" panose="020B0509030504030204" pitchFamily="49" charset="0"/>
              </a:rPr>
              <a:t> </a:t>
            </a:r>
            <a:r>
              <a:rPr lang="en-US" dirty="0" err="1">
                <a:solidFill>
                  <a:prstClr val="black"/>
                </a:solidFill>
                <a:latin typeface="Lucida Sans Typewriter" panose="020B0509030504030204" pitchFamily="49" charset="0"/>
              </a:rPr>
              <a:t>O</a:t>
            </a:r>
            <a:r>
              <a:rPr lang="en-US" dirty="0" err="1">
                <a:solidFill>
                  <a:srgbClr val="808080"/>
                </a:solidFill>
                <a:latin typeface="Lucida Sans Typewriter" panose="020B0509030504030204" pitchFamily="49" charset="0"/>
              </a:rPr>
              <a:t>.</a:t>
            </a:r>
            <a:r>
              <a:rPr lang="en-US" dirty="0" err="1">
                <a:solidFill>
                  <a:prstClr val="black"/>
                </a:solidFill>
                <a:latin typeface="Lucida Sans Typewriter" panose="020B0509030504030204" pitchFamily="49" charset="0"/>
              </a:rPr>
              <a:t>orderdate</a:t>
            </a:r>
            <a:r>
              <a:rPr lang="en-US" dirty="0">
                <a:solidFill>
                  <a:prstClr val="black"/>
                </a:solidFill>
                <a:latin typeface="Lucida Sans Typewriter" panose="020B0509030504030204" pitchFamily="49" charset="0"/>
              </a:rPr>
              <a:t> </a:t>
            </a:r>
            <a:r>
              <a:rPr lang="en-US" dirty="0">
                <a:solidFill>
                  <a:srgbClr val="808080"/>
                </a:solidFill>
                <a:latin typeface="Lucida Sans Typewriter" panose="020B0509030504030204" pitchFamily="49" charset="0"/>
              </a:rPr>
              <a:t>)</a:t>
            </a:r>
            <a:r>
              <a:rPr lang="en-US" dirty="0">
                <a:solidFill>
                  <a:prstClr val="black"/>
                </a:solidFill>
                <a:latin typeface="Lucida Sans Typewriter" panose="020B0509030504030204" pitchFamily="49" charset="0"/>
              </a:rPr>
              <a:t> </a:t>
            </a:r>
            <a:r>
              <a:rPr lang="en-US" dirty="0">
                <a:solidFill>
                  <a:srgbClr val="0000FF"/>
                </a:solidFill>
                <a:latin typeface="Lucida Sans Typewriter" panose="020B0509030504030204" pitchFamily="49" charset="0"/>
              </a:rPr>
              <a:t>AS</a:t>
            </a:r>
            <a:r>
              <a:rPr lang="en-US" dirty="0">
                <a:solidFill>
                  <a:prstClr val="black"/>
                </a:solidFill>
                <a:latin typeface="Lucida Sans Typewriter" panose="020B0509030504030204" pitchFamily="49" charset="0"/>
              </a:rPr>
              <a:t> A</a:t>
            </a:r>
          </a:p>
          <a:p>
            <a:r>
              <a:rPr lang="en-US" dirty="0">
                <a:solidFill>
                  <a:srgbClr val="0000FF"/>
                </a:solidFill>
                <a:latin typeface="Lucida Sans Typewriter" panose="020B0509030504030204" pitchFamily="49" charset="0"/>
              </a:rPr>
              <a:t>WHERE</a:t>
            </a:r>
            <a:r>
              <a:rPr lang="en-US" dirty="0">
                <a:solidFill>
                  <a:prstClr val="black"/>
                </a:solidFill>
                <a:latin typeface="Lucida Sans Typewriter" panose="020B0509030504030204" pitchFamily="49" charset="0"/>
              </a:rPr>
              <a:t> </a:t>
            </a:r>
            <a:r>
              <a:rPr lang="en-US" dirty="0" err="1">
                <a:solidFill>
                  <a:prstClr val="black"/>
                </a:solidFill>
                <a:latin typeface="Lucida Sans Typewriter" panose="020B0509030504030204" pitchFamily="49" charset="0"/>
              </a:rPr>
              <a:t>O</a:t>
            </a:r>
            <a:r>
              <a:rPr lang="en-US" dirty="0" err="1">
                <a:solidFill>
                  <a:srgbClr val="808080"/>
                </a:solidFill>
                <a:latin typeface="Lucida Sans Typewriter" panose="020B0509030504030204" pitchFamily="49" charset="0"/>
              </a:rPr>
              <a:t>.</a:t>
            </a:r>
            <a:r>
              <a:rPr lang="en-US" dirty="0" err="1">
                <a:solidFill>
                  <a:prstClr val="black"/>
                </a:solidFill>
                <a:latin typeface="Lucida Sans Typewriter" panose="020B0509030504030204" pitchFamily="49" charset="0"/>
              </a:rPr>
              <a:t>orderdate</a:t>
            </a:r>
            <a:r>
              <a:rPr lang="en-US" dirty="0">
                <a:solidFill>
                  <a:prstClr val="black"/>
                </a:solidFill>
                <a:latin typeface="Lucida Sans Typewriter" panose="020B0509030504030204" pitchFamily="49" charset="0"/>
              </a:rPr>
              <a:t> </a:t>
            </a:r>
            <a:r>
              <a:rPr lang="en-US" dirty="0">
                <a:solidFill>
                  <a:srgbClr val="808080"/>
                </a:solidFill>
                <a:latin typeface="Lucida Sans Typewriter" panose="020B0509030504030204" pitchFamily="49" charset="0"/>
              </a:rPr>
              <a:t>=</a:t>
            </a:r>
            <a:r>
              <a:rPr lang="en-US" dirty="0">
                <a:solidFill>
                  <a:prstClr val="black"/>
                </a:solidFill>
                <a:latin typeface="Lucida Sans Typewriter" panose="020B0509030504030204" pitchFamily="49" charset="0"/>
              </a:rPr>
              <a:t> </a:t>
            </a:r>
            <a:r>
              <a:rPr lang="en-US" dirty="0" err="1">
                <a:solidFill>
                  <a:prstClr val="black"/>
                </a:solidFill>
                <a:latin typeface="Lucida Sans Typewriter" panose="020B0509030504030204" pitchFamily="49" charset="0"/>
              </a:rPr>
              <a:t>A</a:t>
            </a:r>
            <a:r>
              <a:rPr lang="en-US" dirty="0" err="1">
                <a:solidFill>
                  <a:srgbClr val="808080"/>
                </a:solidFill>
                <a:latin typeface="Lucida Sans Typewriter" panose="020B0509030504030204" pitchFamily="49" charset="0"/>
              </a:rPr>
              <a:t>.</a:t>
            </a:r>
            <a:r>
              <a:rPr lang="en-US" dirty="0" err="1">
                <a:solidFill>
                  <a:prstClr val="black"/>
                </a:solidFill>
                <a:latin typeface="Lucida Sans Typewriter" panose="020B0509030504030204" pitchFamily="49" charset="0"/>
              </a:rPr>
              <a:t>eoy</a:t>
            </a:r>
            <a:r>
              <a:rPr lang="en-US" dirty="0">
                <a:solidFill>
                  <a:srgbClr val="808080"/>
                </a:solidFill>
                <a:latin typeface="Lucida Sans Typewriter" panose="020B0509030504030204" pitchFamily="49" charset="0"/>
              </a:rPr>
              <a:t>;</a:t>
            </a:r>
          </a:p>
        </p:txBody>
      </p:sp>
      <p:sp>
        <p:nvSpPr>
          <p:cNvPr id="5" name="Footer Placeholder 7"/>
          <p:cNvSpPr txBox="1">
            <a:spLocks/>
          </p:cNvSpPr>
          <p:nvPr/>
        </p:nvSpPr>
        <p:spPr>
          <a:xfrm>
            <a:off x="457200" y="6485860"/>
            <a:ext cx="2895600" cy="23561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100" dirty="0">
              <a:solidFill>
                <a:schemeClr val="bg1">
                  <a:lumMod val="50000"/>
                </a:schemeClr>
              </a:solidFill>
            </a:endParaRPr>
          </a:p>
        </p:txBody>
      </p:sp>
      <p:pic>
        <p:nvPicPr>
          <p:cNvPr id="27" name="Picture 26"/>
          <p:cNvPicPr>
            <a:picLocks noChangeAspect="1"/>
          </p:cNvPicPr>
          <p:nvPr/>
        </p:nvPicPr>
        <p:blipFill>
          <a:blip r:embed="rId2"/>
          <a:stretch>
            <a:fillRect/>
          </a:stretch>
        </p:blipFill>
        <p:spPr>
          <a:xfrm>
            <a:off x="11040138" y="714058"/>
            <a:ext cx="779599" cy="768461"/>
          </a:xfrm>
          <a:prstGeom prst="rect">
            <a:avLst/>
          </a:prstGeom>
        </p:spPr>
      </p:pic>
      <p:grpSp>
        <p:nvGrpSpPr>
          <p:cNvPr id="28" name="Group 27"/>
          <p:cNvGrpSpPr/>
          <p:nvPr/>
        </p:nvGrpSpPr>
        <p:grpSpPr>
          <a:xfrm>
            <a:off x="6741043" y="831038"/>
            <a:ext cx="616689" cy="563526"/>
            <a:chOff x="5124892" y="682176"/>
            <a:chExt cx="616689" cy="563526"/>
          </a:xfrm>
        </p:grpSpPr>
        <p:sp>
          <p:nvSpPr>
            <p:cNvPr id="29" name="Oval 28"/>
            <p:cNvSpPr/>
            <p:nvPr/>
          </p:nvSpPr>
          <p:spPr>
            <a:xfrm>
              <a:off x="5124892" y="682176"/>
              <a:ext cx="616689" cy="56352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30" name="TextBox 29"/>
            <p:cNvSpPr txBox="1"/>
            <p:nvPr/>
          </p:nvSpPr>
          <p:spPr>
            <a:xfrm>
              <a:off x="5227090" y="810049"/>
              <a:ext cx="412292" cy="307777"/>
            </a:xfrm>
            <a:prstGeom prst="rect">
              <a:avLst/>
            </a:prstGeom>
            <a:noFill/>
          </p:spPr>
          <p:txBody>
            <a:bodyPr wrap="none" rtlCol="0">
              <a:spAutoFit/>
            </a:bodyPr>
            <a:lstStyle/>
            <a:p>
              <a:r>
                <a:rPr lang="en-US" sz="1400" dirty="0" smtClean="0"/>
                <a:t>7.0</a:t>
              </a:r>
              <a:endParaRPr lang="en-US" sz="1400" dirty="0"/>
            </a:p>
          </p:txBody>
        </p:sp>
      </p:grpSp>
      <p:grpSp>
        <p:nvGrpSpPr>
          <p:cNvPr id="31" name="Group 30"/>
          <p:cNvGrpSpPr/>
          <p:nvPr/>
        </p:nvGrpSpPr>
        <p:grpSpPr>
          <a:xfrm>
            <a:off x="7616457" y="831037"/>
            <a:ext cx="616689" cy="563526"/>
            <a:chOff x="5124892" y="682176"/>
            <a:chExt cx="616689" cy="563526"/>
          </a:xfrm>
          <a:solidFill>
            <a:srgbClr val="FFC000"/>
          </a:solidFill>
        </p:grpSpPr>
        <p:sp>
          <p:nvSpPr>
            <p:cNvPr id="32" name="Oval 31"/>
            <p:cNvSpPr/>
            <p:nvPr/>
          </p:nvSpPr>
          <p:spPr>
            <a:xfrm>
              <a:off x="5124892" y="682176"/>
              <a:ext cx="616689" cy="563526"/>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solidFill>
                  <a:schemeClr val="tx1"/>
                </a:solidFill>
              </a:endParaRPr>
            </a:p>
          </p:txBody>
        </p:sp>
        <p:sp>
          <p:nvSpPr>
            <p:cNvPr id="33" name="TextBox 32"/>
            <p:cNvSpPr txBox="1"/>
            <p:nvPr/>
          </p:nvSpPr>
          <p:spPr>
            <a:xfrm>
              <a:off x="5158160" y="810050"/>
              <a:ext cx="550151" cy="307777"/>
            </a:xfrm>
            <a:prstGeom prst="rect">
              <a:avLst/>
            </a:prstGeom>
            <a:noFill/>
          </p:spPr>
          <p:txBody>
            <a:bodyPr wrap="none" rtlCol="0">
              <a:spAutoFit/>
            </a:bodyPr>
            <a:lstStyle/>
            <a:p>
              <a:r>
                <a:rPr lang="en-US" sz="1400" b="1" dirty="0" smtClean="0"/>
                <a:t>2000</a:t>
              </a:r>
              <a:endParaRPr lang="en-US" sz="1400" b="1" dirty="0"/>
            </a:p>
          </p:txBody>
        </p:sp>
      </p:grpSp>
      <p:grpSp>
        <p:nvGrpSpPr>
          <p:cNvPr id="34" name="Group 33"/>
          <p:cNvGrpSpPr/>
          <p:nvPr/>
        </p:nvGrpSpPr>
        <p:grpSpPr>
          <a:xfrm>
            <a:off x="8491871" y="831037"/>
            <a:ext cx="616689" cy="563526"/>
            <a:chOff x="5124892" y="682176"/>
            <a:chExt cx="616689" cy="563526"/>
          </a:xfrm>
        </p:grpSpPr>
        <p:sp>
          <p:nvSpPr>
            <p:cNvPr id="35" name="Oval 34"/>
            <p:cNvSpPr/>
            <p:nvPr/>
          </p:nvSpPr>
          <p:spPr>
            <a:xfrm>
              <a:off x="5124892" y="682176"/>
              <a:ext cx="616689" cy="56352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36" name="TextBox 35"/>
            <p:cNvSpPr txBox="1"/>
            <p:nvPr/>
          </p:nvSpPr>
          <p:spPr>
            <a:xfrm>
              <a:off x="5158160" y="810050"/>
              <a:ext cx="550151" cy="307777"/>
            </a:xfrm>
            <a:prstGeom prst="rect">
              <a:avLst/>
            </a:prstGeom>
            <a:noFill/>
          </p:spPr>
          <p:txBody>
            <a:bodyPr wrap="none" rtlCol="0">
              <a:spAutoFit/>
            </a:bodyPr>
            <a:lstStyle/>
            <a:p>
              <a:r>
                <a:rPr lang="en-US" sz="1400" dirty="0" smtClean="0"/>
                <a:t>2005</a:t>
              </a:r>
              <a:endParaRPr lang="en-US" sz="1400" dirty="0"/>
            </a:p>
          </p:txBody>
        </p:sp>
      </p:grpSp>
      <p:grpSp>
        <p:nvGrpSpPr>
          <p:cNvPr id="37" name="Group 36"/>
          <p:cNvGrpSpPr/>
          <p:nvPr/>
        </p:nvGrpSpPr>
        <p:grpSpPr>
          <a:xfrm>
            <a:off x="9367285" y="831036"/>
            <a:ext cx="616689" cy="563526"/>
            <a:chOff x="5124892" y="682176"/>
            <a:chExt cx="616689" cy="563526"/>
          </a:xfrm>
        </p:grpSpPr>
        <p:sp>
          <p:nvSpPr>
            <p:cNvPr id="38" name="Oval 37"/>
            <p:cNvSpPr/>
            <p:nvPr/>
          </p:nvSpPr>
          <p:spPr>
            <a:xfrm>
              <a:off x="5124892" y="682176"/>
              <a:ext cx="616689" cy="56352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39" name="TextBox 38"/>
            <p:cNvSpPr txBox="1"/>
            <p:nvPr/>
          </p:nvSpPr>
          <p:spPr>
            <a:xfrm>
              <a:off x="5158160" y="810050"/>
              <a:ext cx="550151" cy="307777"/>
            </a:xfrm>
            <a:prstGeom prst="rect">
              <a:avLst/>
            </a:prstGeom>
            <a:noFill/>
          </p:spPr>
          <p:txBody>
            <a:bodyPr wrap="none" rtlCol="0">
              <a:spAutoFit/>
            </a:bodyPr>
            <a:lstStyle/>
            <a:p>
              <a:r>
                <a:rPr lang="en-US" sz="1400" dirty="0" smtClean="0"/>
                <a:t>2008</a:t>
              </a:r>
              <a:endParaRPr lang="en-US" sz="1400" dirty="0"/>
            </a:p>
          </p:txBody>
        </p:sp>
      </p:grpSp>
      <p:grpSp>
        <p:nvGrpSpPr>
          <p:cNvPr id="40" name="Group 39"/>
          <p:cNvGrpSpPr/>
          <p:nvPr/>
        </p:nvGrpSpPr>
        <p:grpSpPr>
          <a:xfrm>
            <a:off x="10242699" y="832721"/>
            <a:ext cx="616689" cy="563526"/>
            <a:chOff x="5124892" y="682176"/>
            <a:chExt cx="616689" cy="563526"/>
          </a:xfrm>
        </p:grpSpPr>
        <p:sp>
          <p:nvSpPr>
            <p:cNvPr id="41" name="Oval 40"/>
            <p:cNvSpPr/>
            <p:nvPr/>
          </p:nvSpPr>
          <p:spPr>
            <a:xfrm>
              <a:off x="5124892" y="682176"/>
              <a:ext cx="616689" cy="56352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42" name="TextBox 41"/>
            <p:cNvSpPr txBox="1"/>
            <p:nvPr/>
          </p:nvSpPr>
          <p:spPr>
            <a:xfrm>
              <a:off x="5158160" y="810050"/>
              <a:ext cx="550151" cy="307777"/>
            </a:xfrm>
            <a:prstGeom prst="rect">
              <a:avLst/>
            </a:prstGeom>
            <a:noFill/>
          </p:spPr>
          <p:txBody>
            <a:bodyPr wrap="none" rtlCol="0">
              <a:spAutoFit/>
            </a:bodyPr>
            <a:lstStyle/>
            <a:p>
              <a:r>
                <a:rPr lang="en-US" sz="1400" dirty="0" smtClean="0"/>
                <a:t>2012</a:t>
              </a:r>
              <a:endParaRPr lang="en-US" sz="1400" dirty="0"/>
            </a:p>
          </p:txBody>
        </p:sp>
      </p:grpSp>
      <p:cxnSp>
        <p:nvCxnSpPr>
          <p:cNvPr id="43" name="Straight Connector 42"/>
          <p:cNvCxnSpPr>
            <a:stCxn id="29" idx="6"/>
            <a:endCxn id="32" idx="2"/>
          </p:cNvCxnSpPr>
          <p:nvPr/>
        </p:nvCxnSpPr>
        <p:spPr>
          <a:xfrm flipV="1">
            <a:off x="7357732" y="1112800"/>
            <a:ext cx="258725" cy="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32" idx="6"/>
            <a:endCxn id="35" idx="2"/>
          </p:cNvCxnSpPr>
          <p:nvPr/>
        </p:nvCxnSpPr>
        <p:spPr>
          <a:xfrm>
            <a:off x="8233146" y="1112800"/>
            <a:ext cx="258725"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9108560" y="1112797"/>
            <a:ext cx="258725"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9983974" y="1112797"/>
            <a:ext cx="258725"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41" idx="6"/>
          </p:cNvCxnSpPr>
          <p:nvPr/>
        </p:nvCxnSpPr>
        <p:spPr>
          <a:xfrm flipV="1">
            <a:off x="10859388" y="1112797"/>
            <a:ext cx="258725" cy="1687"/>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61391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86C4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95293" y="3021667"/>
            <a:ext cx="11524432" cy="1063487"/>
          </a:xfrm>
        </p:spPr>
        <p:txBody>
          <a:bodyPr>
            <a:normAutofit fontScale="90000"/>
          </a:bodyPr>
          <a:lstStyle/>
          <a:p>
            <a:pPr algn="ctr"/>
            <a:r>
              <a:rPr lang="en-US" dirty="0"/>
              <a:t>Improving Aggregates over Partitioned Tables (since SQL Server 2005)</a:t>
            </a:r>
          </a:p>
        </p:txBody>
      </p:sp>
    </p:spTree>
    <p:extLst>
      <p:ext uri="{BB962C8B-B14F-4D97-AF65-F5344CB8AC3E}">
        <p14:creationId xmlns:p14="http://schemas.microsoft.com/office/powerpoint/2010/main" val="17468867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Improving Aggregates over Partitioned </a:t>
            </a:r>
            <a:r>
              <a:rPr lang="en-US" dirty="0" smtClean="0"/>
              <a:t>Tables</a:t>
            </a:r>
            <a:br>
              <a:rPr lang="en-US" dirty="0" smtClean="0"/>
            </a:br>
            <a:r>
              <a:rPr lang="en-US" dirty="0" smtClean="0"/>
              <a:t>(since </a:t>
            </a:r>
            <a:r>
              <a:rPr lang="en-US" dirty="0"/>
              <a:t>SQL Server 2005)</a:t>
            </a:r>
            <a:endParaRPr lang="en-GB" dirty="0"/>
          </a:p>
        </p:txBody>
      </p:sp>
      <p:sp>
        <p:nvSpPr>
          <p:cNvPr id="3" name="Content Placeholder 2"/>
          <p:cNvSpPr>
            <a:spLocks noGrp="1"/>
          </p:cNvSpPr>
          <p:nvPr>
            <p:ph sz="quarter" idx="10"/>
          </p:nvPr>
        </p:nvSpPr>
        <p:spPr/>
        <p:txBody>
          <a:bodyPr/>
          <a:lstStyle/>
          <a:p>
            <a:r>
              <a:rPr lang="en-US" dirty="0" smtClean="0"/>
              <a:t>MIN/MAX aggregates over partitioned table</a:t>
            </a:r>
            <a:br>
              <a:rPr lang="en-US" dirty="0" smtClean="0"/>
            </a:br>
            <a:r>
              <a:rPr lang="en-US" dirty="0" smtClean="0"/>
              <a:t>incur full scans when column not partition key</a:t>
            </a:r>
          </a:p>
          <a:p>
            <a:r>
              <a:rPr lang="en-US" dirty="0" smtClean="0"/>
              <a:t>Efficient solution: apply </a:t>
            </a:r>
            <a:r>
              <a:rPr lang="en-US" dirty="0" err="1" smtClean="0"/>
              <a:t>agg</a:t>
            </a:r>
            <a:r>
              <a:rPr lang="en-US" dirty="0" smtClean="0"/>
              <a:t> per partition, then rollup </a:t>
            </a:r>
            <a:r>
              <a:rPr lang="en-US" dirty="0" err="1" smtClean="0"/>
              <a:t>agg</a:t>
            </a:r>
            <a:endParaRPr lang="en-US" dirty="0"/>
          </a:p>
        </p:txBody>
      </p:sp>
      <p:sp>
        <p:nvSpPr>
          <p:cNvPr id="4" name="TextBox 3"/>
          <p:cNvSpPr txBox="1"/>
          <p:nvPr/>
        </p:nvSpPr>
        <p:spPr>
          <a:xfrm>
            <a:off x="540677" y="3416726"/>
            <a:ext cx="11202106" cy="2031325"/>
          </a:xfrm>
          <a:prstGeom prst="rect">
            <a:avLst/>
          </a:prstGeom>
          <a:noFill/>
        </p:spPr>
        <p:txBody>
          <a:bodyPr wrap="none" rtlCol="0">
            <a:spAutoFit/>
          </a:bodyPr>
          <a:lstStyle/>
          <a:p>
            <a:r>
              <a:rPr lang="en-US" dirty="0">
                <a:solidFill>
                  <a:srgbClr val="0000FF"/>
                </a:solidFill>
                <a:latin typeface="Lucida Sans Typewriter" panose="020B0509030504030204" pitchFamily="49" charset="0"/>
              </a:rPr>
              <a:t>SELECT</a:t>
            </a:r>
            <a:r>
              <a:rPr lang="en-US" dirty="0">
                <a:solidFill>
                  <a:prstClr val="black"/>
                </a:solidFill>
                <a:latin typeface="Lucida Sans Typewriter" panose="020B0509030504030204" pitchFamily="49" charset="0"/>
              </a:rPr>
              <a:t> </a:t>
            </a:r>
            <a:r>
              <a:rPr lang="en-US" dirty="0">
                <a:solidFill>
                  <a:srgbClr val="FF00FF"/>
                </a:solidFill>
                <a:latin typeface="Lucida Sans Typewriter" panose="020B0509030504030204" pitchFamily="49" charset="0"/>
              </a:rPr>
              <a:t>MAX</a:t>
            </a:r>
            <a:r>
              <a:rPr lang="en-US" dirty="0">
                <a:solidFill>
                  <a:srgbClr val="808080"/>
                </a:solidFill>
                <a:latin typeface="Lucida Sans Typewriter" panose="020B0509030504030204" pitchFamily="49" charset="0"/>
              </a:rPr>
              <a:t>(</a:t>
            </a:r>
            <a:r>
              <a:rPr lang="en-US" dirty="0" err="1">
                <a:solidFill>
                  <a:prstClr val="black"/>
                </a:solidFill>
                <a:latin typeface="Lucida Sans Typewriter" panose="020B0509030504030204" pitchFamily="49" charset="0"/>
              </a:rPr>
              <a:t>A</a:t>
            </a:r>
            <a:r>
              <a:rPr lang="en-US" dirty="0" err="1">
                <a:solidFill>
                  <a:srgbClr val="808080"/>
                </a:solidFill>
                <a:latin typeface="Lucida Sans Typewriter" panose="020B0509030504030204" pitchFamily="49" charset="0"/>
              </a:rPr>
              <a:t>.</a:t>
            </a:r>
            <a:r>
              <a:rPr lang="en-US" dirty="0" err="1">
                <a:solidFill>
                  <a:prstClr val="black"/>
                </a:solidFill>
                <a:latin typeface="Lucida Sans Typewriter" panose="020B0509030504030204" pitchFamily="49" charset="0"/>
              </a:rPr>
              <a:t>pmx</a:t>
            </a:r>
            <a:r>
              <a:rPr lang="en-US" dirty="0">
                <a:solidFill>
                  <a:srgbClr val="808080"/>
                </a:solidFill>
                <a:latin typeface="Lucida Sans Typewriter" panose="020B0509030504030204" pitchFamily="49" charset="0"/>
              </a:rPr>
              <a:t>)</a:t>
            </a:r>
            <a:r>
              <a:rPr lang="en-US" dirty="0">
                <a:solidFill>
                  <a:prstClr val="black"/>
                </a:solidFill>
                <a:latin typeface="Lucida Sans Typewriter" panose="020B0509030504030204" pitchFamily="49" charset="0"/>
              </a:rPr>
              <a:t> </a:t>
            </a:r>
            <a:r>
              <a:rPr lang="en-US" dirty="0">
                <a:solidFill>
                  <a:srgbClr val="0000FF"/>
                </a:solidFill>
                <a:latin typeface="Lucida Sans Typewriter" panose="020B0509030504030204" pitchFamily="49" charset="0"/>
              </a:rPr>
              <a:t>AS</a:t>
            </a:r>
            <a:r>
              <a:rPr lang="en-US" dirty="0">
                <a:solidFill>
                  <a:prstClr val="black"/>
                </a:solidFill>
                <a:latin typeface="Lucida Sans Typewriter" panose="020B0509030504030204" pitchFamily="49" charset="0"/>
              </a:rPr>
              <a:t> mx</a:t>
            </a:r>
          </a:p>
          <a:p>
            <a:r>
              <a:rPr lang="en-US" dirty="0">
                <a:solidFill>
                  <a:srgbClr val="0000FF"/>
                </a:solidFill>
                <a:latin typeface="Lucida Sans Typewriter" panose="020B0509030504030204" pitchFamily="49" charset="0"/>
              </a:rPr>
              <a:t>FROM</a:t>
            </a:r>
            <a:r>
              <a:rPr lang="en-US" dirty="0">
                <a:solidFill>
                  <a:prstClr val="black"/>
                </a:solidFill>
                <a:latin typeface="Lucida Sans Typewriter" panose="020B0509030504030204" pitchFamily="49" charset="0"/>
              </a:rPr>
              <a:t> </a:t>
            </a:r>
            <a:r>
              <a:rPr lang="en-US" dirty="0" err="1">
                <a:solidFill>
                  <a:srgbClr val="008000"/>
                </a:solidFill>
                <a:latin typeface="Lucida Sans Typewriter" panose="020B0509030504030204" pitchFamily="49" charset="0"/>
              </a:rPr>
              <a:t>sys</a:t>
            </a:r>
            <a:r>
              <a:rPr lang="en-US" dirty="0" err="1">
                <a:solidFill>
                  <a:srgbClr val="808080"/>
                </a:solidFill>
                <a:latin typeface="Lucida Sans Typewriter" panose="020B0509030504030204" pitchFamily="49" charset="0"/>
              </a:rPr>
              <a:t>.</a:t>
            </a:r>
            <a:r>
              <a:rPr lang="en-US" dirty="0" err="1">
                <a:solidFill>
                  <a:srgbClr val="008000"/>
                </a:solidFill>
                <a:latin typeface="Lucida Sans Typewriter" panose="020B0509030504030204" pitchFamily="49" charset="0"/>
              </a:rPr>
              <a:t>partitions</a:t>
            </a:r>
            <a:r>
              <a:rPr lang="en-US" dirty="0">
                <a:solidFill>
                  <a:prstClr val="black"/>
                </a:solidFill>
                <a:latin typeface="Lucida Sans Typewriter" panose="020B0509030504030204" pitchFamily="49" charset="0"/>
              </a:rPr>
              <a:t> </a:t>
            </a:r>
            <a:r>
              <a:rPr lang="en-US" dirty="0">
                <a:solidFill>
                  <a:srgbClr val="0000FF"/>
                </a:solidFill>
                <a:latin typeface="Lucida Sans Typewriter" panose="020B0509030504030204" pitchFamily="49" charset="0"/>
              </a:rPr>
              <a:t>AS</a:t>
            </a:r>
            <a:r>
              <a:rPr lang="en-US" dirty="0">
                <a:solidFill>
                  <a:prstClr val="black"/>
                </a:solidFill>
                <a:latin typeface="Lucida Sans Typewriter" panose="020B0509030504030204" pitchFamily="49" charset="0"/>
              </a:rPr>
              <a:t> P</a:t>
            </a:r>
          </a:p>
          <a:p>
            <a:r>
              <a:rPr lang="en-US" dirty="0">
                <a:solidFill>
                  <a:prstClr val="black"/>
                </a:solidFill>
                <a:latin typeface="Lucida Sans Typewriter" panose="020B0509030504030204" pitchFamily="49" charset="0"/>
              </a:rPr>
              <a:t>  </a:t>
            </a:r>
            <a:r>
              <a:rPr lang="en-US" dirty="0">
                <a:solidFill>
                  <a:srgbClr val="808080"/>
                </a:solidFill>
                <a:latin typeface="Lucida Sans Typewriter" panose="020B0509030504030204" pitchFamily="49" charset="0"/>
              </a:rPr>
              <a:t>CROSS</a:t>
            </a:r>
            <a:r>
              <a:rPr lang="en-US" dirty="0">
                <a:solidFill>
                  <a:prstClr val="black"/>
                </a:solidFill>
                <a:latin typeface="Lucida Sans Typewriter" panose="020B0509030504030204" pitchFamily="49" charset="0"/>
              </a:rPr>
              <a:t> </a:t>
            </a:r>
            <a:r>
              <a:rPr lang="en-US" dirty="0">
                <a:solidFill>
                  <a:srgbClr val="808080"/>
                </a:solidFill>
                <a:latin typeface="Lucida Sans Typewriter" panose="020B0509030504030204" pitchFamily="49" charset="0"/>
              </a:rPr>
              <a:t>APPLY</a:t>
            </a:r>
            <a:r>
              <a:rPr lang="en-US" dirty="0">
                <a:solidFill>
                  <a:srgbClr val="0000FF"/>
                </a:solidFill>
                <a:latin typeface="Lucida Sans Typewriter" panose="020B0509030504030204" pitchFamily="49" charset="0"/>
              </a:rPr>
              <a:t> </a:t>
            </a:r>
            <a:r>
              <a:rPr lang="en-US" dirty="0">
                <a:solidFill>
                  <a:srgbClr val="808080"/>
                </a:solidFill>
                <a:latin typeface="Lucida Sans Typewriter" panose="020B0509030504030204" pitchFamily="49" charset="0"/>
              </a:rPr>
              <a:t>(</a:t>
            </a:r>
            <a:r>
              <a:rPr lang="en-US" dirty="0">
                <a:solidFill>
                  <a:prstClr val="black"/>
                </a:solidFill>
                <a:latin typeface="Lucida Sans Typewriter" panose="020B0509030504030204" pitchFamily="49" charset="0"/>
              </a:rPr>
              <a:t> </a:t>
            </a:r>
            <a:r>
              <a:rPr lang="en-US" dirty="0">
                <a:solidFill>
                  <a:srgbClr val="0000FF"/>
                </a:solidFill>
                <a:latin typeface="Lucida Sans Typewriter" panose="020B0509030504030204" pitchFamily="49" charset="0"/>
              </a:rPr>
              <a:t>SELECT</a:t>
            </a:r>
            <a:r>
              <a:rPr lang="en-US" dirty="0">
                <a:solidFill>
                  <a:prstClr val="black"/>
                </a:solidFill>
                <a:latin typeface="Lucida Sans Typewriter" panose="020B0509030504030204" pitchFamily="49" charset="0"/>
              </a:rPr>
              <a:t> </a:t>
            </a:r>
            <a:r>
              <a:rPr lang="en-US" dirty="0">
                <a:solidFill>
                  <a:srgbClr val="FF00FF"/>
                </a:solidFill>
                <a:latin typeface="Lucida Sans Typewriter" panose="020B0509030504030204" pitchFamily="49" charset="0"/>
              </a:rPr>
              <a:t>MAX</a:t>
            </a:r>
            <a:r>
              <a:rPr lang="en-US" dirty="0">
                <a:solidFill>
                  <a:srgbClr val="808080"/>
                </a:solidFill>
                <a:latin typeface="Lucida Sans Typewriter" panose="020B0509030504030204" pitchFamily="49" charset="0"/>
              </a:rPr>
              <a:t>(</a:t>
            </a:r>
            <a:r>
              <a:rPr lang="en-US" dirty="0">
                <a:solidFill>
                  <a:prstClr val="black"/>
                </a:solidFill>
                <a:latin typeface="Lucida Sans Typewriter" panose="020B0509030504030204" pitchFamily="49" charset="0"/>
              </a:rPr>
              <a:t>T1</a:t>
            </a:r>
            <a:r>
              <a:rPr lang="en-US" dirty="0">
                <a:solidFill>
                  <a:srgbClr val="808080"/>
                </a:solidFill>
                <a:latin typeface="Lucida Sans Typewriter" panose="020B0509030504030204" pitchFamily="49" charset="0"/>
              </a:rPr>
              <a:t>.</a:t>
            </a:r>
            <a:r>
              <a:rPr lang="en-US" dirty="0">
                <a:solidFill>
                  <a:prstClr val="black"/>
                </a:solidFill>
                <a:latin typeface="Lucida Sans Typewriter" panose="020B0509030504030204" pitchFamily="49" charset="0"/>
              </a:rPr>
              <a:t>col2</a:t>
            </a:r>
            <a:r>
              <a:rPr lang="en-US" dirty="0">
                <a:solidFill>
                  <a:srgbClr val="808080"/>
                </a:solidFill>
                <a:latin typeface="Lucida Sans Typewriter" panose="020B0509030504030204" pitchFamily="49" charset="0"/>
              </a:rPr>
              <a:t>)</a:t>
            </a:r>
            <a:r>
              <a:rPr lang="en-US" dirty="0">
                <a:solidFill>
                  <a:prstClr val="black"/>
                </a:solidFill>
                <a:latin typeface="Lucida Sans Typewriter" panose="020B0509030504030204" pitchFamily="49" charset="0"/>
              </a:rPr>
              <a:t> </a:t>
            </a:r>
            <a:r>
              <a:rPr lang="en-US" dirty="0">
                <a:solidFill>
                  <a:srgbClr val="0000FF"/>
                </a:solidFill>
                <a:latin typeface="Lucida Sans Typewriter" panose="020B0509030504030204" pitchFamily="49" charset="0"/>
              </a:rPr>
              <a:t>AS</a:t>
            </a:r>
            <a:r>
              <a:rPr lang="en-US" dirty="0">
                <a:solidFill>
                  <a:prstClr val="black"/>
                </a:solidFill>
                <a:latin typeface="Lucida Sans Typewriter" panose="020B0509030504030204" pitchFamily="49" charset="0"/>
              </a:rPr>
              <a:t> </a:t>
            </a:r>
            <a:r>
              <a:rPr lang="en-US" dirty="0" err="1">
                <a:solidFill>
                  <a:prstClr val="black"/>
                </a:solidFill>
                <a:latin typeface="Lucida Sans Typewriter" panose="020B0509030504030204" pitchFamily="49" charset="0"/>
              </a:rPr>
              <a:t>pmx</a:t>
            </a:r>
            <a:endParaRPr lang="en-US" dirty="0">
              <a:solidFill>
                <a:prstClr val="black"/>
              </a:solidFill>
              <a:latin typeface="Lucida Sans Typewriter" panose="020B0509030504030204" pitchFamily="49" charset="0"/>
            </a:endParaRPr>
          </a:p>
          <a:p>
            <a:r>
              <a:rPr lang="en-US" dirty="0">
                <a:solidFill>
                  <a:prstClr val="black"/>
                </a:solidFill>
                <a:latin typeface="Lucida Sans Typewriter" panose="020B0509030504030204" pitchFamily="49" charset="0"/>
              </a:rPr>
              <a:t>                </a:t>
            </a:r>
            <a:r>
              <a:rPr lang="en-US" dirty="0">
                <a:solidFill>
                  <a:srgbClr val="0000FF"/>
                </a:solidFill>
                <a:latin typeface="Lucida Sans Typewriter" panose="020B0509030504030204" pitchFamily="49" charset="0"/>
              </a:rPr>
              <a:t>FROM</a:t>
            </a:r>
            <a:r>
              <a:rPr lang="en-US" dirty="0">
                <a:solidFill>
                  <a:prstClr val="black"/>
                </a:solidFill>
                <a:latin typeface="Lucida Sans Typewriter" panose="020B0509030504030204" pitchFamily="49" charset="0"/>
              </a:rPr>
              <a:t> dbo</a:t>
            </a:r>
            <a:r>
              <a:rPr lang="en-US" dirty="0">
                <a:solidFill>
                  <a:srgbClr val="808080"/>
                </a:solidFill>
                <a:latin typeface="Lucida Sans Typewriter" panose="020B0509030504030204" pitchFamily="49" charset="0"/>
              </a:rPr>
              <a:t>.</a:t>
            </a:r>
            <a:r>
              <a:rPr lang="en-US" dirty="0">
                <a:solidFill>
                  <a:prstClr val="black"/>
                </a:solidFill>
                <a:latin typeface="Lucida Sans Typewriter" panose="020B0509030504030204" pitchFamily="49" charset="0"/>
              </a:rPr>
              <a:t>T1</a:t>
            </a:r>
          </a:p>
          <a:p>
            <a:r>
              <a:rPr lang="en-US" dirty="0">
                <a:solidFill>
                  <a:prstClr val="black"/>
                </a:solidFill>
                <a:latin typeface="Lucida Sans Typewriter" panose="020B0509030504030204" pitchFamily="49" charset="0"/>
              </a:rPr>
              <a:t>                </a:t>
            </a:r>
            <a:r>
              <a:rPr lang="en-US" dirty="0">
                <a:solidFill>
                  <a:srgbClr val="0000FF"/>
                </a:solidFill>
                <a:latin typeface="Lucida Sans Typewriter" panose="020B0509030504030204" pitchFamily="49" charset="0"/>
              </a:rPr>
              <a:t>WHERE</a:t>
            </a:r>
            <a:r>
              <a:rPr lang="en-US" dirty="0">
                <a:solidFill>
                  <a:prstClr val="black"/>
                </a:solidFill>
                <a:latin typeface="Lucida Sans Typewriter" panose="020B0509030504030204" pitchFamily="49" charset="0"/>
              </a:rPr>
              <a:t> </a:t>
            </a:r>
            <a:r>
              <a:rPr lang="en-US" dirty="0">
                <a:solidFill>
                  <a:srgbClr val="FF00FF"/>
                </a:solidFill>
                <a:latin typeface="Lucida Sans Typewriter" panose="020B0509030504030204" pitchFamily="49" charset="0"/>
              </a:rPr>
              <a:t>$PARTITION</a:t>
            </a:r>
            <a:r>
              <a:rPr lang="en-US" dirty="0">
                <a:solidFill>
                  <a:srgbClr val="808080"/>
                </a:solidFill>
                <a:latin typeface="Lucida Sans Typewriter" panose="020B0509030504030204" pitchFamily="49" charset="0"/>
              </a:rPr>
              <a:t>.</a:t>
            </a:r>
            <a:r>
              <a:rPr lang="en-US" dirty="0">
                <a:solidFill>
                  <a:prstClr val="black"/>
                </a:solidFill>
                <a:latin typeface="Lucida Sans Typewriter" panose="020B0509030504030204" pitchFamily="49" charset="0"/>
              </a:rPr>
              <a:t>PF1</a:t>
            </a:r>
            <a:r>
              <a:rPr lang="en-US" dirty="0">
                <a:solidFill>
                  <a:srgbClr val="808080"/>
                </a:solidFill>
                <a:latin typeface="Lucida Sans Typewriter" panose="020B0509030504030204" pitchFamily="49" charset="0"/>
              </a:rPr>
              <a:t>(</a:t>
            </a:r>
            <a:r>
              <a:rPr lang="en-US" dirty="0">
                <a:solidFill>
                  <a:prstClr val="black"/>
                </a:solidFill>
                <a:latin typeface="Lucida Sans Typewriter" panose="020B0509030504030204" pitchFamily="49" charset="0"/>
              </a:rPr>
              <a:t>T1</a:t>
            </a:r>
            <a:r>
              <a:rPr lang="en-US" dirty="0">
                <a:solidFill>
                  <a:srgbClr val="808080"/>
                </a:solidFill>
                <a:latin typeface="Lucida Sans Typewriter" panose="020B0509030504030204" pitchFamily="49" charset="0"/>
              </a:rPr>
              <a:t>.</a:t>
            </a:r>
            <a:r>
              <a:rPr lang="en-US" dirty="0">
                <a:solidFill>
                  <a:prstClr val="black"/>
                </a:solidFill>
                <a:latin typeface="Lucida Sans Typewriter" panose="020B0509030504030204" pitchFamily="49" charset="0"/>
              </a:rPr>
              <a:t>col1</a:t>
            </a:r>
            <a:r>
              <a:rPr lang="en-US" dirty="0">
                <a:solidFill>
                  <a:srgbClr val="808080"/>
                </a:solidFill>
                <a:latin typeface="Lucida Sans Typewriter" panose="020B0509030504030204" pitchFamily="49" charset="0"/>
              </a:rPr>
              <a:t>)</a:t>
            </a:r>
            <a:r>
              <a:rPr lang="en-US" dirty="0">
                <a:solidFill>
                  <a:prstClr val="black"/>
                </a:solidFill>
                <a:latin typeface="Lucida Sans Typewriter" panose="020B0509030504030204" pitchFamily="49" charset="0"/>
              </a:rPr>
              <a:t> </a:t>
            </a:r>
            <a:r>
              <a:rPr lang="en-US" dirty="0">
                <a:solidFill>
                  <a:srgbClr val="808080"/>
                </a:solidFill>
                <a:latin typeface="Lucida Sans Typewriter" panose="020B0509030504030204" pitchFamily="49" charset="0"/>
              </a:rPr>
              <a:t>=</a:t>
            </a:r>
            <a:r>
              <a:rPr lang="en-US" dirty="0">
                <a:solidFill>
                  <a:prstClr val="black"/>
                </a:solidFill>
                <a:latin typeface="Lucida Sans Typewriter" panose="020B0509030504030204" pitchFamily="49" charset="0"/>
              </a:rPr>
              <a:t> </a:t>
            </a:r>
            <a:r>
              <a:rPr lang="en-US" dirty="0" err="1">
                <a:solidFill>
                  <a:prstClr val="black"/>
                </a:solidFill>
                <a:latin typeface="Lucida Sans Typewriter" panose="020B0509030504030204" pitchFamily="49" charset="0"/>
              </a:rPr>
              <a:t>P</a:t>
            </a:r>
            <a:r>
              <a:rPr lang="en-US" dirty="0" err="1">
                <a:solidFill>
                  <a:srgbClr val="808080"/>
                </a:solidFill>
                <a:latin typeface="Lucida Sans Typewriter" panose="020B0509030504030204" pitchFamily="49" charset="0"/>
              </a:rPr>
              <a:t>.</a:t>
            </a:r>
            <a:r>
              <a:rPr lang="en-US" dirty="0" err="1">
                <a:solidFill>
                  <a:prstClr val="black"/>
                </a:solidFill>
                <a:latin typeface="Lucida Sans Typewriter" panose="020B0509030504030204" pitchFamily="49" charset="0"/>
              </a:rPr>
              <a:t>partition_number</a:t>
            </a:r>
            <a:r>
              <a:rPr lang="en-US" dirty="0">
                <a:solidFill>
                  <a:prstClr val="black"/>
                </a:solidFill>
                <a:latin typeface="Lucida Sans Typewriter" panose="020B0509030504030204" pitchFamily="49" charset="0"/>
              </a:rPr>
              <a:t> </a:t>
            </a:r>
            <a:r>
              <a:rPr lang="en-US" dirty="0">
                <a:solidFill>
                  <a:srgbClr val="808080"/>
                </a:solidFill>
                <a:latin typeface="Lucida Sans Typewriter" panose="020B0509030504030204" pitchFamily="49" charset="0"/>
              </a:rPr>
              <a:t>)</a:t>
            </a:r>
            <a:r>
              <a:rPr lang="en-US" dirty="0">
                <a:solidFill>
                  <a:prstClr val="black"/>
                </a:solidFill>
                <a:latin typeface="Lucida Sans Typewriter" panose="020B0509030504030204" pitchFamily="49" charset="0"/>
              </a:rPr>
              <a:t> </a:t>
            </a:r>
            <a:r>
              <a:rPr lang="en-US" dirty="0">
                <a:solidFill>
                  <a:srgbClr val="0000FF"/>
                </a:solidFill>
                <a:latin typeface="Lucida Sans Typewriter" panose="020B0509030504030204" pitchFamily="49" charset="0"/>
              </a:rPr>
              <a:t>AS</a:t>
            </a:r>
            <a:r>
              <a:rPr lang="en-US" dirty="0">
                <a:solidFill>
                  <a:prstClr val="black"/>
                </a:solidFill>
                <a:latin typeface="Lucida Sans Typewriter" panose="020B0509030504030204" pitchFamily="49" charset="0"/>
              </a:rPr>
              <a:t> A</a:t>
            </a:r>
          </a:p>
          <a:p>
            <a:r>
              <a:rPr lang="en-US" dirty="0">
                <a:solidFill>
                  <a:srgbClr val="0000FF"/>
                </a:solidFill>
                <a:latin typeface="Lucida Sans Typewriter" panose="020B0509030504030204" pitchFamily="49" charset="0"/>
              </a:rPr>
              <a:t>WHERE</a:t>
            </a:r>
            <a:r>
              <a:rPr lang="en-US" dirty="0">
                <a:solidFill>
                  <a:prstClr val="black"/>
                </a:solidFill>
                <a:latin typeface="Lucida Sans Typewriter" panose="020B0509030504030204" pitchFamily="49" charset="0"/>
              </a:rPr>
              <a:t> </a:t>
            </a:r>
            <a:r>
              <a:rPr lang="en-US" dirty="0" err="1">
                <a:solidFill>
                  <a:prstClr val="black"/>
                </a:solidFill>
                <a:latin typeface="Lucida Sans Typewriter" panose="020B0509030504030204" pitchFamily="49" charset="0"/>
              </a:rPr>
              <a:t>P</a:t>
            </a:r>
            <a:r>
              <a:rPr lang="en-US" dirty="0" err="1">
                <a:solidFill>
                  <a:srgbClr val="808080"/>
                </a:solidFill>
                <a:latin typeface="Lucida Sans Typewriter" panose="020B0509030504030204" pitchFamily="49" charset="0"/>
              </a:rPr>
              <a:t>.</a:t>
            </a:r>
            <a:r>
              <a:rPr lang="en-US" dirty="0" err="1">
                <a:solidFill>
                  <a:srgbClr val="FF00FF"/>
                </a:solidFill>
                <a:latin typeface="Lucida Sans Typewriter" panose="020B0509030504030204" pitchFamily="49" charset="0"/>
              </a:rPr>
              <a:t>object_id</a:t>
            </a:r>
            <a:r>
              <a:rPr lang="en-US" dirty="0">
                <a:solidFill>
                  <a:prstClr val="black"/>
                </a:solidFill>
                <a:latin typeface="Lucida Sans Typewriter" panose="020B0509030504030204" pitchFamily="49" charset="0"/>
              </a:rPr>
              <a:t> </a:t>
            </a:r>
            <a:r>
              <a:rPr lang="en-US" dirty="0">
                <a:solidFill>
                  <a:srgbClr val="808080"/>
                </a:solidFill>
                <a:latin typeface="Lucida Sans Typewriter" panose="020B0509030504030204" pitchFamily="49" charset="0"/>
              </a:rPr>
              <a:t>=</a:t>
            </a:r>
            <a:r>
              <a:rPr lang="en-US" dirty="0">
                <a:solidFill>
                  <a:prstClr val="black"/>
                </a:solidFill>
                <a:latin typeface="Lucida Sans Typewriter" panose="020B0509030504030204" pitchFamily="49" charset="0"/>
              </a:rPr>
              <a:t> </a:t>
            </a:r>
            <a:r>
              <a:rPr lang="en-US" dirty="0">
                <a:solidFill>
                  <a:srgbClr val="FF00FF"/>
                </a:solidFill>
                <a:latin typeface="Lucida Sans Typewriter" panose="020B0509030504030204" pitchFamily="49" charset="0"/>
              </a:rPr>
              <a:t>OBJECT_ID</a:t>
            </a:r>
            <a:r>
              <a:rPr lang="en-US" dirty="0">
                <a:solidFill>
                  <a:srgbClr val="808080"/>
                </a:solidFill>
                <a:latin typeface="Lucida Sans Typewriter" panose="020B0509030504030204" pitchFamily="49" charset="0"/>
              </a:rPr>
              <a:t>(</a:t>
            </a:r>
            <a:r>
              <a:rPr lang="en-US" dirty="0">
                <a:solidFill>
                  <a:srgbClr val="FF0000"/>
                </a:solidFill>
                <a:latin typeface="Lucida Sans Typewriter" panose="020B0509030504030204" pitchFamily="49" charset="0"/>
              </a:rPr>
              <a:t>'dbo.T1'</a:t>
            </a:r>
            <a:r>
              <a:rPr lang="en-US" dirty="0">
                <a:solidFill>
                  <a:srgbClr val="808080"/>
                </a:solidFill>
                <a:latin typeface="Lucida Sans Typewriter" panose="020B0509030504030204" pitchFamily="49" charset="0"/>
              </a:rPr>
              <a:t>)</a:t>
            </a:r>
            <a:endParaRPr lang="en-US" dirty="0">
              <a:solidFill>
                <a:prstClr val="black"/>
              </a:solidFill>
              <a:latin typeface="Lucida Sans Typewriter" panose="020B0509030504030204" pitchFamily="49" charset="0"/>
            </a:endParaRPr>
          </a:p>
          <a:p>
            <a:r>
              <a:rPr lang="en-US" dirty="0">
                <a:solidFill>
                  <a:prstClr val="black"/>
                </a:solidFill>
                <a:latin typeface="Lucida Sans Typewriter" panose="020B0509030504030204" pitchFamily="49" charset="0"/>
              </a:rPr>
              <a:t>  </a:t>
            </a:r>
            <a:r>
              <a:rPr lang="en-US" dirty="0">
                <a:solidFill>
                  <a:srgbClr val="808080"/>
                </a:solidFill>
                <a:latin typeface="Lucida Sans Typewriter" panose="020B0509030504030204" pitchFamily="49" charset="0"/>
              </a:rPr>
              <a:t>AND</a:t>
            </a:r>
            <a:r>
              <a:rPr lang="en-US" dirty="0">
                <a:solidFill>
                  <a:prstClr val="black"/>
                </a:solidFill>
                <a:latin typeface="Lucida Sans Typewriter" panose="020B0509030504030204" pitchFamily="49" charset="0"/>
              </a:rPr>
              <a:t> </a:t>
            </a:r>
            <a:r>
              <a:rPr lang="en-US" dirty="0" err="1">
                <a:solidFill>
                  <a:prstClr val="black"/>
                </a:solidFill>
                <a:latin typeface="Lucida Sans Typewriter" panose="020B0509030504030204" pitchFamily="49" charset="0"/>
              </a:rPr>
              <a:t>P</a:t>
            </a:r>
            <a:r>
              <a:rPr lang="en-US" dirty="0" err="1">
                <a:solidFill>
                  <a:srgbClr val="808080"/>
                </a:solidFill>
                <a:latin typeface="Lucida Sans Typewriter" panose="020B0509030504030204" pitchFamily="49" charset="0"/>
              </a:rPr>
              <a:t>.</a:t>
            </a:r>
            <a:r>
              <a:rPr lang="en-US" dirty="0" err="1">
                <a:solidFill>
                  <a:prstClr val="black"/>
                </a:solidFill>
                <a:latin typeface="Lucida Sans Typewriter" panose="020B0509030504030204" pitchFamily="49" charset="0"/>
              </a:rPr>
              <a:t>index_id</a:t>
            </a:r>
            <a:r>
              <a:rPr lang="en-US" dirty="0">
                <a:solidFill>
                  <a:prstClr val="black"/>
                </a:solidFill>
                <a:latin typeface="Lucida Sans Typewriter" panose="020B0509030504030204" pitchFamily="49" charset="0"/>
              </a:rPr>
              <a:t> </a:t>
            </a:r>
            <a:r>
              <a:rPr lang="en-US" dirty="0">
                <a:solidFill>
                  <a:srgbClr val="808080"/>
                </a:solidFill>
                <a:latin typeface="Lucida Sans Typewriter" panose="020B0509030504030204" pitchFamily="49" charset="0"/>
              </a:rPr>
              <a:t>=</a:t>
            </a:r>
            <a:r>
              <a:rPr lang="en-US" dirty="0">
                <a:solidFill>
                  <a:prstClr val="black"/>
                </a:solidFill>
                <a:latin typeface="Lucida Sans Typewriter" panose="020B0509030504030204" pitchFamily="49" charset="0"/>
              </a:rPr>
              <a:t> </a:t>
            </a:r>
            <a:r>
              <a:rPr lang="en-US" dirty="0">
                <a:solidFill>
                  <a:srgbClr val="FF00FF"/>
                </a:solidFill>
                <a:latin typeface="Lucida Sans Typewriter" panose="020B0509030504030204" pitchFamily="49" charset="0"/>
              </a:rPr>
              <a:t>INDEXPROPERTY</a:t>
            </a:r>
            <a:r>
              <a:rPr lang="en-US" dirty="0">
                <a:solidFill>
                  <a:srgbClr val="808080"/>
                </a:solidFill>
                <a:latin typeface="Lucida Sans Typewriter" panose="020B0509030504030204" pitchFamily="49" charset="0"/>
              </a:rPr>
              <a:t>(</a:t>
            </a:r>
            <a:r>
              <a:rPr lang="en-US" dirty="0">
                <a:solidFill>
                  <a:prstClr val="black"/>
                </a:solidFill>
                <a:latin typeface="Lucida Sans Typewriter" panose="020B0509030504030204" pitchFamily="49" charset="0"/>
              </a:rPr>
              <a:t> </a:t>
            </a:r>
            <a:r>
              <a:rPr lang="en-US" dirty="0">
                <a:solidFill>
                  <a:srgbClr val="FF00FF"/>
                </a:solidFill>
                <a:latin typeface="Lucida Sans Typewriter" panose="020B0509030504030204" pitchFamily="49" charset="0"/>
              </a:rPr>
              <a:t>OBJECT_ID</a:t>
            </a:r>
            <a:r>
              <a:rPr lang="en-US" dirty="0">
                <a:solidFill>
                  <a:srgbClr val="808080"/>
                </a:solidFill>
                <a:latin typeface="Lucida Sans Typewriter" panose="020B0509030504030204" pitchFamily="49" charset="0"/>
              </a:rPr>
              <a:t>(</a:t>
            </a:r>
            <a:r>
              <a:rPr lang="en-US" dirty="0">
                <a:solidFill>
                  <a:srgbClr val="FF0000"/>
                </a:solidFill>
                <a:latin typeface="Lucida Sans Typewriter" panose="020B0509030504030204" pitchFamily="49" charset="0"/>
              </a:rPr>
              <a:t>'dbo.T1'</a:t>
            </a:r>
            <a:r>
              <a:rPr lang="en-US" dirty="0">
                <a:solidFill>
                  <a:srgbClr val="808080"/>
                </a:solidFill>
                <a:latin typeface="Lucida Sans Typewriter" panose="020B0509030504030204" pitchFamily="49" charset="0"/>
              </a:rPr>
              <a:t>),</a:t>
            </a:r>
            <a:r>
              <a:rPr lang="en-US" dirty="0">
                <a:solidFill>
                  <a:prstClr val="black"/>
                </a:solidFill>
                <a:latin typeface="Lucida Sans Typewriter" panose="020B0509030504030204" pitchFamily="49" charset="0"/>
              </a:rPr>
              <a:t> </a:t>
            </a:r>
            <a:r>
              <a:rPr lang="en-US" dirty="0">
                <a:solidFill>
                  <a:srgbClr val="FF0000"/>
                </a:solidFill>
                <a:latin typeface="Lucida Sans Typewriter" panose="020B0509030504030204" pitchFamily="49" charset="0"/>
              </a:rPr>
              <a:t>'idx_col2'</a:t>
            </a:r>
            <a:r>
              <a:rPr lang="en-US" dirty="0">
                <a:solidFill>
                  <a:srgbClr val="808080"/>
                </a:solidFill>
                <a:latin typeface="Lucida Sans Typewriter" panose="020B0509030504030204" pitchFamily="49" charset="0"/>
              </a:rPr>
              <a:t>,</a:t>
            </a:r>
            <a:r>
              <a:rPr lang="en-US" dirty="0">
                <a:solidFill>
                  <a:prstClr val="black"/>
                </a:solidFill>
                <a:latin typeface="Lucida Sans Typewriter" panose="020B0509030504030204" pitchFamily="49" charset="0"/>
              </a:rPr>
              <a:t> </a:t>
            </a:r>
            <a:r>
              <a:rPr lang="en-US" dirty="0">
                <a:solidFill>
                  <a:srgbClr val="FF0000"/>
                </a:solidFill>
                <a:latin typeface="Lucida Sans Typewriter" panose="020B0509030504030204" pitchFamily="49" charset="0"/>
              </a:rPr>
              <a:t>'</a:t>
            </a:r>
            <a:r>
              <a:rPr lang="en-US" dirty="0" err="1">
                <a:solidFill>
                  <a:srgbClr val="FF0000"/>
                </a:solidFill>
                <a:latin typeface="Lucida Sans Typewriter" panose="020B0509030504030204" pitchFamily="49" charset="0"/>
              </a:rPr>
              <a:t>IndexID</a:t>
            </a:r>
            <a:r>
              <a:rPr lang="en-US" dirty="0">
                <a:solidFill>
                  <a:srgbClr val="FF0000"/>
                </a:solidFill>
                <a:latin typeface="Lucida Sans Typewriter" panose="020B0509030504030204" pitchFamily="49" charset="0"/>
              </a:rPr>
              <a:t>'</a:t>
            </a:r>
            <a:r>
              <a:rPr lang="en-US" dirty="0">
                <a:solidFill>
                  <a:prstClr val="black"/>
                </a:solidFill>
                <a:latin typeface="Lucida Sans Typewriter" panose="020B0509030504030204" pitchFamily="49" charset="0"/>
              </a:rPr>
              <a:t> </a:t>
            </a:r>
            <a:r>
              <a:rPr lang="en-US" dirty="0">
                <a:solidFill>
                  <a:srgbClr val="808080"/>
                </a:solidFill>
                <a:latin typeface="Lucida Sans Typewriter" panose="020B0509030504030204" pitchFamily="49" charset="0"/>
              </a:rPr>
              <a:t>);</a:t>
            </a:r>
          </a:p>
        </p:txBody>
      </p:sp>
      <p:sp>
        <p:nvSpPr>
          <p:cNvPr id="5" name="Footer Placeholder 7"/>
          <p:cNvSpPr txBox="1">
            <a:spLocks/>
          </p:cNvSpPr>
          <p:nvPr/>
        </p:nvSpPr>
        <p:spPr>
          <a:xfrm>
            <a:off x="457200" y="6485860"/>
            <a:ext cx="2895600" cy="23561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100" dirty="0">
              <a:solidFill>
                <a:schemeClr val="bg1">
                  <a:lumMod val="50000"/>
                </a:schemeClr>
              </a:solidFill>
            </a:endParaRPr>
          </a:p>
        </p:txBody>
      </p:sp>
      <p:pic>
        <p:nvPicPr>
          <p:cNvPr id="27" name="Picture 26"/>
          <p:cNvPicPr>
            <a:picLocks noChangeAspect="1"/>
          </p:cNvPicPr>
          <p:nvPr/>
        </p:nvPicPr>
        <p:blipFill>
          <a:blip r:embed="rId2"/>
          <a:stretch>
            <a:fillRect/>
          </a:stretch>
        </p:blipFill>
        <p:spPr>
          <a:xfrm>
            <a:off x="11040138" y="714058"/>
            <a:ext cx="779599" cy="768461"/>
          </a:xfrm>
          <a:prstGeom prst="rect">
            <a:avLst/>
          </a:prstGeom>
        </p:spPr>
      </p:pic>
      <p:grpSp>
        <p:nvGrpSpPr>
          <p:cNvPr id="28" name="Group 27"/>
          <p:cNvGrpSpPr/>
          <p:nvPr/>
        </p:nvGrpSpPr>
        <p:grpSpPr>
          <a:xfrm>
            <a:off x="6741043" y="831038"/>
            <a:ext cx="616689" cy="563526"/>
            <a:chOff x="5124892" y="682176"/>
            <a:chExt cx="616689" cy="563526"/>
          </a:xfrm>
        </p:grpSpPr>
        <p:sp>
          <p:nvSpPr>
            <p:cNvPr id="29" name="Oval 28"/>
            <p:cNvSpPr/>
            <p:nvPr/>
          </p:nvSpPr>
          <p:spPr>
            <a:xfrm>
              <a:off x="5124892" y="682176"/>
              <a:ext cx="616689" cy="56352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30" name="TextBox 29"/>
            <p:cNvSpPr txBox="1"/>
            <p:nvPr/>
          </p:nvSpPr>
          <p:spPr>
            <a:xfrm>
              <a:off x="5227090" y="810049"/>
              <a:ext cx="412292" cy="307777"/>
            </a:xfrm>
            <a:prstGeom prst="rect">
              <a:avLst/>
            </a:prstGeom>
            <a:noFill/>
          </p:spPr>
          <p:txBody>
            <a:bodyPr wrap="none" rtlCol="0">
              <a:spAutoFit/>
            </a:bodyPr>
            <a:lstStyle/>
            <a:p>
              <a:r>
                <a:rPr lang="en-US" sz="1400" dirty="0" smtClean="0"/>
                <a:t>7.0</a:t>
              </a:r>
              <a:endParaRPr lang="en-US" sz="1400" dirty="0"/>
            </a:p>
          </p:txBody>
        </p:sp>
      </p:grpSp>
      <p:grpSp>
        <p:nvGrpSpPr>
          <p:cNvPr id="31" name="Group 30"/>
          <p:cNvGrpSpPr/>
          <p:nvPr/>
        </p:nvGrpSpPr>
        <p:grpSpPr>
          <a:xfrm>
            <a:off x="7616457" y="831037"/>
            <a:ext cx="616689" cy="563526"/>
            <a:chOff x="5124892" y="682176"/>
            <a:chExt cx="616689" cy="563526"/>
          </a:xfrm>
        </p:grpSpPr>
        <p:sp>
          <p:nvSpPr>
            <p:cNvPr id="32" name="Oval 31"/>
            <p:cNvSpPr/>
            <p:nvPr/>
          </p:nvSpPr>
          <p:spPr>
            <a:xfrm>
              <a:off x="5124892" y="682176"/>
              <a:ext cx="616689" cy="56352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33" name="TextBox 32"/>
            <p:cNvSpPr txBox="1"/>
            <p:nvPr/>
          </p:nvSpPr>
          <p:spPr>
            <a:xfrm>
              <a:off x="5158160" y="810050"/>
              <a:ext cx="550151" cy="307777"/>
            </a:xfrm>
            <a:prstGeom prst="rect">
              <a:avLst/>
            </a:prstGeom>
            <a:noFill/>
          </p:spPr>
          <p:txBody>
            <a:bodyPr wrap="none" rtlCol="0">
              <a:spAutoFit/>
            </a:bodyPr>
            <a:lstStyle/>
            <a:p>
              <a:r>
                <a:rPr lang="en-US" sz="1400" dirty="0" smtClean="0"/>
                <a:t>2000</a:t>
              </a:r>
              <a:endParaRPr lang="en-US" sz="1400" dirty="0"/>
            </a:p>
          </p:txBody>
        </p:sp>
      </p:grpSp>
      <p:grpSp>
        <p:nvGrpSpPr>
          <p:cNvPr id="34" name="Group 33"/>
          <p:cNvGrpSpPr/>
          <p:nvPr/>
        </p:nvGrpSpPr>
        <p:grpSpPr>
          <a:xfrm>
            <a:off x="8491871" y="831037"/>
            <a:ext cx="616689" cy="563526"/>
            <a:chOff x="5124892" y="682176"/>
            <a:chExt cx="616689" cy="563526"/>
          </a:xfrm>
          <a:solidFill>
            <a:srgbClr val="FFC000"/>
          </a:solidFill>
        </p:grpSpPr>
        <p:sp>
          <p:nvSpPr>
            <p:cNvPr id="35" name="Oval 34"/>
            <p:cNvSpPr/>
            <p:nvPr/>
          </p:nvSpPr>
          <p:spPr>
            <a:xfrm>
              <a:off x="5124892" y="682176"/>
              <a:ext cx="616689" cy="563526"/>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solidFill>
                  <a:schemeClr val="tx1"/>
                </a:solidFill>
              </a:endParaRPr>
            </a:p>
          </p:txBody>
        </p:sp>
        <p:sp>
          <p:nvSpPr>
            <p:cNvPr id="36" name="TextBox 35"/>
            <p:cNvSpPr txBox="1"/>
            <p:nvPr/>
          </p:nvSpPr>
          <p:spPr>
            <a:xfrm>
              <a:off x="5158160" y="810050"/>
              <a:ext cx="550151" cy="307777"/>
            </a:xfrm>
            <a:prstGeom prst="rect">
              <a:avLst/>
            </a:prstGeom>
            <a:noFill/>
          </p:spPr>
          <p:txBody>
            <a:bodyPr wrap="none" rtlCol="0">
              <a:spAutoFit/>
            </a:bodyPr>
            <a:lstStyle/>
            <a:p>
              <a:r>
                <a:rPr lang="en-US" sz="1400" b="1" dirty="0" smtClean="0"/>
                <a:t>2005</a:t>
              </a:r>
              <a:endParaRPr lang="en-US" sz="1400" b="1" dirty="0"/>
            </a:p>
          </p:txBody>
        </p:sp>
      </p:grpSp>
      <p:grpSp>
        <p:nvGrpSpPr>
          <p:cNvPr id="37" name="Group 36"/>
          <p:cNvGrpSpPr/>
          <p:nvPr/>
        </p:nvGrpSpPr>
        <p:grpSpPr>
          <a:xfrm>
            <a:off x="9367285" y="831036"/>
            <a:ext cx="616689" cy="563526"/>
            <a:chOff x="5124892" y="682176"/>
            <a:chExt cx="616689" cy="563526"/>
          </a:xfrm>
        </p:grpSpPr>
        <p:sp>
          <p:nvSpPr>
            <p:cNvPr id="38" name="Oval 37"/>
            <p:cNvSpPr/>
            <p:nvPr/>
          </p:nvSpPr>
          <p:spPr>
            <a:xfrm>
              <a:off x="5124892" y="682176"/>
              <a:ext cx="616689" cy="56352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39" name="TextBox 38"/>
            <p:cNvSpPr txBox="1"/>
            <p:nvPr/>
          </p:nvSpPr>
          <p:spPr>
            <a:xfrm>
              <a:off x="5158160" y="810050"/>
              <a:ext cx="550151" cy="307777"/>
            </a:xfrm>
            <a:prstGeom prst="rect">
              <a:avLst/>
            </a:prstGeom>
            <a:noFill/>
          </p:spPr>
          <p:txBody>
            <a:bodyPr wrap="none" rtlCol="0">
              <a:spAutoFit/>
            </a:bodyPr>
            <a:lstStyle/>
            <a:p>
              <a:r>
                <a:rPr lang="en-US" sz="1400" dirty="0" smtClean="0"/>
                <a:t>2008</a:t>
              </a:r>
              <a:endParaRPr lang="en-US" sz="1400" dirty="0"/>
            </a:p>
          </p:txBody>
        </p:sp>
      </p:grpSp>
      <p:grpSp>
        <p:nvGrpSpPr>
          <p:cNvPr id="40" name="Group 39"/>
          <p:cNvGrpSpPr/>
          <p:nvPr/>
        </p:nvGrpSpPr>
        <p:grpSpPr>
          <a:xfrm>
            <a:off x="10242699" y="832721"/>
            <a:ext cx="616689" cy="563526"/>
            <a:chOff x="5124892" y="682176"/>
            <a:chExt cx="616689" cy="563526"/>
          </a:xfrm>
        </p:grpSpPr>
        <p:sp>
          <p:nvSpPr>
            <p:cNvPr id="41" name="Oval 40"/>
            <p:cNvSpPr/>
            <p:nvPr/>
          </p:nvSpPr>
          <p:spPr>
            <a:xfrm>
              <a:off x="5124892" y="682176"/>
              <a:ext cx="616689" cy="56352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42" name="TextBox 41"/>
            <p:cNvSpPr txBox="1"/>
            <p:nvPr/>
          </p:nvSpPr>
          <p:spPr>
            <a:xfrm>
              <a:off x="5158160" y="810050"/>
              <a:ext cx="550151" cy="307777"/>
            </a:xfrm>
            <a:prstGeom prst="rect">
              <a:avLst/>
            </a:prstGeom>
            <a:noFill/>
          </p:spPr>
          <p:txBody>
            <a:bodyPr wrap="none" rtlCol="0">
              <a:spAutoFit/>
            </a:bodyPr>
            <a:lstStyle/>
            <a:p>
              <a:r>
                <a:rPr lang="en-US" sz="1400" dirty="0" smtClean="0"/>
                <a:t>2012</a:t>
              </a:r>
              <a:endParaRPr lang="en-US" sz="1400" dirty="0"/>
            </a:p>
          </p:txBody>
        </p:sp>
      </p:grpSp>
      <p:cxnSp>
        <p:nvCxnSpPr>
          <p:cNvPr id="43" name="Straight Connector 42"/>
          <p:cNvCxnSpPr>
            <a:stCxn id="29" idx="6"/>
            <a:endCxn id="32" idx="2"/>
          </p:cNvCxnSpPr>
          <p:nvPr/>
        </p:nvCxnSpPr>
        <p:spPr>
          <a:xfrm flipV="1">
            <a:off x="7357732" y="1112800"/>
            <a:ext cx="258725" cy="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32" idx="6"/>
            <a:endCxn id="35" idx="2"/>
          </p:cNvCxnSpPr>
          <p:nvPr/>
        </p:nvCxnSpPr>
        <p:spPr>
          <a:xfrm>
            <a:off x="8233146" y="1112800"/>
            <a:ext cx="258725"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9108560" y="1112797"/>
            <a:ext cx="258725"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9983974" y="1112797"/>
            <a:ext cx="258725"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41" idx="6"/>
          </p:cNvCxnSpPr>
          <p:nvPr/>
        </p:nvCxnSpPr>
        <p:spPr>
          <a:xfrm flipV="1">
            <a:off x="10859388" y="1112797"/>
            <a:ext cx="258725" cy="1687"/>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40941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86C4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95293" y="3021667"/>
            <a:ext cx="11524432" cy="1063487"/>
          </a:xfrm>
        </p:spPr>
        <p:txBody>
          <a:bodyPr>
            <a:normAutofit fontScale="90000"/>
          </a:bodyPr>
          <a:lstStyle/>
          <a:p>
            <a:pPr algn="ctr"/>
            <a:r>
              <a:rPr lang="en-US" dirty="0"/>
              <a:t>Improving Table Value Constructors</a:t>
            </a:r>
            <a:br>
              <a:rPr lang="en-US" dirty="0"/>
            </a:br>
            <a:r>
              <a:rPr lang="en-US" dirty="0"/>
              <a:t>(since SQL Server 2008)</a:t>
            </a:r>
          </a:p>
        </p:txBody>
      </p:sp>
    </p:spTree>
    <p:extLst>
      <p:ext uri="{BB962C8B-B14F-4D97-AF65-F5344CB8AC3E}">
        <p14:creationId xmlns:p14="http://schemas.microsoft.com/office/powerpoint/2010/main" val="753607558"/>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5DCD06104822140898B2A8C2CD6A38F" ma:contentTypeVersion="" ma:contentTypeDescription="Create a new document." ma:contentTypeScope="" ma:versionID="381282248e43b1fd99141745b3394cc2">
  <xsd:schema xmlns:xsd="http://www.w3.org/2001/XMLSchema" xmlns:xs="http://www.w3.org/2001/XMLSchema" xmlns:p="http://schemas.microsoft.com/office/2006/metadata/properties" xmlns:ns2="EE357F7D-2E8F-4B05-9D5F-01F12EE7CF57" targetNamespace="http://schemas.microsoft.com/office/2006/metadata/properties" ma:root="true" ma:fieldsID="6cfae0e49849c679074ca5e5dbca4398" ns2:_="">
    <xsd:import namespace="EE357F7D-2E8F-4B05-9D5F-01F12EE7CF57"/>
    <xsd:element name="properties">
      <xsd:complexType>
        <xsd:sequence>
          <xsd:element name="documentManagement">
            <xsd:complexType>
              <xsd:all>
                <xsd:element ref="ns2:Content_x0020_Type"/>
                <xsd:element ref="ns2:Module"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E357F7D-2E8F-4B05-9D5F-01F12EE7CF57" elementFormDefault="qualified">
    <xsd:import namespace="http://schemas.microsoft.com/office/2006/documentManagement/types"/>
    <xsd:import namespace="http://schemas.microsoft.com/office/infopath/2007/PartnerControls"/>
    <xsd:element name="Content_x0020_Type" ma:index="8" ma:displayName="Content Type" ma:format="Dropdown" ma:internalName="Content_x0020_Type">
      <xsd:simpleType>
        <xsd:restriction base="dms:Choice">
          <xsd:enumeration value="Assessment"/>
          <xsd:enumeration value="Break Slides"/>
          <xsd:enumeration value="CC File"/>
          <xsd:enumeration value="Instructor Image"/>
          <xsd:enumeration value="Outline"/>
          <xsd:enumeration value="Slide Presentation"/>
          <xsd:enumeration value="Video"/>
        </xsd:restriction>
      </xsd:simpleType>
    </xsd:element>
    <xsd:element name="Module" ma:index="9" nillable="true" ma:displayName="Module" ma:decimals="0" ma:internalName="Module">
      <xsd:simpleType>
        <xsd:restriction base="dms:Number">
          <xsd:maxInclusive value="20"/>
          <xsd:minInclusive value="1"/>
        </xsd:restriction>
      </xsd:simpleType>
    </xsd:element>
    <xsd:element name="Status" ma:index="10" nillable="true" ma:displayName="Status" ma:default="Draft" ma:format="Dropdown" ma:internalName="Status">
      <xsd:simpleType>
        <xsd:restriction base="dms:Choice">
          <xsd:enumeration value="Draft"/>
          <xsd:enumeration value="Final"/>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EE357F7D-2E8F-4B05-9D5F-01F12EE7CF57">Final</Status>
    <Module xmlns="EE357F7D-2E8F-4B05-9D5F-01F12EE7CF57">2</Module>
    <Content_x0020_Type xmlns="EE357F7D-2E8F-4B05-9D5F-01F12EE7CF57">Slide Presentation</Content_x0020_Typ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7F1A475-7B24-4B8F-A267-964DC3B255F3}"/>
</file>

<file path=customXml/itemProps2.xml><?xml version="1.0" encoding="utf-8"?>
<ds:datastoreItem xmlns:ds="http://schemas.openxmlformats.org/officeDocument/2006/customXml" ds:itemID="{7025FDD9-4C58-4084-9F89-0E6ADD6FFF55}"/>
</file>

<file path=customXml/itemProps3.xml><?xml version="1.0" encoding="utf-8"?>
<ds:datastoreItem xmlns:ds="http://schemas.openxmlformats.org/officeDocument/2006/customXml" ds:itemID="{B0CA13EC-1D3C-4D6F-8D1C-E8A452CFC79A}"/>
</file>

<file path=docProps/app.xml><?xml version="1.0" encoding="utf-8"?>
<Properties xmlns="http://schemas.openxmlformats.org/officeDocument/2006/extended-properties" xmlns:vt="http://schemas.openxmlformats.org/officeDocument/2006/docPropsVTypes">
  <Template/>
  <TotalTime>3444</TotalTime>
  <Words>529</Words>
  <Application>Microsoft Office PowerPoint</Application>
  <PresentationFormat>Widescreen</PresentationFormat>
  <Paragraphs>107</Paragraphs>
  <Slides>13</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Lucida Sans Typewriter</vt:lpstr>
      <vt:lpstr>Segoe</vt:lpstr>
      <vt:lpstr>Segoe UI</vt:lpstr>
      <vt:lpstr>Segoe UI Light</vt:lpstr>
      <vt:lpstr>1_Office Theme</vt:lpstr>
      <vt:lpstr>PowerPoint Presentation</vt:lpstr>
      <vt:lpstr>Module Overview</vt:lpstr>
      <vt:lpstr>Improving TOP (available since SQL Server 7.0)</vt:lpstr>
      <vt:lpstr>Improving TOP (available since SQL Server 7.0)</vt:lpstr>
      <vt:lpstr>Improving Scalar User Defined Functions (since SQL Server 2000)</vt:lpstr>
      <vt:lpstr>Improving Scalar User Defined Functions (since SQL Server 2000)</vt:lpstr>
      <vt:lpstr>Improving Aggregates over Partitioned Tables (since SQL Server 2005)</vt:lpstr>
      <vt:lpstr>Improving Aggregates over Partitioned Tables (since SQL Server 2005)</vt:lpstr>
      <vt:lpstr>Improving Table Value Constructors (since SQL Server 2008)</vt:lpstr>
      <vt:lpstr>Improving Table Value Constructors (since SQL Server 2008)</vt:lpstr>
      <vt:lpstr>Improving the OFFSET-FETCH Filter  (since SQL Server 2012)</vt:lpstr>
      <vt:lpstr>Improving the OFFSET-FETCH Filter  (since SQL Server 2012)</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Kristen Paulson</cp:lastModifiedBy>
  <cp:revision>83</cp:revision>
  <dcterms:created xsi:type="dcterms:W3CDTF">2013-02-15T23:12:42Z</dcterms:created>
  <dcterms:modified xsi:type="dcterms:W3CDTF">2014-01-06T21:18:43Z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0x01010065DCD06104822140898B2A8C2CD6A38F</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ies>
</file>