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7.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notesSlides/notesSlide3.xml" ContentType="application/vnd.openxmlformats-officedocument.presentationml.notesSlide+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1"/>
  </p:notesMasterIdLst>
  <p:handoutMasterIdLst>
    <p:handoutMasterId r:id="rId22"/>
  </p:handoutMasterIdLst>
  <p:sldIdLst>
    <p:sldId id="271" r:id="rId2"/>
    <p:sldId id="299" r:id="rId3"/>
    <p:sldId id="272" r:id="rId4"/>
    <p:sldId id="287" r:id="rId5"/>
    <p:sldId id="275" r:id="rId6"/>
    <p:sldId id="392" r:id="rId7"/>
    <p:sldId id="276" r:id="rId8"/>
    <p:sldId id="277" r:id="rId9"/>
    <p:sldId id="278" r:id="rId10"/>
    <p:sldId id="294" r:id="rId11"/>
    <p:sldId id="303" r:id="rId12"/>
    <p:sldId id="300" r:id="rId13"/>
    <p:sldId id="304" r:id="rId14"/>
    <p:sldId id="301" r:id="rId15"/>
    <p:sldId id="305" r:id="rId16"/>
    <p:sldId id="302" r:id="rId17"/>
    <p:sldId id="306" r:id="rId18"/>
    <p:sldId id="393"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07233"/>
    <a:srgbClr val="1F497D"/>
    <a:srgbClr val="002050"/>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72428" autoAdjust="0"/>
  </p:normalViewPr>
  <p:slideViewPr>
    <p:cSldViewPr snapToGrid="0">
      <p:cViewPr varScale="1">
        <p:scale>
          <a:sx n="64" d="100"/>
          <a:sy n="64" d="100"/>
        </p:scale>
        <p:origin x="1330" y="72"/>
      </p:cViewPr>
      <p:guideLst/>
    </p:cSldViewPr>
  </p:slideViewPr>
  <p:notesTextViewPr>
    <p:cViewPr>
      <p:scale>
        <a:sx n="1" d="1"/>
        <a:sy n="1" d="1"/>
      </p:scale>
      <p:origin x="0" y="0"/>
    </p:cViewPr>
  </p:notesTextViewPr>
  <p:sorterViewPr>
    <p:cViewPr varScale="1">
      <p:scale>
        <a:sx n="1" d="1"/>
        <a:sy n="1" d="1"/>
      </p:scale>
      <p:origin x="0" y="-4108"/>
    </p:cViewPr>
  </p:sorterViewPr>
  <p:notesViewPr>
    <p:cSldViewPr snapToGrid="0">
      <p:cViewPr varScale="1">
        <p:scale>
          <a:sx n="127" d="100"/>
          <a:sy n="127" d="100"/>
        </p:scale>
        <p:origin x="1056" y="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368128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360823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627168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39568823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Christian Bolton </a:t>
            </a:r>
            <a:r>
              <a:rPr lang="en-US" dirty="0"/>
              <a:t>| </a:t>
            </a:r>
            <a:r>
              <a:rPr lang="en-US" dirty="0" smtClean="0"/>
              <a:t>Technical Director, Coeo</a:t>
            </a:r>
          </a:p>
          <a:p>
            <a:r>
              <a:rPr lang="en-US" dirty="0" smtClean="0"/>
              <a:t>Graeme Malcolm </a:t>
            </a:r>
            <a:r>
              <a:rPr lang="en-US" dirty="0"/>
              <a:t>| </a:t>
            </a:r>
            <a:r>
              <a:rPr lang="en-US" dirty="0" smtClean="0"/>
              <a:t>Microsoft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Designing</a:t>
            </a:r>
            <a:br>
              <a:rPr lang="en-US" sz="4000" dirty="0" smtClean="0"/>
            </a:br>
            <a:r>
              <a:rPr lang="en-US" sz="4000" dirty="0"/>
              <a:t>Database </a:t>
            </a:r>
            <a:r>
              <a:rPr lang="en-US" sz="4000" dirty="0" smtClean="0"/>
              <a:t>Solutions for SQL Server</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Agent Performance Alerts</a:t>
            </a:r>
            <a:endParaRPr lang="en-US" dirty="0"/>
          </a:p>
        </p:txBody>
      </p:sp>
      <p:sp>
        <p:nvSpPr>
          <p:cNvPr id="3" name="Content Placeholder 2"/>
          <p:cNvSpPr>
            <a:spLocks noGrp="1"/>
          </p:cNvSpPr>
          <p:nvPr>
            <p:ph sz="quarter" idx="10"/>
          </p:nvPr>
        </p:nvSpPr>
        <p:spPr/>
        <p:txBody>
          <a:bodyPr/>
          <a:lstStyle/>
          <a:p>
            <a:r>
              <a:rPr lang="en-GB" dirty="0" smtClean="0"/>
              <a:t>An alert is a predefined response to an event</a:t>
            </a:r>
          </a:p>
          <a:p>
            <a:r>
              <a:rPr lang="en-GB" dirty="0" smtClean="0"/>
              <a:t>Alerts can be triggered by:</a:t>
            </a:r>
          </a:p>
          <a:p>
            <a:pPr lvl="1"/>
            <a:r>
              <a:rPr lang="en-GB" dirty="0" smtClean="0"/>
              <a:t>Logged SQL Server events</a:t>
            </a:r>
          </a:p>
          <a:p>
            <a:pPr lvl="1"/>
            <a:r>
              <a:rPr lang="en-GB" dirty="0" smtClean="0"/>
              <a:t>WMI events</a:t>
            </a:r>
          </a:p>
          <a:p>
            <a:pPr lvl="1"/>
            <a:r>
              <a:rPr lang="en-GB" dirty="0" smtClean="0"/>
              <a:t>SQL Server performance conditions </a:t>
            </a:r>
          </a:p>
          <a:p>
            <a:r>
              <a:rPr lang="en-GB" dirty="0" smtClean="0"/>
              <a:t>Alerts can:</a:t>
            </a:r>
          </a:p>
          <a:p>
            <a:pPr lvl="1"/>
            <a:r>
              <a:rPr lang="en-GB" dirty="0" smtClean="0"/>
              <a:t>Notify an operator</a:t>
            </a:r>
          </a:p>
          <a:p>
            <a:pPr lvl="1"/>
            <a:r>
              <a:rPr lang="en-GB" dirty="0" smtClean="0"/>
              <a:t>Start a job</a:t>
            </a:r>
            <a:endParaRPr lang="en-GB" dirty="0"/>
          </a:p>
          <a:p>
            <a:pPr marL="0" indent="0">
              <a:buNone/>
            </a:pPr>
            <a:endParaRPr lang="en-US" dirty="0"/>
          </a:p>
        </p:txBody>
      </p:sp>
    </p:spTree>
    <p:extLst>
      <p:ext uri="{BB962C8B-B14F-4D97-AF65-F5344CB8AC3E}">
        <p14:creationId xmlns:p14="http://schemas.microsoft.com/office/powerpoint/2010/main" val="228424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SQL Server Agent Performance Alerts</a:t>
            </a:r>
            <a:endParaRPr lang="en-GB" dirty="0"/>
          </a:p>
        </p:txBody>
      </p:sp>
    </p:spTree>
    <p:extLst>
      <p:ext uri="{BB962C8B-B14F-4D97-AF65-F5344CB8AC3E}">
        <p14:creationId xmlns:p14="http://schemas.microsoft.com/office/powerpoint/2010/main" val="498184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10972848" cy="1063487"/>
          </a:xfrm>
        </p:spPr>
        <p:txBody>
          <a:bodyPr>
            <a:normAutofit/>
          </a:bodyPr>
          <a:lstStyle/>
          <a:p>
            <a:r>
              <a:rPr lang="en-US" dirty="0" smtClean="0"/>
              <a:t>Managing Resources with Resource Governor</a:t>
            </a:r>
            <a:endParaRPr lang="en-US" dirty="0"/>
          </a:p>
        </p:txBody>
      </p:sp>
      <p:sp>
        <p:nvSpPr>
          <p:cNvPr id="5" name="Rectangle 4"/>
          <p:cNvSpPr/>
          <p:nvPr/>
        </p:nvSpPr>
        <p:spPr bwMode="auto">
          <a:xfrm>
            <a:off x="911453" y="2117931"/>
            <a:ext cx="2758890" cy="4323713"/>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lang="en-GB" dirty="0" smtClean="0"/>
          </a:p>
          <a:p>
            <a:pPr marL="0" marR="0" indent="0" algn="ctr" defTabSz="914400" rtl="0" eaLnBrk="0" fontAlgn="base" latinLnBrk="0" hangingPunct="0">
              <a:lnSpc>
                <a:spcPct val="100000"/>
              </a:lnSpc>
              <a:spcBef>
                <a:spcPct val="0"/>
              </a:spcBef>
              <a:spcAft>
                <a:spcPct val="0"/>
              </a:spcAft>
              <a:buClrTx/>
              <a:buSzTx/>
              <a:buFontTx/>
              <a:buNone/>
              <a:tabLst/>
            </a:pPr>
            <a:endParaRPr lang="en-GB" dirty="0"/>
          </a:p>
        </p:txBody>
      </p:sp>
      <p:sp>
        <p:nvSpPr>
          <p:cNvPr id="6" name="Rounded Rectangle 5"/>
          <p:cNvSpPr/>
          <p:nvPr/>
        </p:nvSpPr>
        <p:spPr bwMode="auto">
          <a:xfrm>
            <a:off x="4424181" y="2397583"/>
            <a:ext cx="2251898" cy="909145"/>
          </a:xfrm>
          <a:prstGeom prst="roundRect">
            <a:avLst/>
          </a:prstGeom>
          <a:solidFill>
            <a:srgbClr val="007233"/>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bg1"/>
                </a:solidFill>
                <a:effectLst/>
                <a:latin typeface="Verdana" pitchFamily="34" charset="0"/>
              </a:rPr>
              <a:t>User-defined workload group</a:t>
            </a:r>
          </a:p>
        </p:txBody>
      </p:sp>
      <p:sp>
        <p:nvSpPr>
          <p:cNvPr id="7" name="Rounded Rectangle 6"/>
          <p:cNvSpPr/>
          <p:nvPr/>
        </p:nvSpPr>
        <p:spPr bwMode="auto">
          <a:xfrm>
            <a:off x="4424182" y="3902998"/>
            <a:ext cx="2251898" cy="909145"/>
          </a:xfrm>
          <a:prstGeom prst="roundRect">
            <a:avLst/>
          </a:prstGeom>
          <a:solidFill>
            <a:srgbClr val="007233"/>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dirty="0" smtClean="0">
                <a:ln>
                  <a:noFill/>
                </a:ln>
                <a:solidFill>
                  <a:schemeClr val="bg1"/>
                </a:solidFill>
                <a:effectLst/>
                <a:latin typeface="Verdana" pitchFamily="34" charset="0"/>
              </a:rPr>
              <a:t>Internal workload group</a:t>
            </a:r>
          </a:p>
        </p:txBody>
      </p:sp>
      <p:sp>
        <p:nvSpPr>
          <p:cNvPr id="8" name="Rounded Rectangle 7"/>
          <p:cNvSpPr/>
          <p:nvPr/>
        </p:nvSpPr>
        <p:spPr bwMode="auto">
          <a:xfrm>
            <a:off x="4424183" y="5473728"/>
            <a:ext cx="2251898" cy="909145"/>
          </a:xfrm>
          <a:prstGeom prst="roundRect">
            <a:avLst/>
          </a:prstGeom>
          <a:solidFill>
            <a:srgbClr val="007233"/>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dirty="0" smtClean="0">
                <a:ln>
                  <a:noFill/>
                </a:ln>
                <a:solidFill>
                  <a:schemeClr val="bg1"/>
                </a:solidFill>
                <a:effectLst/>
                <a:latin typeface="Verdana" pitchFamily="34" charset="0"/>
              </a:rPr>
              <a:t>Default workload group </a:t>
            </a:r>
          </a:p>
        </p:txBody>
      </p:sp>
      <p:cxnSp>
        <p:nvCxnSpPr>
          <p:cNvPr id="9" name="Straight Arrow Connector 8"/>
          <p:cNvCxnSpPr/>
          <p:nvPr/>
        </p:nvCxnSpPr>
        <p:spPr bwMode="auto">
          <a:xfrm flipV="1">
            <a:off x="3670343" y="2988988"/>
            <a:ext cx="753838" cy="181570"/>
          </a:xfrm>
          <a:prstGeom prst="straightConnector1">
            <a:avLst/>
          </a:prstGeom>
          <a:gradFill rotWithShape="1">
            <a:gsLst>
              <a:gs pos="0">
                <a:srgbClr val="E4CD9A"/>
              </a:gs>
              <a:gs pos="100000">
                <a:srgbClr val="EEEFD7"/>
              </a:gs>
            </a:gsLst>
            <a:lin ang="2700000" scaled="1"/>
          </a:gradFill>
          <a:ln w="3810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flipV="1">
            <a:off x="3507053" y="4416343"/>
            <a:ext cx="917129" cy="3514"/>
          </a:xfrm>
          <a:prstGeom prst="straightConnector1">
            <a:avLst/>
          </a:prstGeom>
          <a:gradFill rotWithShape="1">
            <a:gsLst>
              <a:gs pos="0">
                <a:srgbClr val="E4CD9A"/>
              </a:gs>
              <a:gs pos="100000">
                <a:srgbClr val="EEEFD7"/>
              </a:gs>
            </a:gsLst>
            <a:lin ang="2700000" scaled="1"/>
          </a:gradFill>
          <a:ln w="38100"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a:off x="3627435" y="5577240"/>
            <a:ext cx="796748" cy="409833"/>
          </a:xfrm>
          <a:prstGeom prst="straightConnector1">
            <a:avLst/>
          </a:prstGeom>
          <a:gradFill rotWithShape="1">
            <a:gsLst>
              <a:gs pos="0">
                <a:srgbClr val="E4CD9A"/>
              </a:gs>
              <a:gs pos="100000">
                <a:srgbClr val="EEEFD7"/>
              </a:gs>
            </a:gsLst>
            <a:lin ang="2700000" scaled="1"/>
          </a:gradFill>
          <a:ln w="38100" cap="flat" cmpd="sng" algn="ctr">
            <a:solidFill>
              <a:schemeClr val="tx1"/>
            </a:solidFill>
            <a:prstDash val="solid"/>
            <a:round/>
            <a:headEnd type="none" w="med" len="med"/>
            <a:tailEnd type="arrow"/>
          </a:ln>
          <a:effectLst/>
        </p:spPr>
      </p:cxnSp>
      <p:sp>
        <p:nvSpPr>
          <p:cNvPr id="12" name="Rounded Rectangle 11"/>
          <p:cNvSpPr/>
          <p:nvPr/>
        </p:nvSpPr>
        <p:spPr bwMode="auto">
          <a:xfrm>
            <a:off x="7270867" y="2229066"/>
            <a:ext cx="2251898" cy="1446645"/>
          </a:xfrm>
          <a:prstGeom prst="roundRect">
            <a:avLst/>
          </a:prstGeom>
          <a:solidFill>
            <a:srgbClr val="1F497D"/>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GB" b="0" dirty="0">
                <a:solidFill>
                  <a:schemeClr val="bg1"/>
                </a:solidFill>
              </a:rPr>
              <a:t>User-defined </a:t>
            </a:r>
            <a:r>
              <a:rPr lang="en-GB" b="0" dirty="0" smtClean="0">
                <a:solidFill>
                  <a:schemeClr val="bg1"/>
                </a:solidFill>
              </a:rPr>
              <a:t>pool:</a:t>
            </a:r>
            <a:endParaRPr lang="en-GB" b="0" dirty="0">
              <a:solidFill>
                <a:schemeClr val="bg1"/>
              </a:solidFill>
            </a:endParaRPr>
          </a:p>
          <a:p>
            <a:pPr algn="ctr" eaLnBrk="0" hangingPunct="0"/>
            <a:r>
              <a:rPr lang="en-GB" b="0" dirty="0">
                <a:solidFill>
                  <a:schemeClr val="bg1"/>
                </a:solidFill>
              </a:rPr>
              <a:t>25% RAM</a:t>
            </a:r>
          </a:p>
          <a:p>
            <a:pPr algn="ctr" eaLnBrk="0" hangingPunct="0"/>
            <a:r>
              <a:rPr lang="en-GB" b="0" dirty="0">
                <a:solidFill>
                  <a:schemeClr val="bg1"/>
                </a:solidFill>
              </a:rPr>
              <a:t>20% </a:t>
            </a:r>
            <a:r>
              <a:rPr lang="en-GB" b="0" dirty="0" smtClean="0">
                <a:solidFill>
                  <a:schemeClr val="bg1"/>
                </a:solidFill>
              </a:rPr>
              <a:t>CPU</a:t>
            </a:r>
          </a:p>
          <a:p>
            <a:pPr algn="ctr" eaLnBrk="0" hangingPunct="0"/>
            <a:r>
              <a:rPr lang="en-GB" b="0" dirty="0" smtClean="0">
                <a:solidFill>
                  <a:schemeClr val="bg1"/>
                </a:solidFill>
              </a:rPr>
              <a:t>50 IOPS</a:t>
            </a:r>
            <a:endParaRPr lang="en-GB" b="0" dirty="0">
              <a:solidFill>
                <a:schemeClr val="bg1"/>
              </a:solidFill>
            </a:endParaRPr>
          </a:p>
        </p:txBody>
      </p:sp>
      <p:sp>
        <p:nvSpPr>
          <p:cNvPr id="13" name="Rounded Rectangle 12"/>
          <p:cNvSpPr/>
          <p:nvPr/>
        </p:nvSpPr>
        <p:spPr bwMode="auto">
          <a:xfrm>
            <a:off x="7270867" y="3902998"/>
            <a:ext cx="2251898" cy="909145"/>
          </a:xfrm>
          <a:prstGeom prst="roundRect">
            <a:avLst/>
          </a:prstGeom>
          <a:solidFill>
            <a:srgbClr val="1F497D"/>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GB" b="0" dirty="0" smtClean="0">
                <a:solidFill>
                  <a:schemeClr val="bg1"/>
                </a:solidFill>
              </a:rPr>
              <a:t>Internal resource </a:t>
            </a:r>
            <a:r>
              <a:rPr lang="en-GB" b="0" dirty="0">
                <a:solidFill>
                  <a:schemeClr val="bg1"/>
                </a:solidFill>
              </a:rPr>
              <a:t>pool</a:t>
            </a:r>
          </a:p>
        </p:txBody>
      </p:sp>
      <p:sp>
        <p:nvSpPr>
          <p:cNvPr id="14" name="Rounded Rectangle 13"/>
          <p:cNvSpPr/>
          <p:nvPr/>
        </p:nvSpPr>
        <p:spPr bwMode="auto">
          <a:xfrm>
            <a:off x="7270868" y="5479167"/>
            <a:ext cx="2251898" cy="909145"/>
          </a:xfrm>
          <a:prstGeom prst="roundRect">
            <a:avLst/>
          </a:prstGeom>
          <a:solidFill>
            <a:srgbClr val="1F497D"/>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GB" b="0" dirty="0" smtClean="0">
                <a:solidFill>
                  <a:schemeClr val="bg1"/>
                </a:solidFill>
              </a:rPr>
              <a:t>Default resource pool</a:t>
            </a:r>
            <a:endParaRPr kumimoji="0" lang="en-GB" sz="1800" b="0" i="0" u="none" strike="noStrike" cap="none" normalizeH="0" dirty="0" smtClean="0">
              <a:ln>
                <a:noFill/>
              </a:ln>
              <a:solidFill>
                <a:schemeClr val="bg1"/>
              </a:solidFill>
              <a:effectLst/>
            </a:endParaRPr>
          </a:p>
        </p:txBody>
      </p:sp>
      <p:cxnSp>
        <p:nvCxnSpPr>
          <p:cNvPr id="15" name="Straight Arrow Connector 14"/>
          <p:cNvCxnSpPr/>
          <p:nvPr/>
        </p:nvCxnSpPr>
        <p:spPr bwMode="auto">
          <a:xfrm>
            <a:off x="6676079" y="3018411"/>
            <a:ext cx="618072" cy="0"/>
          </a:xfrm>
          <a:prstGeom prst="straightConnector1">
            <a:avLst/>
          </a:prstGeom>
          <a:gradFill rotWithShape="1">
            <a:gsLst>
              <a:gs pos="0">
                <a:srgbClr val="E4CD9A"/>
              </a:gs>
              <a:gs pos="100000">
                <a:srgbClr val="EEEFD7"/>
              </a:gs>
            </a:gsLst>
            <a:lin ang="2700000" scaled="1"/>
          </a:gradFill>
          <a:ln w="3810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a:off x="6676080" y="4357571"/>
            <a:ext cx="594787" cy="0"/>
          </a:xfrm>
          <a:prstGeom prst="straightConnector1">
            <a:avLst/>
          </a:prstGeom>
          <a:gradFill rotWithShape="1">
            <a:gsLst>
              <a:gs pos="0">
                <a:srgbClr val="E4CD9A"/>
              </a:gs>
              <a:gs pos="100000">
                <a:srgbClr val="EEEFD7"/>
              </a:gs>
            </a:gsLst>
            <a:lin ang="2700000" scaled="1"/>
          </a:gradFill>
          <a:ln w="38100"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a:off x="6676081" y="5928301"/>
            <a:ext cx="594787" cy="5439"/>
          </a:xfrm>
          <a:prstGeom prst="straightConnector1">
            <a:avLst/>
          </a:prstGeom>
          <a:gradFill rotWithShape="1">
            <a:gsLst>
              <a:gs pos="0">
                <a:srgbClr val="E4CD9A"/>
              </a:gs>
              <a:gs pos="100000">
                <a:srgbClr val="EEEFD7"/>
              </a:gs>
            </a:gsLst>
            <a:lin ang="2700000" scaled="1"/>
          </a:gradFill>
          <a:ln w="38100" cap="flat" cmpd="sng" algn="ctr">
            <a:solidFill>
              <a:schemeClr val="tx1"/>
            </a:solidFill>
            <a:prstDash val="solid"/>
            <a:round/>
            <a:headEnd type="none" w="med" len="med"/>
            <a:tailEnd type="arrow"/>
          </a:ln>
          <a:effectLst/>
        </p:spPr>
      </p:cxnSp>
      <p:sp>
        <p:nvSpPr>
          <p:cNvPr id="18" name="Rounded Rectangle 17"/>
          <p:cNvSpPr/>
          <p:nvPr/>
        </p:nvSpPr>
        <p:spPr bwMode="auto">
          <a:xfrm>
            <a:off x="960439" y="2819497"/>
            <a:ext cx="2677886" cy="702123"/>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Database</a:t>
            </a:r>
            <a:r>
              <a:rPr kumimoji="0" lang="en-GB" sz="1800" b="0" i="0" u="none" strike="noStrike" cap="none" normalizeH="0" dirty="0" smtClean="0">
                <a:ln>
                  <a:noFill/>
                </a:ln>
                <a:solidFill>
                  <a:schemeClr val="tx1"/>
                </a:solidFill>
                <a:effectLst/>
                <a:latin typeface="Verdana" pitchFamily="34" charset="0"/>
              </a:rPr>
              <a:t> name = Reseller Sales</a:t>
            </a:r>
            <a:endParaRPr kumimoji="0" lang="en-GB" sz="1800" b="0" i="0" u="none" strike="noStrike" cap="none" normalizeH="0" baseline="0" dirty="0" smtClean="0">
              <a:ln>
                <a:noFill/>
              </a:ln>
              <a:solidFill>
                <a:schemeClr val="tx1"/>
              </a:solidFill>
              <a:effectLst/>
              <a:latin typeface="Verdana" pitchFamily="34" charset="0"/>
            </a:endParaRPr>
          </a:p>
        </p:txBody>
      </p:sp>
      <p:sp>
        <p:nvSpPr>
          <p:cNvPr id="19" name="Rounded Rectangle 18"/>
          <p:cNvSpPr/>
          <p:nvPr/>
        </p:nvSpPr>
        <p:spPr bwMode="auto">
          <a:xfrm>
            <a:off x="960439" y="4082237"/>
            <a:ext cx="2677886" cy="702123"/>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SQL Server internal</a:t>
            </a:r>
          </a:p>
        </p:txBody>
      </p:sp>
      <p:sp>
        <p:nvSpPr>
          <p:cNvPr id="20" name="Rounded Rectangle 19"/>
          <p:cNvSpPr/>
          <p:nvPr/>
        </p:nvSpPr>
        <p:spPr bwMode="auto">
          <a:xfrm>
            <a:off x="949549" y="5226178"/>
            <a:ext cx="2677886" cy="702123"/>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Other</a:t>
            </a:r>
          </a:p>
        </p:txBody>
      </p:sp>
      <p:sp>
        <p:nvSpPr>
          <p:cNvPr id="21" name="Rectangle 20"/>
          <p:cNvSpPr/>
          <p:nvPr/>
        </p:nvSpPr>
        <p:spPr bwMode="auto">
          <a:xfrm>
            <a:off x="1108038" y="1334164"/>
            <a:ext cx="2351314" cy="522513"/>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Classifier</a:t>
            </a:r>
            <a:r>
              <a:rPr kumimoji="0" lang="en-GB" sz="1800" b="0" i="0" u="none" strike="noStrike" cap="none" normalizeH="0" dirty="0" smtClean="0">
                <a:ln>
                  <a:noFill/>
                </a:ln>
                <a:solidFill>
                  <a:schemeClr val="tx1"/>
                </a:solidFill>
                <a:effectLst/>
                <a:latin typeface="Verdana" pitchFamily="34" charset="0"/>
              </a:rPr>
              <a:t> function</a:t>
            </a:r>
            <a:endParaRPr kumimoji="0" lang="en-GB" sz="1800" b="0" i="0" u="none" strike="noStrike" cap="none" normalizeH="0" baseline="0" dirty="0" smtClean="0">
              <a:ln>
                <a:noFill/>
              </a:ln>
              <a:solidFill>
                <a:schemeClr val="tx1"/>
              </a:solidFill>
              <a:effectLst/>
              <a:latin typeface="Verdana" pitchFamily="34" charset="0"/>
            </a:endParaRPr>
          </a:p>
        </p:txBody>
      </p:sp>
      <p:sp>
        <p:nvSpPr>
          <p:cNvPr id="25" name="Rectangle 24"/>
          <p:cNvSpPr/>
          <p:nvPr/>
        </p:nvSpPr>
        <p:spPr bwMode="auto">
          <a:xfrm>
            <a:off x="4330213" y="1334164"/>
            <a:ext cx="2351314" cy="522513"/>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Workload</a:t>
            </a:r>
            <a:r>
              <a:rPr kumimoji="0" lang="en-GB" sz="1800" b="0" i="0" u="none" strike="noStrike" cap="none" normalizeH="0" dirty="0" smtClean="0">
                <a:ln>
                  <a:noFill/>
                </a:ln>
                <a:solidFill>
                  <a:schemeClr val="tx1"/>
                </a:solidFill>
                <a:effectLst/>
                <a:latin typeface="Verdana" pitchFamily="34" charset="0"/>
              </a:rPr>
              <a:t> groups</a:t>
            </a:r>
            <a:endParaRPr kumimoji="0" lang="en-GB" sz="1800" b="0" i="0" u="none" strike="noStrike" cap="none" normalizeH="0" baseline="0" dirty="0" smtClean="0">
              <a:ln>
                <a:noFill/>
              </a:ln>
              <a:solidFill>
                <a:schemeClr val="tx1"/>
              </a:solidFill>
              <a:effectLst/>
              <a:latin typeface="Verdana" pitchFamily="34" charset="0"/>
            </a:endParaRPr>
          </a:p>
        </p:txBody>
      </p:sp>
      <p:sp>
        <p:nvSpPr>
          <p:cNvPr id="26" name="Rectangle 25"/>
          <p:cNvSpPr/>
          <p:nvPr/>
        </p:nvSpPr>
        <p:spPr bwMode="auto">
          <a:xfrm>
            <a:off x="7225808" y="1334164"/>
            <a:ext cx="2351314" cy="522513"/>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Verdana" pitchFamily="34" charset="0"/>
              </a:rPr>
              <a:t>Resource pools</a:t>
            </a:r>
          </a:p>
        </p:txBody>
      </p:sp>
    </p:spTree>
    <p:extLst>
      <p:ext uri="{BB962C8B-B14F-4D97-AF65-F5344CB8AC3E}">
        <p14:creationId xmlns:p14="http://schemas.microsoft.com/office/powerpoint/2010/main" val="287358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P spid="13" grpId="0" animBg="1"/>
      <p:bldP spid="14" grpId="0" animBg="1"/>
      <p:bldP spid="18" grpId="0" animBg="1"/>
      <p:bldP spid="19" grpId="0" animBg="1"/>
      <p:bldP spid="20" grpId="0" animBg="1"/>
      <p:bldP spid="21" grpId="0" animBg="1"/>
      <p:bldP spid="25"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Resource Governor</a:t>
            </a:r>
            <a:endParaRPr lang="en-GB" dirty="0"/>
          </a:p>
        </p:txBody>
      </p:sp>
    </p:spTree>
    <p:extLst>
      <p:ext uri="{BB962C8B-B14F-4D97-AF65-F5344CB8AC3E}">
        <p14:creationId xmlns:p14="http://schemas.microsoft.com/office/powerpoint/2010/main" val="1489640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Auditing with SQL Server Audit</a:t>
            </a:r>
            <a:endParaRPr lang="en-US" dirty="0"/>
          </a:p>
        </p:txBody>
      </p:sp>
      <p:sp>
        <p:nvSpPr>
          <p:cNvPr id="3" name="Content Placeholder 2"/>
          <p:cNvSpPr>
            <a:spLocks noGrp="1"/>
          </p:cNvSpPr>
          <p:nvPr>
            <p:ph sz="quarter" idx="10"/>
          </p:nvPr>
        </p:nvSpPr>
        <p:spPr/>
        <p:txBody>
          <a:bodyPr/>
          <a:lstStyle/>
          <a:p>
            <a:r>
              <a:rPr lang="en-GB" dirty="0" smtClean="0"/>
              <a:t>Audit server-level and database-level activity</a:t>
            </a:r>
          </a:p>
          <a:p>
            <a:pPr lvl="1"/>
            <a:r>
              <a:rPr lang="en-GB" dirty="0" smtClean="0"/>
              <a:t>Record audit data to Windows Application log, Security log, or a binary file</a:t>
            </a:r>
          </a:p>
          <a:p>
            <a:pPr lvl="1"/>
            <a:r>
              <a:rPr lang="en-GB" dirty="0" smtClean="0"/>
              <a:t>Components</a:t>
            </a:r>
          </a:p>
          <a:p>
            <a:pPr lvl="2"/>
            <a:r>
              <a:rPr lang="en-GB" dirty="0" smtClean="0"/>
              <a:t>Server Audit</a:t>
            </a:r>
          </a:p>
          <a:p>
            <a:pPr lvl="2"/>
            <a:r>
              <a:rPr lang="en-GB" dirty="0" smtClean="0"/>
              <a:t>Server Audit Specification</a:t>
            </a:r>
          </a:p>
          <a:p>
            <a:pPr lvl="2"/>
            <a:r>
              <a:rPr lang="en-GB" dirty="0" smtClean="0"/>
              <a:t>Database Audit Specification</a:t>
            </a:r>
            <a:endParaRPr lang="en-GB" dirty="0"/>
          </a:p>
          <a:p>
            <a:pPr marL="0" indent="0">
              <a:buNone/>
            </a:pPr>
            <a:endParaRPr lang="en-US" dirty="0"/>
          </a:p>
        </p:txBody>
      </p:sp>
    </p:spTree>
    <p:extLst>
      <p:ext uri="{BB962C8B-B14F-4D97-AF65-F5344CB8AC3E}">
        <p14:creationId xmlns:p14="http://schemas.microsoft.com/office/powerpoint/2010/main" val="28328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SQL Server Audit</a:t>
            </a:r>
            <a:endParaRPr lang="en-GB" dirty="0"/>
          </a:p>
        </p:txBody>
      </p:sp>
    </p:spTree>
    <p:extLst>
      <p:ext uri="{BB962C8B-B14F-4D97-AF65-F5344CB8AC3E}">
        <p14:creationId xmlns:p14="http://schemas.microsoft.com/office/powerpoint/2010/main" val="1242576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7667206" cy="1063487"/>
          </a:xfrm>
        </p:spPr>
        <p:txBody>
          <a:bodyPr>
            <a:normAutofit fontScale="90000"/>
          </a:bodyPr>
          <a:lstStyle/>
          <a:p>
            <a:r>
              <a:rPr lang="en-US" dirty="0" smtClean="0"/>
              <a:t>Declarative Management with Policy-Based Management</a:t>
            </a:r>
            <a:endParaRPr lang="en-US" dirty="0"/>
          </a:p>
        </p:txBody>
      </p:sp>
      <p:sp>
        <p:nvSpPr>
          <p:cNvPr id="3" name="Content Placeholder 2"/>
          <p:cNvSpPr>
            <a:spLocks noGrp="1"/>
          </p:cNvSpPr>
          <p:nvPr>
            <p:ph sz="quarter" idx="10"/>
          </p:nvPr>
        </p:nvSpPr>
        <p:spPr/>
        <p:txBody>
          <a:bodyPr/>
          <a:lstStyle/>
          <a:p>
            <a:r>
              <a:rPr lang="en-GB" dirty="0" smtClean="0"/>
              <a:t>Define and implement policies for SQL Server</a:t>
            </a:r>
          </a:p>
          <a:p>
            <a:r>
              <a:rPr lang="en-GB" dirty="0" smtClean="0"/>
              <a:t>Architecture</a:t>
            </a:r>
          </a:p>
          <a:p>
            <a:pPr lvl="1"/>
            <a:r>
              <a:rPr lang="en-GB" dirty="0" smtClean="0"/>
              <a:t>Facets are groups of properties</a:t>
            </a:r>
          </a:p>
          <a:p>
            <a:pPr lvl="1"/>
            <a:r>
              <a:rPr lang="en-GB" dirty="0" smtClean="0"/>
              <a:t>A Condition is the required state of the property</a:t>
            </a:r>
          </a:p>
          <a:p>
            <a:pPr lvl="1"/>
            <a:r>
              <a:rPr lang="en-GB" dirty="0" smtClean="0"/>
              <a:t>A Policy is the complete package</a:t>
            </a:r>
          </a:p>
          <a:p>
            <a:pPr lvl="2"/>
            <a:r>
              <a:rPr lang="en-GB" dirty="0" smtClean="0"/>
              <a:t>Conditions</a:t>
            </a:r>
          </a:p>
          <a:p>
            <a:pPr lvl="2"/>
            <a:r>
              <a:rPr lang="en-GB" dirty="0" smtClean="0"/>
              <a:t>Facets</a:t>
            </a:r>
          </a:p>
          <a:p>
            <a:pPr lvl="2"/>
            <a:r>
              <a:rPr lang="en-GB" dirty="0" smtClean="0"/>
              <a:t>Targets</a:t>
            </a:r>
          </a:p>
          <a:p>
            <a:pPr lvl="2"/>
            <a:r>
              <a:rPr lang="en-GB" dirty="0" smtClean="0"/>
              <a:t>Evaluation Modes</a:t>
            </a:r>
          </a:p>
          <a:p>
            <a:pPr lvl="2"/>
            <a:r>
              <a:rPr lang="en-GB" dirty="0" smtClean="0"/>
              <a:t>Server Restrictions</a:t>
            </a:r>
            <a:endParaRPr lang="en-GB" dirty="0"/>
          </a:p>
          <a:p>
            <a:pPr marL="0" indent="0">
              <a:buNone/>
            </a:pPr>
            <a:endParaRPr lang="en-US" dirty="0"/>
          </a:p>
        </p:txBody>
      </p:sp>
    </p:spTree>
    <p:extLst>
      <p:ext uri="{BB962C8B-B14F-4D97-AF65-F5344CB8AC3E}">
        <p14:creationId xmlns:p14="http://schemas.microsoft.com/office/powerpoint/2010/main" val="269242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Policy-Based Management</a:t>
            </a:r>
            <a:endParaRPr lang="en-GB" dirty="0"/>
          </a:p>
        </p:txBody>
      </p:sp>
    </p:spTree>
    <p:extLst>
      <p:ext uri="{BB962C8B-B14F-4D97-AF65-F5344CB8AC3E}">
        <p14:creationId xmlns:p14="http://schemas.microsoft.com/office/powerpoint/2010/main" val="42829903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886350"/>
            <a:ext cx="11525250" cy="4792263"/>
          </a:xfrm>
        </p:spPr>
        <p:txBody>
          <a:bodyPr>
            <a:normAutofit/>
          </a:bodyPr>
          <a:lstStyle/>
          <a:p>
            <a:r>
              <a:rPr lang="en-GB" dirty="0" smtClean="0"/>
              <a:t>SQL Server Agent Performance Alerts</a:t>
            </a:r>
          </a:p>
          <a:p>
            <a:r>
              <a:rPr lang="en-GB" dirty="0" smtClean="0"/>
              <a:t>Managing Resources with Resource Governor</a:t>
            </a:r>
          </a:p>
          <a:p>
            <a:r>
              <a:rPr lang="en-GB" dirty="0" smtClean="0"/>
              <a:t>Auditing with SQL Server Audit</a:t>
            </a:r>
          </a:p>
          <a:p>
            <a:r>
              <a:rPr lang="en-GB" dirty="0" smtClean="0"/>
              <a:t>Declarative Management with Policy-Based Management</a:t>
            </a:r>
            <a:endParaRPr lang="en-GB" dirty="0"/>
          </a:p>
        </p:txBody>
      </p:sp>
      <p:sp>
        <p:nvSpPr>
          <p:cNvPr id="2" name="Title 1"/>
          <p:cNvSpPr>
            <a:spLocks noGrp="1"/>
          </p:cNvSpPr>
          <p:nvPr>
            <p:ph type="title"/>
          </p:nvPr>
        </p:nvSpPr>
        <p:spPr/>
        <p:txBody>
          <a:bodyPr/>
          <a:lstStyle/>
          <a:p>
            <a:r>
              <a:rPr lang="en-US" dirty="0" smtClean="0"/>
              <a:t>Managing a SQL Server Environment</a:t>
            </a:r>
            <a:endParaRPr lang="en-US" dirty="0"/>
          </a:p>
        </p:txBody>
      </p:sp>
      <p:sp>
        <p:nvSpPr>
          <p:cNvPr id="4" name="Rectangle 3"/>
          <p:cNvSpPr/>
          <p:nvPr/>
        </p:nvSpPr>
        <p:spPr>
          <a:xfrm>
            <a:off x="379413" y="680340"/>
            <a:ext cx="2170081" cy="707886"/>
          </a:xfrm>
          <a:prstGeom prst="rect">
            <a:avLst/>
          </a:prstGeom>
        </p:spPr>
        <p:txBody>
          <a:bodyPr wrap="square">
            <a:spAutoFit/>
          </a:bodyPr>
          <a:lstStyle/>
          <a:p>
            <a:r>
              <a:rPr lang="en-GB" sz="4000" dirty="0">
                <a:solidFill>
                  <a:schemeClr val="bg1">
                    <a:lumMod val="50000"/>
                  </a:schemeClr>
                </a:solidFill>
              </a:rPr>
              <a:t>Summary</a:t>
            </a:r>
          </a:p>
        </p:txBody>
      </p:sp>
    </p:spTree>
    <p:extLst>
      <p:ext uri="{BB962C8B-B14F-4D97-AF65-F5344CB8AC3E}">
        <p14:creationId xmlns:p14="http://schemas.microsoft.com/office/powerpoint/2010/main" val="328544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Meet Graeme Malcolm | </a:t>
            </a:r>
            <a:r>
              <a:rPr lang="en-US" dirty="0"/>
              <a:t>‏</a:t>
            </a:r>
            <a:r>
              <a:rPr lang="en-US" dirty="0" smtClean="0"/>
              <a:t>@</a:t>
            </a:r>
            <a:r>
              <a:rPr lang="en-US" dirty="0" err="1" smtClean="0"/>
              <a:t>graeme_malcolm</a:t>
            </a:r>
            <a:endParaRPr lang="en-US" dirty="0"/>
          </a:p>
        </p:txBody>
      </p:sp>
      <p:sp>
        <p:nvSpPr>
          <p:cNvPr id="7" name="Content Placeholder 6"/>
          <p:cNvSpPr>
            <a:spLocks noGrp="1"/>
          </p:cNvSpPr>
          <p:nvPr>
            <p:ph idx="10"/>
          </p:nvPr>
        </p:nvSpPr>
        <p:spPr>
          <a:xfrm>
            <a:off x="379413" y="1388226"/>
            <a:ext cx="8836107" cy="5290388"/>
          </a:xfrm>
        </p:spPr>
        <p:txBody>
          <a:bodyPr/>
          <a:lstStyle/>
          <a:p>
            <a:r>
              <a:rPr lang="en-US" dirty="0" smtClean="0"/>
              <a:t>Senior Content Developer, Microsoft</a:t>
            </a:r>
          </a:p>
          <a:p>
            <a:pPr lvl="1"/>
            <a:r>
              <a:rPr lang="en-US" dirty="0" smtClean="0"/>
              <a:t>Responsible for data platform training at Microsoft Learning Experiences (LeX)</a:t>
            </a:r>
          </a:p>
          <a:p>
            <a:r>
              <a:rPr lang="en-US" dirty="0" smtClean="0"/>
              <a:t>Background</a:t>
            </a:r>
          </a:p>
          <a:p>
            <a:pPr lvl="1"/>
            <a:r>
              <a:rPr lang="en-US" dirty="0" smtClean="0"/>
              <a:t>Consultant, trainer, and author on data platform and BI technologies since SQL Server 4.2</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62463">
            <a:off x="9950020" y="1047429"/>
            <a:ext cx="1816069" cy="21780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71455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Christian Bolton | ‏@christianbolton </a:t>
            </a:r>
            <a:endParaRPr lang="en-US" dirty="0"/>
          </a:p>
        </p:txBody>
      </p:sp>
      <p:sp>
        <p:nvSpPr>
          <p:cNvPr id="7" name="Content Placeholder 6"/>
          <p:cNvSpPr>
            <a:spLocks noGrp="1"/>
          </p:cNvSpPr>
          <p:nvPr>
            <p:ph idx="10"/>
          </p:nvPr>
        </p:nvSpPr>
        <p:spPr/>
        <p:txBody>
          <a:bodyPr/>
          <a:lstStyle/>
          <a:p>
            <a:r>
              <a:rPr lang="en-US" dirty="0" smtClean="0"/>
              <a:t>Technical Director at Coeo in the UK</a:t>
            </a:r>
          </a:p>
          <a:p>
            <a:pPr lvl="1"/>
            <a:r>
              <a:rPr lang="en-US" dirty="0" smtClean="0"/>
              <a:t>SQL Server Consulting and Managed Services</a:t>
            </a:r>
          </a:p>
          <a:p>
            <a:pPr lvl="1"/>
            <a:r>
              <a:rPr lang="en-US" dirty="0" smtClean="0"/>
              <a:t>Responsible for service delivery and technical readiness</a:t>
            </a:r>
          </a:p>
          <a:p>
            <a:r>
              <a:rPr lang="en-US" dirty="0" smtClean="0"/>
              <a:t>SQL Server Expert</a:t>
            </a:r>
          </a:p>
          <a:p>
            <a:pPr lvl="1"/>
            <a:r>
              <a:rPr lang="en-US" dirty="0" smtClean="0"/>
              <a:t>First person outside Microsoft to achieve Microsoft Certified Architect for SQL Server </a:t>
            </a:r>
          </a:p>
          <a:p>
            <a:pPr lvl="1"/>
            <a:r>
              <a:rPr lang="en-US" dirty="0" smtClean="0"/>
              <a:t>Written a number of popular SQL Server books and frequent speaker at industry events </a:t>
            </a:r>
          </a:p>
          <a:p>
            <a:pPr lvl="1"/>
            <a:r>
              <a:rPr lang="en-US" dirty="0" smtClean="0"/>
              <a:t>6 years as a SQL Server MVP</a:t>
            </a:r>
          </a:p>
          <a:p>
            <a:pPr lvl="1"/>
            <a:r>
              <a:rPr lang="en-US" dirty="0" smtClean="0"/>
              <a:t>MCM, MCSM and MCT</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1736" y="101055"/>
            <a:ext cx="1577448" cy="2148303"/>
          </a:xfrm>
          <a:prstGeom prst="rect">
            <a:avLst/>
          </a:prstGeom>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116747558"/>
              </p:ext>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11525250">
                  <a:extLst>
                    <a:ext uri="{9D8B030D-6E8A-4147-A177-3AD203B41FA5}">
                      <a16:colId xmlns:a16="http://schemas.microsoft.com/office/drawing/2014/main" xmlns="" val="1632794655"/>
                    </a:ext>
                  </a:extLst>
                </a:gridCol>
              </a:tblGrid>
              <a:tr h="767632">
                <a:tc>
                  <a:txBody>
                    <a:bodyPr/>
                    <a:lstStyle/>
                    <a:p>
                      <a:r>
                        <a:rPr lang="en-US" sz="3600" dirty="0" smtClean="0">
                          <a:latin typeface="Segoe UI Light" panose="020B0502040204020203" pitchFamily="34" charset="0"/>
                          <a:cs typeface="Segoe UI Light" panose="020B0502040204020203" pitchFamily="34" charset="0"/>
                        </a:rPr>
                        <a:t>Designing</a:t>
                      </a:r>
                      <a:r>
                        <a:rPr lang="en-US" sz="3600" baseline="0" dirty="0" smtClean="0">
                          <a:latin typeface="Segoe UI Light" panose="020B0502040204020203" pitchFamily="34" charset="0"/>
                          <a:cs typeface="Segoe UI Light" panose="020B0502040204020203" pitchFamily="34" charset="0"/>
                        </a:rPr>
                        <a:t> Database Solutions for SQL Server</a:t>
                      </a:r>
                      <a:endParaRPr lang="en-US" sz="36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Managing</a:t>
                      </a:r>
                      <a:r>
                        <a:rPr lang="en-US" sz="2400" baseline="0" dirty="0" smtClean="0">
                          <a:latin typeface="Segoe UI Light" panose="020B0502040204020203" pitchFamily="34" charset="0"/>
                          <a:cs typeface="Segoe UI Light" panose="020B0502040204020203" pitchFamily="34" charset="0"/>
                        </a:rPr>
                        <a:t> a SQL Server Environment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Designing</a:t>
                      </a:r>
                      <a:r>
                        <a:rPr lang="en-US" sz="2400" baseline="0" dirty="0" smtClean="0">
                          <a:latin typeface="Segoe UI Light" panose="020B0502040204020203" pitchFamily="34" charset="0"/>
                          <a:cs typeface="Segoe UI Light" panose="020B0502040204020203" pitchFamily="34" charset="0"/>
                        </a:rPr>
                        <a:t> Database Security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Designing a Backup &amp; Recovery Solution</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Designing</a:t>
                      </a:r>
                      <a:r>
                        <a:rPr lang="en-US" sz="2400" baseline="0" dirty="0" smtClean="0">
                          <a:latin typeface="Segoe UI Light" panose="020B0502040204020203" pitchFamily="34" charset="0"/>
                          <a:cs typeface="Segoe UI Light" panose="020B0502040204020203" pitchFamily="34" charset="0"/>
                        </a:rPr>
                        <a:t> a High-Availability Solution</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Troubleshooting &amp; Maintaining a database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2343148695"/>
                  </a:ext>
                </a:extLst>
              </a:tr>
            </a:tbl>
          </a:graphicData>
        </a:graphic>
      </p:graphicFrame>
    </p:spTree>
    <p:extLst>
      <p:ext uri="{BB962C8B-B14F-4D97-AF65-F5344CB8AC3E}">
        <p14:creationId xmlns:p14="http://schemas.microsoft.com/office/powerpoint/2010/main" val="3310167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a:t>Target Audience</a:t>
            </a:r>
          </a:p>
          <a:p>
            <a:pPr lvl="1"/>
            <a:r>
              <a:rPr lang="en-US" dirty="0" smtClean="0"/>
              <a:t>Database professionals who </a:t>
            </a:r>
            <a:r>
              <a:rPr lang="en-US" dirty="0"/>
              <a:t>need to </a:t>
            </a:r>
            <a:r>
              <a:rPr lang="en-US" dirty="0" smtClean="0"/>
              <a:t>design SQL Server solutions</a:t>
            </a:r>
            <a:endParaRPr lang="en-US" dirty="0"/>
          </a:p>
          <a:p>
            <a:pPr lvl="1"/>
            <a:r>
              <a:rPr lang="en-US" dirty="0"/>
              <a:t>Anyone pursuing MCSE: Data Platform certification</a:t>
            </a:r>
          </a:p>
          <a:p>
            <a:r>
              <a:rPr lang="en-US" dirty="0"/>
              <a:t>Suggested Prerequisites/Supporting Material</a:t>
            </a:r>
          </a:p>
          <a:p>
            <a:pPr lvl="1"/>
            <a:r>
              <a:rPr lang="en-US" dirty="0"/>
              <a:t>Microsoft Official Curriculum</a:t>
            </a:r>
          </a:p>
          <a:p>
            <a:pPr lvl="2"/>
            <a:r>
              <a:rPr lang="en-US" dirty="0" smtClean="0"/>
              <a:t>20462C</a:t>
            </a:r>
            <a:r>
              <a:rPr lang="en-US" dirty="0"/>
              <a:t>: Administering Microsoft SQL Server Databases</a:t>
            </a:r>
          </a:p>
          <a:p>
            <a:pPr lvl="2"/>
            <a:r>
              <a:rPr lang="en-US" dirty="0" smtClean="0"/>
              <a:t>20465C</a:t>
            </a:r>
            <a:r>
              <a:rPr lang="en-US" dirty="0"/>
              <a:t>: </a:t>
            </a:r>
            <a:r>
              <a:rPr lang="en-GB" dirty="0"/>
              <a:t>Designing a Data Solution with Microsoft SQL Server</a:t>
            </a:r>
            <a:endParaRPr lang="en-US" dirty="0"/>
          </a:p>
          <a:p>
            <a:pPr lvl="1"/>
            <a:r>
              <a:rPr lang="en-US" dirty="0"/>
              <a:t>Microsoft Virtual Academy</a:t>
            </a:r>
          </a:p>
          <a:p>
            <a:pPr lvl="2"/>
            <a:r>
              <a:rPr lang="en-US" dirty="0"/>
              <a:t>Database Fundamentals</a:t>
            </a:r>
          </a:p>
          <a:p>
            <a:pPr lvl="2"/>
            <a:r>
              <a:rPr lang="en-US" dirty="0" smtClean="0"/>
              <a:t>Developing Microsoft SQL Server Databases</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Books Online</a:t>
            </a:r>
            <a:endParaRPr lang="en-GB" dirty="0"/>
          </a:p>
        </p:txBody>
      </p:sp>
      <p:sp>
        <p:nvSpPr>
          <p:cNvPr id="3" name="Content Placeholder 2"/>
          <p:cNvSpPr>
            <a:spLocks noGrp="1"/>
          </p:cNvSpPr>
          <p:nvPr>
            <p:ph sz="quarter" idx="10"/>
          </p:nvPr>
        </p:nvSpPr>
        <p:spPr/>
        <p:txBody>
          <a:bodyPr/>
          <a:lstStyle/>
          <a:p>
            <a:r>
              <a:rPr lang="en-GB" dirty="0" smtClean="0"/>
              <a:t>Product documentation and guidance</a:t>
            </a:r>
          </a:p>
          <a:p>
            <a:r>
              <a:rPr lang="en-GB" dirty="0" smtClean="0"/>
              <a:t>Published on both TechNet and MSDN</a:t>
            </a:r>
          </a:p>
          <a:p>
            <a:r>
              <a:rPr lang="en-GB" dirty="0" smtClean="0"/>
              <a:t>Downloadable local version also available</a:t>
            </a:r>
            <a:endParaRPr lang="en-GB" dirty="0"/>
          </a:p>
        </p:txBody>
      </p:sp>
    </p:spTree>
    <p:extLst>
      <p:ext uri="{BB962C8B-B14F-4D97-AF65-F5344CB8AC3E}">
        <p14:creationId xmlns:p14="http://schemas.microsoft.com/office/powerpoint/2010/main" val="3912982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Managing a SQL Server Environment</a:t>
            </a:r>
            <a:endParaRPr lang="en-US" dirty="0"/>
          </a:p>
        </p:txBody>
      </p:sp>
      <p:sp>
        <p:nvSpPr>
          <p:cNvPr id="4" name="Subtitle 3"/>
          <p:cNvSpPr>
            <a:spLocks noGrp="1"/>
          </p:cNvSpPr>
          <p:nvPr>
            <p:ph type="subTitle" idx="1"/>
          </p:nvPr>
        </p:nvSpPr>
        <p:spPr/>
        <p:txBody>
          <a:bodyPr/>
          <a:lstStyle/>
          <a:p>
            <a:r>
              <a:rPr lang="en-US" dirty="0"/>
              <a:t>Christian Bolton | Technical Director, Coeo</a:t>
            </a:r>
          </a:p>
          <a:p>
            <a:r>
              <a:rPr lang="en-US" dirty="0"/>
              <a:t>Graeme Malcolm |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SQL Server Agent Performance Alerts</a:t>
            </a:r>
          </a:p>
          <a:p>
            <a:r>
              <a:rPr lang="en-GB" dirty="0" smtClean="0"/>
              <a:t>Managing Resources with Resource Governor</a:t>
            </a:r>
          </a:p>
          <a:p>
            <a:r>
              <a:rPr lang="en-GB" dirty="0" smtClean="0"/>
              <a:t>Auditing with SQL Server Audit</a:t>
            </a:r>
          </a:p>
          <a:p>
            <a:r>
              <a:rPr lang="en-GB" dirty="0" smtClean="0"/>
              <a:t>Declarative Management with Policy-Based Management</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ABABB7C912B349A2B2463BDF914460" ma:contentTypeVersion="" ma:contentTypeDescription="Create a new document." ma:contentTypeScope="" ma:versionID="122032919d7da652cf4cd65408dab275">
  <xsd:schema xmlns:xsd="http://www.w3.org/2001/XMLSchema" xmlns:xs="http://www.w3.org/2001/XMLSchema" xmlns:p="http://schemas.microsoft.com/office/2006/metadata/properties" xmlns:ns2="DC2CDEF1-EAD5-4300-A2EA-437935320DBA" xmlns:ns3="27aa9422-7f1f-4c84-9cdf-302b1a67e513" targetNamespace="http://schemas.microsoft.com/office/2006/metadata/properties" ma:root="true" ma:fieldsID="251696a2ef9bf7a3ee2b4eea1f301ba9" ns2:_="" ns3:_="">
    <xsd:import namespace="DC2CDEF1-EAD5-4300-A2EA-437935320DBA"/>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2CDEF1-EAD5-4300-A2EA-437935320DBA"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DC2CDEF1-EAD5-4300-A2EA-437935320DBA">Final</Status>
    <Module xmlns="DC2CDEF1-EAD5-4300-A2EA-437935320DBA">1</Module>
    <Content_x0020_Type xmlns="DC2CDEF1-EAD5-4300-A2EA-437935320DBA">Slide Presentation</Content_x0020_Type>
  </documentManagement>
</p:properties>
</file>

<file path=customXml/itemProps1.xml><?xml version="1.0" encoding="utf-8"?>
<ds:datastoreItem xmlns:ds="http://schemas.openxmlformats.org/officeDocument/2006/customXml" ds:itemID="{CAD0E412-3029-42D8-B86C-BC843B2919E0}"/>
</file>

<file path=customXml/itemProps2.xml><?xml version="1.0" encoding="utf-8"?>
<ds:datastoreItem xmlns:ds="http://schemas.openxmlformats.org/officeDocument/2006/customXml" ds:itemID="{F8299E09-2235-4A41-B1D1-EA7C96ED1D5C}"/>
</file>

<file path=customXml/itemProps3.xml><?xml version="1.0" encoding="utf-8"?>
<ds:datastoreItem xmlns:ds="http://schemas.openxmlformats.org/officeDocument/2006/customXml" ds:itemID="{EFA6095F-41A9-40B7-A71C-D48763D1F5E7}"/>
</file>

<file path=docProps/app.xml><?xml version="1.0" encoding="utf-8"?>
<Properties xmlns="http://schemas.openxmlformats.org/officeDocument/2006/extended-properties" xmlns:vt="http://schemas.openxmlformats.org/officeDocument/2006/docPropsVTypes">
  <Template/>
  <TotalTime>0</TotalTime>
  <Words>511</Words>
  <Application>Microsoft Office PowerPoint</Application>
  <PresentationFormat>Widescreen</PresentationFormat>
  <Paragraphs>114</Paragraphs>
  <Slides>19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Segoe</vt:lpstr>
      <vt:lpstr>Segoe UI</vt:lpstr>
      <vt:lpstr>Segoe UI Light</vt:lpstr>
      <vt:lpstr>Verdana</vt:lpstr>
      <vt:lpstr>1_Office Theme</vt:lpstr>
      <vt:lpstr>Designing Database Solutions for SQL Server</vt:lpstr>
      <vt:lpstr>Meet Graeme Malcolm | ‏@graeme_malcolm</vt:lpstr>
      <vt:lpstr>Meet Christian Bolton | ‏@christianbolton </vt:lpstr>
      <vt:lpstr>Course Topics</vt:lpstr>
      <vt:lpstr>Setting Expectations</vt:lpstr>
      <vt:lpstr>SQL Server Books Online</vt:lpstr>
      <vt:lpstr>     Join the MVA Community!</vt:lpstr>
      <vt:lpstr>PowerPoint Presentation</vt:lpstr>
      <vt:lpstr>Module Overview</vt:lpstr>
      <vt:lpstr>SQL Server Agent Performance Alerts</vt:lpstr>
      <vt:lpstr>SQL Server Agent Performance Alerts</vt:lpstr>
      <vt:lpstr>Managing Resources with Resource Governor</vt:lpstr>
      <vt:lpstr>Resource Governor</vt:lpstr>
      <vt:lpstr>Auditing with SQL Server Audit</vt:lpstr>
      <vt:lpstr>SQL Server Audit</vt:lpstr>
      <vt:lpstr>Declarative Management with Policy-Based Management</vt:lpstr>
      <vt:lpstr>Policy-Based Management</vt:lpstr>
      <vt:lpstr>Managing a SQL Server Environment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2015-01-15T17:49:03Z</dcterms:created>
  <dcterms:modified xsi:type="dcterms:W3CDTF">2015-01-15T17:49:30Z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0x01010086ABABB7C912B349A2B2463BDF914460</vt:lpwstr>
  </property>
</Properties>
</file>