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20.xml" ContentType="application/vnd.openxmlformats-officedocument.presentationml.slide+xml"/>
  <Override PartName="/ppt/slides/slide28.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0"/>
  </p:notesMasterIdLst>
  <p:handoutMasterIdLst>
    <p:handoutMasterId r:id="rId31"/>
  </p:handoutMasterIdLst>
  <p:sldIdLst>
    <p:sldId id="271" r:id="rId2"/>
    <p:sldId id="287" r:id="rId3"/>
    <p:sldId id="283" r:id="rId4"/>
    <p:sldId id="284" r:id="rId5"/>
    <p:sldId id="295" r:id="rId6"/>
    <p:sldId id="312" r:id="rId7"/>
    <p:sldId id="313" r:id="rId8"/>
    <p:sldId id="307" r:id="rId9"/>
    <p:sldId id="330" r:id="rId10"/>
    <p:sldId id="314" r:id="rId11"/>
    <p:sldId id="308" r:id="rId12"/>
    <p:sldId id="317" r:id="rId13"/>
    <p:sldId id="318" r:id="rId14"/>
    <p:sldId id="316" r:id="rId15"/>
    <p:sldId id="319" r:id="rId16"/>
    <p:sldId id="320" r:id="rId17"/>
    <p:sldId id="331" r:id="rId18"/>
    <p:sldId id="332" r:id="rId19"/>
    <p:sldId id="323" r:id="rId20"/>
    <p:sldId id="321" r:id="rId21"/>
    <p:sldId id="333" r:id="rId22"/>
    <p:sldId id="334" r:id="rId23"/>
    <p:sldId id="335" r:id="rId24"/>
    <p:sldId id="328" r:id="rId25"/>
    <p:sldId id="336" r:id="rId26"/>
    <p:sldId id="329" r:id="rId27"/>
    <p:sldId id="394" r:id="rId28"/>
    <p:sldId id="26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7233"/>
    <a:srgbClr val="1F497D"/>
    <a:srgbClr val="002050"/>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72428" autoAdjust="0"/>
  </p:normalViewPr>
  <p:slideViewPr>
    <p:cSldViewPr snapToGrid="0">
      <p:cViewPr varScale="1">
        <p:scale>
          <a:sx n="64" d="100"/>
          <a:sy n="64" d="100"/>
        </p:scale>
        <p:origin x="1330" y="72"/>
      </p:cViewPr>
      <p:guideLst/>
    </p:cSldViewPr>
  </p:slideViewPr>
  <p:notesTextViewPr>
    <p:cViewPr>
      <p:scale>
        <a:sx n="1" d="1"/>
        <a:sy n="1" d="1"/>
      </p:scale>
      <p:origin x="0" y="0"/>
    </p:cViewPr>
  </p:notesTextViewPr>
  <p:sorterViewPr>
    <p:cViewPr varScale="1">
      <p:scale>
        <a:sx n="1" d="1"/>
        <a:sy n="1" d="1"/>
      </p:scale>
      <p:origin x="0" y="-4108"/>
    </p:cViewPr>
  </p:sorterViewPr>
  <p:notesViewPr>
    <p:cSldViewPr snapToGrid="0">
      <p:cViewPr varScale="1">
        <p:scale>
          <a:sx n="127" d="100"/>
          <a:sy n="127" d="100"/>
        </p:scale>
        <p:origin x="1056" y="8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1954318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294827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22</a:t>
            </a:fld>
            <a:endParaRPr lang="en-US"/>
          </a:p>
        </p:txBody>
      </p:sp>
    </p:spTree>
    <p:extLst>
      <p:ext uri="{BB962C8B-B14F-4D97-AF65-F5344CB8AC3E}">
        <p14:creationId xmlns:p14="http://schemas.microsoft.com/office/powerpoint/2010/main" val="2775018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24</a:t>
            </a:fld>
            <a:endParaRPr lang="en-US"/>
          </a:p>
        </p:txBody>
      </p:sp>
    </p:spTree>
    <p:extLst>
      <p:ext uri="{BB962C8B-B14F-4D97-AF65-F5344CB8AC3E}">
        <p14:creationId xmlns:p14="http://schemas.microsoft.com/office/powerpoint/2010/main" val="3959945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25</a:t>
            </a:fld>
            <a:endParaRPr lang="en-US"/>
          </a:p>
        </p:txBody>
      </p:sp>
    </p:spTree>
    <p:extLst>
      <p:ext uri="{BB962C8B-B14F-4D97-AF65-F5344CB8AC3E}">
        <p14:creationId xmlns:p14="http://schemas.microsoft.com/office/powerpoint/2010/main" val="1876790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26</a:t>
            </a:fld>
            <a:endParaRPr lang="en-US"/>
          </a:p>
        </p:txBody>
      </p:sp>
    </p:spTree>
    <p:extLst>
      <p:ext uri="{BB962C8B-B14F-4D97-AF65-F5344CB8AC3E}">
        <p14:creationId xmlns:p14="http://schemas.microsoft.com/office/powerpoint/2010/main" val="3838399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27</a:t>
            </a:fld>
            <a:endParaRPr lang="en-US" dirty="0"/>
          </a:p>
        </p:txBody>
      </p:sp>
    </p:spTree>
    <p:extLst>
      <p:ext uri="{BB962C8B-B14F-4D97-AF65-F5344CB8AC3E}">
        <p14:creationId xmlns:p14="http://schemas.microsoft.com/office/powerpoint/2010/main" val="139829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6082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52207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40021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959429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10</a:t>
            </a:fld>
            <a:endParaRPr lang="en-US"/>
          </a:p>
        </p:txBody>
      </p:sp>
    </p:spTree>
    <p:extLst>
      <p:ext uri="{BB962C8B-B14F-4D97-AF65-F5344CB8AC3E}">
        <p14:creationId xmlns:p14="http://schemas.microsoft.com/office/powerpoint/2010/main" val="1435524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4101600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2824526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14</a:t>
            </a:fld>
            <a:endParaRPr lang="en-US"/>
          </a:p>
        </p:txBody>
      </p:sp>
    </p:spTree>
    <p:extLst>
      <p:ext uri="{BB962C8B-B14F-4D97-AF65-F5344CB8AC3E}">
        <p14:creationId xmlns:p14="http://schemas.microsoft.com/office/powerpoint/2010/main" val="1162789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notesSlide" Target="../notesSlides/notesSlide5.xml"/><Relationship Id="rId16"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8.png"/><Relationship Id="rId5" Type="http://schemas.openxmlformats.org/officeDocument/2006/relationships/image" Target="../media/image6.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Christian Bolton </a:t>
            </a:r>
            <a:r>
              <a:rPr lang="en-US" dirty="0"/>
              <a:t>| </a:t>
            </a:r>
            <a:r>
              <a:rPr lang="en-US" dirty="0" smtClean="0"/>
              <a:t>Technical Director, Coeo</a:t>
            </a:r>
          </a:p>
          <a:p>
            <a:r>
              <a:rPr lang="en-US" dirty="0" smtClean="0"/>
              <a:t>Graeme Malcolm </a:t>
            </a:r>
            <a:r>
              <a:rPr lang="en-US" dirty="0"/>
              <a:t>| </a:t>
            </a:r>
            <a:r>
              <a:rPr lang="en-US" dirty="0" smtClean="0"/>
              <a:t>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Designing</a:t>
            </a:r>
            <a:br>
              <a:rPr lang="en-US" sz="4000" dirty="0" smtClean="0"/>
            </a:br>
            <a:r>
              <a:rPr lang="en-US" sz="4000" dirty="0"/>
              <a:t>Database </a:t>
            </a:r>
            <a:r>
              <a:rPr lang="en-US" sz="4000" dirty="0" smtClean="0"/>
              <a:t>Solutions for SQL Server</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Server-Level Security</a:t>
            </a:r>
            <a:endParaRPr lang="en-US" dirty="0"/>
          </a:p>
        </p:txBody>
      </p:sp>
      <p:sp>
        <p:nvSpPr>
          <p:cNvPr id="3" name="Content Placeholder 2"/>
          <p:cNvSpPr>
            <a:spLocks noGrp="1"/>
          </p:cNvSpPr>
          <p:nvPr>
            <p:ph sz="quarter" idx="10"/>
          </p:nvPr>
        </p:nvSpPr>
        <p:spPr/>
        <p:txBody>
          <a:bodyPr/>
          <a:lstStyle/>
          <a:p>
            <a:endParaRPr lang="en-GB" dirty="0"/>
          </a:p>
          <a:p>
            <a:pPr marL="0" indent="0">
              <a:buNone/>
            </a:pPr>
            <a:endParaRPr lang="en-US" dirty="0"/>
          </a:p>
        </p:txBody>
      </p:sp>
      <p:sp>
        <p:nvSpPr>
          <p:cNvPr id="6" name="Content Placeholder 6"/>
          <p:cNvSpPr txBox="1">
            <a:spLocks/>
          </p:cNvSpPr>
          <p:nvPr/>
        </p:nvSpPr>
        <p:spPr>
          <a:xfrm>
            <a:off x="379413" y="1388226"/>
            <a:ext cx="9313227" cy="5290388"/>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Impersonation/Delegation Security Model</a:t>
            </a:r>
          </a:p>
        </p:txBody>
      </p:sp>
      <p:grpSp>
        <p:nvGrpSpPr>
          <p:cNvPr id="5" name="Group 4"/>
          <p:cNvGrpSpPr/>
          <p:nvPr/>
        </p:nvGrpSpPr>
        <p:grpSpPr>
          <a:xfrm>
            <a:off x="2050657" y="2477043"/>
            <a:ext cx="8055286" cy="2561493"/>
            <a:chOff x="2264017" y="2753090"/>
            <a:chExt cx="8055286" cy="2561493"/>
          </a:xfrm>
        </p:grpSpPr>
        <p:grpSp>
          <p:nvGrpSpPr>
            <p:cNvPr id="21" name="Group 20"/>
            <p:cNvGrpSpPr/>
            <p:nvPr/>
          </p:nvGrpSpPr>
          <p:grpSpPr>
            <a:xfrm>
              <a:off x="6866138" y="2753090"/>
              <a:ext cx="1422953" cy="1556788"/>
              <a:chOff x="5996721" y="1554480"/>
              <a:chExt cx="1203389" cy="1316574"/>
            </a:xfrm>
          </p:grpSpPr>
          <p:grpSp>
            <p:nvGrpSpPr>
              <p:cNvPr id="22" name="Group 21"/>
              <p:cNvGrpSpPr/>
              <p:nvPr/>
            </p:nvGrpSpPr>
            <p:grpSpPr>
              <a:xfrm>
                <a:off x="5996721" y="1554480"/>
                <a:ext cx="995331" cy="1033232"/>
                <a:chOff x="6285929" y="1546860"/>
                <a:chExt cx="1186183" cy="1231352"/>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5929" y="1546860"/>
                  <a:ext cx="657364" cy="1165769"/>
                </a:xfrm>
                <a:prstGeom prst="rect">
                  <a:avLst/>
                </a:prstGeom>
              </p:spPr>
            </p:pic>
            <p:pic>
              <p:nvPicPr>
                <p:cNvPr id="25" name="Pictur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20839" y="2283785"/>
                  <a:ext cx="751273" cy="494427"/>
                </a:xfrm>
                <a:prstGeom prst="rect">
                  <a:avLst/>
                </a:prstGeom>
              </p:spPr>
            </p:pic>
          </p:grpSp>
          <p:sp>
            <p:nvSpPr>
              <p:cNvPr id="23" name="TextBox 22"/>
              <p:cNvSpPr txBox="1"/>
              <p:nvPr/>
            </p:nvSpPr>
            <p:spPr>
              <a:xfrm>
                <a:off x="5996721" y="2532681"/>
                <a:ext cx="1203389" cy="338373"/>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SQL Server</a:t>
                </a:r>
                <a:endParaRPr lang="en-US" sz="2000" dirty="0">
                  <a:solidFill>
                    <a:srgbClr val="000000"/>
                  </a:solidFill>
                  <a:latin typeface="Segoe UI" panose="020B0502040204020203" pitchFamily="34" charset="0"/>
                  <a:cs typeface="Segoe UI" panose="020B0502040204020203" pitchFamily="34" charset="0"/>
                </a:endParaRPr>
              </a:p>
            </p:txBody>
          </p:sp>
        </p:grpSp>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3081" y="2895888"/>
              <a:ext cx="554885" cy="876719"/>
            </a:xfrm>
            <a:prstGeom prst="rect">
              <a:avLst/>
            </a:prstGeom>
          </p:spPr>
        </p:pic>
        <p:sp>
          <p:nvSpPr>
            <p:cNvPr id="27" name="TextBox 26"/>
            <p:cNvSpPr txBox="1"/>
            <p:nvPr/>
          </p:nvSpPr>
          <p:spPr>
            <a:xfrm>
              <a:off x="2264017" y="3927909"/>
              <a:ext cx="694421"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User</a:t>
              </a:r>
              <a:endParaRPr lang="en-US" sz="2000" dirty="0">
                <a:solidFill>
                  <a:srgbClr val="000000"/>
                </a:solidFill>
                <a:latin typeface="Segoe UI" panose="020B0502040204020203" pitchFamily="34" charset="0"/>
                <a:cs typeface="Segoe UI" panose="020B0502040204020203" pitchFamily="34" charset="0"/>
              </a:endParaRPr>
            </a:p>
          </p:txBody>
        </p:sp>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394211" y="2916368"/>
              <a:ext cx="885490" cy="835178"/>
            </a:xfrm>
            <a:prstGeom prst="rect">
              <a:avLst/>
            </a:prstGeom>
          </p:spPr>
        </p:pic>
        <p:sp>
          <p:nvSpPr>
            <p:cNvPr id="29" name="TextBox 28"/>
            <p:cNvSpPr txBox="1"/>
            <p:nvPr/>
          </p:nvSpPr>
          <p:spPr>
            <a:xfrm>
              <a:off x="4264390" y="3927909"/>
              <a:ext cx="1470274"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Application</a:t>
              </a:r>
              <a:endParaRPr lang="en-US" sz="2000" dirty="0">
                <a:solidFill>
                  <a:srgbClr val="000000"/>
                </a:solidFill>
                <a:latin typeface="Segoe UI" panose="020B0502040204020203" pitchFamily="34" charset="0"/>
                <a:cs typeface="Segoe UI" panose="020B0502040204020203" pitchFamily="34" charset="0"/>
              </a:endParaRPr>
            </a:p>
          </p:txBody>
        </p:sp>
        <p:cxnSp>
          <p:nvCxnSpPr>
            <p:cNvPr id="30" name="Straight Arrow Connector 29"/>
            <p:cNvCxnSpPr/>
            <p:nvPr/>
          </p:nvCxnSpPr>
          <p:spPr bwMode="auto">
            <a:xfrm flipV="1">
              <a:off x="2837966" y="3333957"/>
              <a:ext cx="1556245" cy="29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p:nvPr/>
          </p:nvCxnSpPr>
          <p:spPr bwMode="auto">
            <a:xfrm flipV="1">
              <a:off x="5279701" y="3331429"/>
              <a:ext cx="1586435" cy="2528"/>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sp>
          <p:nvSpPr>
            <p:cNvPr id="32" name="Rectangular Callout 31"/>
            <p:cNvSpPr/>
            <p:nvPr/>
          </p:nvSpPr>
          <p:spPr bwMode="auto">
            <a:xfrm>
              <a:off x="2264017" y="4263960"/>
              <a:ext cx="1816109" cy="634604"/>
            </a:xfrm>
            <a:prstGeom prst="wedgeRectCallout">
              <a:avLst>
                <a:gd name="adj1" fmla="val 65600"/>
                <a:gd name="adj2" fmla="val -18965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User accesses application</a:t>
              </a:r>
              <a:endParaRPr lang="en-US" dirty="0">
                <a:solidFill>
                  <a:srgbClr val="000000"/>
                </a:solidFill>
                <a:latin typeface="Segoe UI" panose="020B0502040204020203" pitchFamily="34" charset="0"/>
                <a:cs typeface="Segoe UI" panose="020B0502040204020203" pitchFamily="34" charset="0"/>
              </a:endParaRPr>
            </a:p>
          </p:txBody>
        </p:sp>
        <p:sp>
          <p:nvSpPr>
            <p:cNvPr id="33" name="Rectangular Callout 32"/>
            <p:cNvSpPr/>
            <p:nvPr/>
          </p:nvSpPr>
          <p:spPr bwMode="auto">
            <a:xfrm>
              <a:off x="5279701" y="4288211"/>
              <a:ext cx="2238675" cy="889992"/>
            </a:xfrm>
            <a:prstGeom prst="wedgeRectCallout">
              <a:avLst>
                <a:gd name="adj1" fmla="val -13560"/>
                <a:gd name="adj2" fmla="val -15809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Application impersonates user</a:t>
              </a:r>
              <a:endParaRPr lang="en-US" dirty="0">
                <a:solidFill>
                  <a:srgbClr val="000000"/>
                </a:solidFill>
                <a:latin typeface="Segoe UI" panose="020B0502040204020203" pitchFamily="34" charset="0"/>
                <a:cs typeface="Segoe UI" panose="020B0502040204020203" pitchFamily="34" charset="0"/>
              </a:endParaRPr>
            </a:p>
          </p:txBody>
        </p:sp>
        <p:sp>
          <p:nvSpPr>
            <p:cNvPr id="34" name="Rectangular Callout 33"/>
            <p:cNvSpPr/>
            <p:nvPr/>
          </p:nvSpPr>
          <p:spPr bwMode="auto">
            <a:xfrm>
              <a:off x="8043072" y="4400339"/>
              <a:ext cx="2276231" cy="914244"/>
            </a:xfrm>
            <a:prstGeom prst="wedgeRectCallout">
              <a:avLst>
                <a:gd name="adj1" fmla="val -70343"/>
                <a:gd name="adj2" fmla="val -6598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SQL Server access is based on user identity</a:t>
              </a:r>
              <a:endParaRPr lang="en-US"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171820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Authentication Options</a:t>
            </a:r>
            <a:endParaRPr lang="en-US" dirty="0"/>
          </a:p>
        </p:txBody>
      </p:sp>
      <p:sp>
        <p:nvSpPr>
          <p:cNvPr id="3" name="Content Placeholder 2"/>
          <p:cNvSpPr>
            <a:spLocks noGrp="1"/>
          </p:cNvSpPr>
          <p:nvPr>
            <p:ph sz="quarter" idx="10"/>
          </p:nvPr>
        </p:nvSpPr>
        <p:spPr>
          <a:xfrm>
            <a:off x="379413" y="1388226"/>
            <a:ext cx="9526587" cy="5290388"/>
          </a:xfrm>
        </p:spPr>
        <p:txBody>
          <a:bodyPr/>
          <a:lstStyle/>
          <a:p>
            <a:r>
              <a:rPr lang="en-GB" dirty="0" smtClean="0"/>
              <a:t>Authentication is the process of verifying that an identity is valid:</a:t>
            </a:r>
          </a:p>
          <a:p>
            <a:pPr lvl="1"/>
            <a:r>
              <a:rPr lang="en-GB" dirty="0" smtClean="0"/>
              <a:t>Windows authentication – only users authenticated by Windows can connect</a:t>
            </a:r>
          </a:p>
          <a:p>
            <a:pPr lvl="1"/>
            <a:r>
              <a:rPr lang="en-GB" dirty="0" smtClean="0"/>
              <a:t>Mixed authentication – users authenticated by Windows or SQL Server can connect</a:t>
            </a:r>
            <a:endParaRPr lang="en-GB" dirty="0"/>
          </a:p>
          <a:p>
            <a:pPr marL="0" indent="0">
              <a:buNone/>
            </a:pPr>
            <a:endParaRPr lang="en-US" dirty="0"/>
          </a:p>
        </p:txBody>
      </p:sp>
    </p:spTree>
    <p:extLst>
      <p:ext uri="{BB962C8B-B14F-4D97-AF65-F5344CB8AC3E}">
        <p14:creationId xmlns:p14="http://schemas.microsoft.com/office/powerpoint/2010/main" val="1044561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Server-Level Roles</a:t>
            </a:r>
            <a:endParaRPr lang="en-US" dirty="0"/>
          </a:p>
        </p:txBody>
      </p:sp>
      <p:sp>
        <p:nvSpPr>
          <p:cNvPr id="6" name="Content Placeholder 2"/>
          <p:cNvSpPr>
            <a:spLocks noGrp="1"/>
          </p:cNvSpPr>
          <p:nvPr>
            <p:ph sz="quarter" idx="10"/>
          </p:nvPr>
        </p:nvSpPr>
        <p:spPr>
          <a:xfrm>
            <a:off x="379413" y="1388226"/>
            <a:ext cx="7575867" cy="5290388"/>
          </a:xfrm>
        </p:spPr>
        <p:txBody>
          <a:bodyPr/>
          <a:lstStyle/>
          <a:p>
            <a:r>
              <a:rPr lang="en-GB" dirty="0" smtClean="0"/>
              <a:t>All server-level principals are members of the </a:t>
            </a:r>
            <a:r>
              <a:rPr lang="en-GB" b="1" dirty="0" smtClean="0"/>
              <a:t>public</a:t>
            </a:r>
            <a:r>
              <a:rPr lang="en-GB" dirty="0" smtClean="0"/>
              <a:t> server role</a:t>
            </a:r>
          </a:p>
          <a:p>
            <a:r>
              <a:rPr lang="en-GB" dirty="0" smtClean="0"/>
              <a:t>Assign logins to fixed server-level roles to delegate administrative tasks</a:t>
            </a:r>
          </a:p>
          <a:p>
            <a:r>
              <a:rPr lang="en-GB" dirty="0" smtClean="0"/>
              <a:t>Create user-defined server roles if fixed roles don’t meet your needs</a:t>
            </a:r>
            <a:endParaRPr lang="en-GB" dirty="0"/>
          </a:p>
          <a:p>
            <a:pPr marL="0" indent="0">
              <a:buNone/>
            </a:pPr>
            <a:endParaRPr lang="en-US" dirty="0"/>
          </a:p>
        </p:txBody>
      </p:sp>
      <p:pic>
        <p:nvPicPr>
          <p:cNvPr id="7" name="Picture 6"/>
          <p:cNvPicPr>
            <a:picLocks noChangeAspect="1"/>
          </p:cNvPicPr>
          <p:nvPr/>
        </p:nvPicPr>
        <p:blipFill>
          <a:blip r:embed="rId3"/>
          <a:stretch>
            <a:fillRect/>
          </a:stretch>
        </p:blipFill>
        <p:spPr>
          <a:xfrm>
            <a:off x="8000339" y="2053087"/>
            <a:ext cx="3903607" cy="2475458"/>
          </a:xfrm>
          <a:prstGeom prst="rect">
            <a:avLst/>
          </a:prstGeom>
        </p:spPr>
      </p:pic>
    </p:spTree>
    <p:extLst>
      <p:ext uri="{BB962C8B-B14F-4D97-AF65-F5344CB8AC3E}">
        <p14:creationId xmlns:p14="http://schemas.microsoft.com/office/powerpoint/2010/main" val="1703565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Managing-Server Security</a:t>
            </a:r>
            <a:endParaRPr lang="en-GB" dirty="0"/>
          </a:p>
        </p:txBody>
      </p:sp>
    </p:spTree>
    <p:extLst>
      <p:ext uri="{BB962C8B-B14F-4D97-AF65-F5344CB8AC3E}">
        <p14:creationId xmlns:p14="http://schemas.microsoft.com/office/powerpoint/2010/main" val="30363512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526486" cy="1063487"/>
          </a:xfrm>
        </p:spPr>
        <p:txBody>
          <a:bodyPr/>
          <a:lstStyle/>
          <a:p>
            <a:r>
              <a:rPr lang="en-US" dirty="0" smtClean="0"/>
              <a:t>Managing Database Users</a:t>
            </a:r>
            <a:endParaRPr lang="en-US" dirty="0"/>
          </a:p>
        </p:txBody>
      </p:sp>
      <p:sp>
        <p:nvSpPr>
          <p:cNvPr id="7" name="Content Placeholder 2"/>
          <p:cNvSpPr>
            <a:spLocks noGrp="1"/>
          </p:cNvSpPr>
          <p:nvPr>
            <p:ph sz="quarter" idx="10"/>
          </p:nvPr>
        </p:nvSpPr>
        <p:spPr>
          <a:xfrm>
            <a:off x="379413" y="1388226"/>
            <a:ext cx="7575867" cy="5290388"/>
          </a:xfrm>
        </p:spPr>
        <p:txBody>
          <a:bodyPr/>
          <a:lstStyle/>
          <a:p>
            <a:r>
              <a:rPr lang="en-GB" dirty="0" smtClean="0"/>
              <a:t>Logins cannot access a database </a:t>
            </a:r>
            <a:r>
              <a:rPr lang="en-GB" dirty="0"/>
              <a:t>t</a:t>
            </a:r>
            <a:r>
              <a:rPr lang="en-GB" dirty="0" smtClean="0"/>
              <a:t>o which they have not been granted access</a:t>
            </a:r>
          </a:p>
          <a:p>
            <a:r>
              <a:rPr lang="en-GB" dirty="0" smtClean="0"/>
              <a:t>Grant access to a login by creating a database user for it</a:t>
            </a:r>
            <a:endParaRPr lang="en-GB" dirty="0"/>
          </a:p>
          <a:p>
            <a:pPr marL="0" indent="0">
              <a:buNone/>
            </a:pPr>
            <a:endParaRPr lang="en-US" dirty="0"/>
          </a:p>
        </p:txBody>
      </p:sp>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55280" y="1245702"/>
            <a:ext cx="3546951" cy="5006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7954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526486" cy="1063487"/>
          </a:xfrm>
        </p:spPr>
        <p:txBody>
          <a:bodyPr/>
          <a:lstStyle/>
          <a:p>
            <a:r>
              <a:rPr lang="en-US" dirty="0" smtClean="0"/>
              <a:t>Managing </a:t>
            </a:r>
            <a:r>
              <a:rPr lang="en-US" dirty="0" err="1" smtClean="0"/>
              <a:t>dbo</a:t>
            </a:r>
            <a:r>
              <a:rPr lang="en-US" dirty="0" smtClean="0"/>
              <a:t> and guest access</a:t>
            </a:r>
            <a:endParaRPr lang="en-US" dirty="0"/>
          </a:p>
        </p:txBody>
      </p:sp>
      <p:sp>
        <p:nvSpPr>
          <p:cNvPr id="3" name="Content Placeholder 2"/>
          <p:cNvSpPr>
            <a:spLocks noGrp="1"/>
          </p:cNvSpPr>
          <p:nvPr>
            <p:ph sz="quarter" idx="10"/>
          </p:nvPr>
        </p:nvSpPr>
        <p:spPr>
          <a:xfrm>
            <a:off x="379413" y="1388226"/>
            <a:ext cx="9651278" cy="5290388"/>
          </a:xfrm>
        </p:spPr>
        <p:txBody>
          <a:bodyPr/>
          <a:lstStyle/>
          <a:p>
            <a:r>
              <a:rPr lang="en-GB" dirty="0" err="1" smtClean="0"/>
              <a:t>dbo</a:t>
            </a:r>
            <a:r>
              <a:rPr lang="en-GB" dirty="0" smtClean="0"/>
              <a:t> database user</a:t>
            </a:r>
          </a:p>
          <a:p>
            <a:pPr lvl="1"/>
            <a:r>
              <a:rPr lang="en-GB" dirty="0" err="1" smtClean="0"/>
              <a:t>sa</a:t>
            </a:r>
            <a:r>
              <a:rPr lang="en-GB" dirty="0" smtClean="0"/>
              <a:t> login, members of </a:t>
            </a:r>
            <a:r>
              <a:rPr lang="en-GB" dirty="0" err="1" smtClean="0"/>
              <a:t>sysadmin</a:t>
            </a:r>
            <a:r>
              <a:rPr lang="en-GB" dirty="0" smtClean="0"/>
              <a:t> role, and owner of the database map to the </a:t>
            </a:r>
            <a:r>
              <a:rPr lang="en-GB" dirty="0" err="1" smtClean="0"/>
              <a:t>dbo</a:t>
            </a:r>
            <a:r>
              <a:rPr lang="en-GB" dirty="0" smtClean="0"/>
              <a:t> account</a:t>
            </a:r>
          </a:p>
          <a:p>
            <a:endParaRPr lang="en-GB" dirty="0"/>
          </a:p>
          <a:p>
            <a:r>
              <a:rPr lang="en-GB" dirty="0" smtClean="0"/>
              <a:t>Guest database user</a:t>
            </a:r>
          </a:p>
          <a:p>
            <a:pPr lvl="1"/>
            <a:r>
              <a:rPr lang="en-GB" dirty="0" smtClean="0"/>
              <a:t>Enables logins without user accounts to access a database</a:t>
            </a:r>
          </a:p>
          <a:p>
            <a:pPr lvl="1"/>
            <a:r>
              <a:rPr lang="en-GB" dirty="0" smtClean="0"/>
              <a:t>Disabled by default in user databases</a:t>
            </a:r>
          </a:p>
          <a:p>
            <a:pPr lvl="1"/>
            <a:r>
              <a:rPr lang="en-GB" dirty="0" smtClean="0"/>
              <a:t>Enabled by using the GRANT CONNECT statement</a:t>
            </a:r>
            <a:endParaRPr lang="en-GB" dirty="0"/>
          </a:p>
        </p:txBody>
      </p:sp>
    </p:spTree>
    <p:extLst>
      <p:ext uri="{BB962C8B-B14F-4D97-AF65-F5344CB8AC3E}">
        <p14:creationId xmlns:p14="http://schemas.microsoft.com/office/powerpoint/2010/main" val="36062298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526486" cy="1063487"/>
          </a:xfrm>
        </p:spPr>
        <p:txBody>
          <a:bodyPr/>
          <a:lstStyle/>
          <a:p>
            <a:r>
              <a:rPr lang="en-US" dirty="0" smtClean="0"/>
              <a:t>Database Ownership</a:t>
            </a:r>
            <a:endParaRPr lang="en-US" dirty="0"/>
          </a:p>
        </p:txBody>
      </p:sp>
      <p:sp>
        <p:nvSpPr>
          <p:cNvPr id="3" name="Content Placeholder 2"/>
          <p:cNvSpPr>
            <a:spLocks noGrp="1"/>
          </p:cNvSpPr>
          <p:nvPr>
            <p:ph sz="quarter" idx="10"/>
          </p:nvPr>
        </p:nvSpPr>
        <p:spPr/>
        <p:txBody>
          <a:bodyPr/>
          <a:lstStyle/>
          <a:p>
            <a:r>
              <a:rPr lang="en-GB" dirty="0" smtClean="0"/>
              <a:t>Like other objects, databases have owners</a:t>
            </a:r>
          </a:p>
          <a:p>
            <a:r>
              <a:rPr lang="en-GB" dirty="0" smtClean="0"/>
              <a:t>A database owner will default to the user who created it</a:t>
            </a:r>
          </a:p>
          <a:p>
            <a:r>
              <a:rPr lang="en-GB" dirty="0" smtClean="0"/>
              <a:t>This user will map to the </a:t>
            </a:r>
            <a:r>
              <a:rPr lang="en-GB" dirty="0" err="1" smtClean="0"/>
              <a:t>dbo</a:t>
            </a:r>
            <a:r>
              <a:rPr lang="en-GB" dirty="0" smtClean="0"/>
              <a:t> user</a:t>
            </a:r>
          </a:p>
          <a:p>
            <a:r>
              <a:rPr lang="en-GB" dirty="0" smtClean="0"/>
              <a:t>Don’t have databases owned by user accounts</a:t>
            </a:r>
            <a:endParaRPr lang="en-GB" dirty="0"/>
          </a:p>
        </p:txBody>
      </p:sp>
    </p:spTree>
    <p:extLst>
      <p:ext uri="{BB962C8B-B14F-4D97-AF65-F5344CB8AC3E}">
        <p14:creationId xmlns:p14="http://schemas.microsoft.com/office/powerpoint/2010/main" val="1884199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526486" cy="1063487"/>
          </a:xfrm>
        </p:spPr>
        <p:txBody>
          <a:bodyPr/>
          <a:lstStyle/>
          <a:p>
            <a:r>
              <a:rPr lang="en-US" dirty="0" smtClean="0"/>
              <a:t>Managing Database-Level Roles</a:t>
            </a:r>
            <a:endParaRPr lang="en-US" dirty="0"/>
          </a:p>
        </p:txBody>
      </p:sp>
      <p:sp>
        <p:nvSpPr>
          <p:cNvPr id="3" name="Content Placeholder 2"/>
          <p:cNvSpPr>
            <a:spLocks noGrp="1"/>
          </p:cNvSpPr>
          <p:nvPr>
            <p:ph sz="quarter" idx="10"/>
          </p:nvPr>
        </p:nvSpPr>
        <p:spPr>
          <a:xfrm>
            <a:off x="379413" y="1388226"/>
            <a:ext cx="9377235" cy="5290388"/>
          </a:xfrm>
        </p:spPr>
        <p:txBody>
          <a:bodyPr/>
          <a:lstStyle/>
          <a:p>
            <a:r>
              <a:rPr lang="en-GB" dirty="0" smtClean="0"/>
              <a:t>Assign users to fixed database-level roles to grant common permissions</a:t>
            </a:r>
          </a:p>
          <a:p>
            <a:r>
              <a:rPr lang="en-GB" dirty="0" smtClean="0"/>
              <a:t>Create user-defined roles for finer-grained permissions management</a:t>
            </a:r>
            <a:endParaRPr lang="en-GB" dirty="0"/>
          </a:p>
        </p:txBody>
      </p:sp>
      <p:pic>
        <p:nvPicPr>
          <p:cNvPr id="5" name="Picture 4"/>
          <p:cNvPicPr>
            <a:picLocks noChangeAspect="1"/>
          </p:cNvPicPr>
          <p:nvPr/>
        </p:nvPicPr>
        <p:blipFill>
          <a:blip r:embed="rId2"/>
          <a:stretch>
            <a:fillRect/>
          </a:stretch>
        </p:blipFill>
        <p:spPr>
          <a:xfrm>
            <a:off x="6204052" y="3551609"/>
            <a:ext cx="4074050" cy="2693916"/>
          </a:xfrm>
          <a:prstGeom prst="rect">
            <a:avLst/>
          </a:prstGeom>
        </p:spPr>
      </p:pic>
    </p:spTree>
    <p:extLst>
      <p:ext uri="{BB962C8B-B14F-4D97-AF65-F5344CB8AC3E}">
        <p14:creationId xmlns:p14="http://schemas.microsoft.com/office/powerpoint/2010/main" val="631554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526486" cy="1063487"/>
          </a:xfrm>
        </p:spPr>
        <p:txBody>
          <a:bodyPr/>
          <a:lstStyle/>
          <a:p>
            <a:r>
              <a:rPr lang="en-US" dirty="0" smtClean="0"/>
              <a:t>Managing Application Roles</a:t>
            </a:r>
            <a:endParaRPr lang="en-US" dirty="0"/>
          </a:p>
        </p:txBody>
      </p:sp>
      <p:sp>
        <p:nvSpPr>
          <p:cNvPr id="3" name="Content Placeholder 2"/>
          <p:cNvSpPr>
            <a:spLocks noGrp="1"/>
          </p:cNvSpPr>
          <p:nvPr>
            <p:ph sz="quarter" idx="10"/>
          </p:nvPr>
        </p:nvSpPr>
        <p:spPr>
          <a:xfrm>
            <a:off x="379413" y="1388226"/>
            <a:ext cx="9377235" cy="5290388"/>
          </a:xfrm>
        </p:spPr>
        <p:txBody>
          <a:bodyPr/>
          <a:lstStyle/>
          <a:p>
            <a:r>
              <a:rPr lang="en-GB" dirty="0" smtClean="0"/>
              <a:t>Use an application role to switch security context</a:t>
            </a:r>
          </a:p>
          <a:p>
            <a:pPr lvl="1"/>
            <a:r>
              <a:rPr lang="en-GB" dirty="0" smtClean="0"/>
              <a:t>Often used for tasks that require elevated privileges</a:t>
            </a:r>
          </a:p>
          <a:p>
            <a:r>
              <a:rPr lang="en-GB" dirty="0" smtClean="0"/>
              <a:t>Create an application role with a password</a:t>
            </a:r>
          </a:p>
          <a:p>
            <a:endParaRPr lang="en-GB" sz="4000" dirty="0" smtClean="0"/>
          </a:p>
          <a:p>
            <a:r>
              <a:rPr lang="en-GB" dirty="0" smtClean="0"/>
              <a:t>Activate and deactivate an application role</a:t>
            </a:r>
          </a:p>
          <a:p>
            <a:endParaRPr lang="en-GB" dirty="0"/>
          </a:p>
        </p:txBody>
      </p:sp>
      <p:sp>
        <p:nvSpPr>
          <p:cNvPr id="7" name="Rectangle 6"/>
          <p:cNvSpPr/>
          <p:nvPr/>
        </p:nvSpPr>
        <p:spPr>
          <a:xfrm>
            <a:off x="2575560" y="3217299"/>
            <a:ext cx="6111240" cy="816121"/>
          </a:xfrm>
          <a:prstGeom prst="rect">
            <a:avLst/>
          </a:prstGeom>
        </p:spPr>
        <p:txBody>
          <a:bodyPr wrap="square">
            <a:spAutoFit/>
          </a:bodyPr>
          <a:lstStyle/>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CREATE APPLICATION ROLE sales_supervisor</a:t>
            </a:r>
          </a:p>
          <a:p>
            <a:pPr lvl="0" fontAlgn="base">
              <a:spcBef>
                <a:spcPct val="0"/>
              </a:spcBef>
              <a:spcAft>
                <a:spcPct val="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WITH PASSWORD = 'Pa$$w0rd';</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8" name="Rectangle 7"/>
          <p:cNvSpPr/>
          <p:nvPr/>
        </p:nvSpPr>
        <p:spPr>
          <a:xfrm>
            <a:off x="740728" y="4623100"/>
            <a:ext cx="8357552" cy="2198038"/>
          </a:xfrm>
          <a:prstGeom prst="rect">
            <a:avLst/>
          </a:prstGeom>
        </p:spPr>
        <p:txBody>
          <a:bodyPr wrap="square">
            <a:spAutoFit/>
          </a:bodyPr>
          <a:lstStyle/>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EXEC sp_setapprole 'sales_supervisor', 'Pa$$w0rd',</a:t>
            </a:r>
          </a:p>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@fCreateCookie = true,</a:t>
            </a:r>
          </a:p>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@cookie = @cookie OUTPUT;</a:t>
            </a:r>
          </a:p>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a:t>
            </a:r>
          </a:p>
          <a:p>
            <a:pPr lvl="0" fontAlgn="base">
              <a:lnSpc>
                <a:spcPct val="115000"/>
              </a:lnSpc>
              <a:spcBef>
                <a:spcPct val="0"/>
              </a:spcBef>
              <a:spcAft>
                <a:spcPts val="10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 EXEC sp_unsetapprole @cookie;</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2983728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Using an Application Role</a:t>
            </a:r>
            <a:endParaRPr lang="en-GB" dirty="0"/>
          </a:p>
        </p:txBody>
      </p:sp>
    </p:spTree>
    <p:extLst>
      <p:ext uri="{BB962C8B-B14F-4D97-AF65-F5344CB8AC3E}">
        <p14:creationId xmlns:p14="http://schemas.microsoft.com/office/powerpoint/2010/main" val="1456375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116747558"/>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11525250">
                  <a:extLst>
                    <a:ext uri="{9D8B030D-6E8A-4147-A177-3AD203B41FA5}">
                      <a16:colId xmlns="" xmlns:a16="http://schemas.microsoft.com/office/drawing/2014/main" val="1632794655"/>
                    </a:ext>
                  </a:extLst>
                </a:gridCol>
              </a:tblGrid>
              <a:tr h="767632">
                <a:tc>
                  <a:txBody>
                    <a:bodyPr/>
                    <a:lstStyle/>
                    <a:p>
                      <a:r>
                        <a:rPr lang="en-US" sz="3600" dirty="0" smtClean="0">
                          <a:latin typeface="Segoe UI Light" panose="020B0502040204020203" pitchFamily="34" charset="0"/>
                          <a:cs typeface="Segoe UI Light" panose="020B0502040204020203" pitchFamily="34" charset="0"/>
                        </a:rPr>
                        <a:t>Designing</a:t>
                      </a:r>
                      <a:r>
                        <a:rPr lang="en-US" sz="3600" baseline="0" dirty="0" smtClean="0">
                          <a:latin typeface="Segoe UI Light" panose="020B0502040204020203" pitchFamily="34" charset="0"/>
                          <a:cs typeface="Segoe UI Light" panose="020B0502040204020203" pitchFamily="34" charset="0"/>
                        </a:rPr>
                        <a:t> Database Solutions for SQL Server</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Managing</a:t>
                      </a:r>
                      <a:r>
                        <a:rPr lang="en-US" sz="2400" baseline="0" dirty="0" smtClean="0">
                          <a:latin typeface="Segoe UI Light" panose="020B0502040204020203" pitchFamily="34" charset="0"/>
                          <a:cs typeface="Segoe UI Light" panose="020B0502040204020203" pitchFamily="34" charset="0"/>
                        </a:rPr>
                        <a:t> a SQL Server Environment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Designing</a:t>
                      </a:r>
                      <a:r>
                        <a:rPr lang="en-US" sz="2400" baseline="0" dirty="0" smtClean="0">
                          <a:latin typeface="Segoe UI Light" panose="020B0502040204020203" pitchFamily="34" charset="0"/>
                          <a:cs typeface="Segoe UI Light" panose="020B0502040204020203" pitchFamily="34" charset="0"/>
                        </a:rPr>
                        <a:t> Database Security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Designing a Backup &amp; Recovery Solution</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Designing</a:t>
                      </a:r>
                      <a:r>
                        <a:rPr lang="en-US" sz="2400" baseline="0" dirty="0" smtClean="0">
                          <a:latin typeface="Segoe UI Light" panose="020B0502040204020203" pitchFamily="34" charset="0"/>
                          <a:cs typeface="Segoe UI Light" panose="020B0502040204020203" pitchFamily="34" charset="0"/>
                        </a:rPr>
                        <a:t> a High-Availability Solution</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Troubleshooting &amp; Maintaining a database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331016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Database Permissions</a:t>
            </a:r>
            <a:endParaRPr lang="en-US" dirty="0"/>
          </a:p>
        </p:txBody>
      </p:sp>
      <p:sp>
        <p:nvSpPr>
          <p:cNvPr id="3" name="Content Placeholder 2"/>
          <p:cNvSpPr>
            <a:spLocks noGrp="1"/>
          </p:cNvSpPr>
          <p:nvPr>
            <p:ph sz="quarter" idx="10"/>
          </p:nvPr>
        </p:nvSpPr>
        <p:spPr>
          <a:xfrm>
            <a:off x="379514" y="1427918"/>
            <a:ext cx="11525250" cy="5290388"/>
          </a:xfrm>
        </p:spPr>
        <p:txBody>
          <a:bodyPr/>
          <a:lstStyle/>
          <a:p>
            <a:r>
              <a:rPr lang="en-US" dirty="0" smtClean="0"/>
              <a:t>Statement Permission Govern DDL</a:t>
            </a:r>
          </a:p>
          <a:p>
            <a:pPr marL="0" indent="0">
              <a:buNone/>
            </a:pPr>
            <a:endParaRPr lang="en-US" dirty="0"/>
          </a:p>
          <a:p>
            <a:pPr marL="0" indent="0">
              <a:buNone/>
            </a:pPr>
            <a:endParaRPr lang="en-US" dirty="0" smtClean="0"/>
          </a:p>
          <a:p>
            <a:r>
              <a:rPr lang="en-US" dirty="0" smtClean="0"/>
              <a:t>Object Permissions Govern DDL and DML</a:t>
            </a:r>
            <a:endParaRPr lang="en-US" dirty="0"/>
          </a:p>
        </p:txBody>
      </p:sp>
      <p:sp>
        <p:nvSpPr>
          <p:cNvPr id="7" name="TextBox 6"/>
          <p:cNvSpPr txBox="1"/>
          <p:nvPr/>
        </p:nvSpPr>
        <p:spPr>
          <a:xfrm>
            <a:off x="1147512" y="2172264"/>
            <a:ext cx="6880410" cy="923330"/>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GRANT CREATE TABLE TO db_dev;</a:t>
            </a:r>
          </a:p>
          <a:p>
            <a:pPr lvl="0" fontAlgn="base">
              <a:spcBef>
                <a:spcPct val="0"/>
              </a:spcBef>
              <a:spcAft>
                <a:spcPct val="0"/>
              </a:spcAft>
            </a:pPr>
            <a:endParaRPr lang="en-US"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GRANT ALTER ANY ROLE, ALTER ANY USER TO sales_admin;</a:t>
            </a:r>
          </a:p>
        </p:txBody>
      </p:sp>
      <p:sp>
        <p:nvSpPr>
          <p:cNvPr id="8" name="TextBox 7"/>
          <p:cNvSpPr txBox="1"/>
          <p:nvPr/>
        </p:nvSpPr>
        <p:spPr>
          <a:xfrm>
            <a:off x="1117509" y="4132983"/>
            <a:ext cx="5939446" cy="2585323"/>
          </a:xfrm>
          <a:prstGeom prst="rect">
            <a:avLst/>
          </a:prstGeom>
          <a:noFill/>
        </p:spPr>
        <p:txBody>
          <a:bodyPr wrap="none" rtlCol="0">
            <a:spAutoFit/>
          </a:bodyPr>
          <a:lstStyle/>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GRANT ALTER APPLICATION ROLE::sales_supervisor</a:t>
            </a:r>
          </a:p>
          <a:p>
            <a:pPr lvl="0" fontAlgn="base">
              <a:spcBef>
                <a:spcPct val="0"/>
              </a:spcBef>
              <a:spcAft>
                <a:spcPct val="0"/>
              </a:spcAft>
            </a:pPr>
            <a:r>
              <a:rPr lang="en-US" dirty="0">
                <a:solidFill>
                  <a:srgbClr val="000000"/>
                </a:solidFill>
                <a:latin typeface="Lucida Sans Unicode" panose="020B0602030504020204" pitchFamily="34" charset="0"/>
                <a:cs typeface="Lucida Sans Unicode" panose="020B0602030504020204" pitchFamily="34" charset="0"/>
              </a:rPr>
              <a:t>TO sales_admin;</a:t>
            </a:r>
          </a:p>
          <a:p>
            <a:pPr lvl="0" fontAlgn="base">
              <a:spcBef>
                <a:spcPct val="0"/>
              </a:spcBef>
              <a:spcAft>
                <a:spcPct val="0"/>
              </a:spcAft>
            </a:pPr>
            <a:endParaRPr lang="en-GB"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GRANT SELECT ON OBJECT::dbo.ProductCategory</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TO product_reader;</a:t>
            </a:r>
          </a:p>
          <a:p>
            <a:pPr lvl="0" fontAlgn="base">
              <a:spcBef>
                <a:spcPct val="0"/>
              </a:spcBef>
              <a:spcAft>
                <a:spcPct val="0"/>
              </a:spcAft>
            </a:pPr>
            <a:endParaRPr lang="en-GB"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endParaRPr lang="en-GB" dirty="0">
              <a:solidFill>
                <a:srgbClr val="00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GRANT SELECT ON dbo.Product</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TO product_reader;</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5624983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526486" cy="1063487"/>
          </a:xfrm>
        </p:spPr>
        <p:txBody>
          <a:bodyPr/>
          <a:lstStyle/>
          <a:p>
            <a:r>
              <a:rPr lang="en-US" dirty="0" smtClean="0"/>
              <a:t>Table and View Permission</a:t>
            </a:r>
            <a:endParaRPr lang="en-US" dirty="0"/>
          </a:p>
        </p:txBody>
      </p:sp>
      <p:sp>
        <p:nvSpPr>
          <p:cNvPr id="3" name="Content Placeholder 2"/>
          <p:cNvSpPr>
            <a:spLocks noGrp="1"/>
          </p:cNvSpPr>
          <p:nvPr>
            <p:ph sz="quarter" idx="10"/>
          </p:nvPr>
        </p:nvSpPr>
        <p:spPr>
          <a:xfrm>
            <a:off x="379413" y="1388226"/>
            <a:ext cx="11142027" cy="5290388"/>
          </a:xfrm>
        </p:spPr>
        <p:txBody>
          <a:bodyPr/>
          <a:lstStyle/>
          <a:p>
            <a:r>
              <a:rPr lang="en-GB" dirty="0" smtClean="0"/>
              <a:t>SELECT</a:t>
            </a:r>
          </a:p>
          <a:p>
            <a:r>
              <a:rPr lang="en-GB" dirty="0" smtClean="0"/>
              <a:t>INSERT</a:t>
            </a:r>
          </a:p>
          <a:p>
            <a:r>
              <a:rPr lang="en-GB" dirty="0" smtClean="0"/>
              <a:t>UPDATE</a:t>
            </a:r>
          </a:p>
          <a:p>
            <a:r>
              <a:rPr lang="en-GB" dirty="0" smtClean="0"/>
              <a:t>DELETE</a:t>
            </a:r>
          </a:p>
          <a:p>
            <a:r>
              <a:rPr lang="en-GB" dirty="0" smtClean="0"/>
              <a:t>REFERENCES</a:t>
            </a:r>
          </a:p>
          <a:p>
            <a:endParaRPr lang="en-GB" dirty="0"/>
          </a:p>
          <a:p>
            <a:r>
              <a:rPr lang="en-GB" dirty="0" smtClean="0"/>
              <a:t>Use column-level permissions for finer-grained control</a:t>
            </a:r>
          </a:p>
          <a:p>
            <a:endParaRPr lang="en-GB" dirty="0"/>
          </a:p>
        </p:txBody>
      </p:sp>
    </p:spTree>
    <p:extLst>
      <p:ext uri="{BB962C8B-B14F-4D97-AF65-F5344CB8AC3E}">
        <p14:creationId xmlns:p14="http://schemas.microsoft.com/office/powerpoint/2010/main" val="8477543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526486" cy="1063487"/>
          </a:xfrm>
        </p:spPr>
        <p:txBody>
          <a:bodyPr/>
          <a:lstStyle/>
          <a:p>
            <a:r>
              <a:rPr lang="en-US" dirty="0" smtClean="0"/>
              <a:t>Ownership Chains</a:t>
            </a:r>
            <a:endParaRPr lang="en-US" dirty="0"/>
          </a:p>
        </p:txBody>
      </p:sp>
      <p:sp>
        <p:nvSpPr>
          <p:cNvPr id="3" name="Content Placeholder 2"/>
          <p:cNvSpPr>
            <a:spLocks noGrp="1"/>
          </p:cNvSpPr>
          <p:nvPr>
            <p:ph sz="quarter" idx="10"/>
          </p:nvPr>
        </p:nvSpPr>
        <p:spPr>
          <a:xfrm>
            <a:off x="379413" y="3785616"/>
            <a:ext cx="11142027" cy="2892998"/>
          </a:xfrm>
        </p:spPr>
        <p:txBody>
          <a:bodyPr/>
          <a:lstStyle/>
          <a:p>
            <a:r>
              <a:rPr lang="en-GB" dirty="0" smtClean="0"/>
              <a:t>When dependent objects are owned by the same user, only permissions at the top-level object are required</a:t>
            </a:r>
          </a:p>
          <a:p>
            <a:r>
              <a:rPr lang="en-GB" dirty="0" smtClean="0"/>
              <a:t>When there is a break in the ownership chain, dependent object permissions are required</a:t>
            </a:r>
          </a:p>
          <a:p>
            <a:endParaRPr lang="en-GB"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3899" y="1695668"/>
            <a:ext cx="540970" cy="854733"/>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739263682"/>
              </p:ext>
            </p:extLst>
          </p:nvPr>
        </p:nvGraphicFramePr>
        <p:xfrm>
          <a:off x="7173479" y="1113235"/>
          <a:ext cx="861060" cy="485139"/>
        </p:xfrm>
        <a:graphic>
          <a:graphicData uri="http://schemas.openxmlformats.org/drawingml/2006/table">
            <a:tbl>
              <a:tblPr firstRow="1" bandRow="1">
                <a:tableStyleId>{21E4AEA4-8DFA-4A89-87EB-49C32662AFE0}</a:tableStyleId>
              </a:tblPr>
              <a:tblGrid>
                <a:gridCol w="287020"/>
                <a:gridCol w="287020"/>
                <a:gridCol w="287020"/>
              </a:tblGrid>
              <a:tr h="161713">
                <a:tc>
                  <a:txBody>
                    <a:bodyPr/>
                    <a:lstStyle/>
                    <a:p>
                      <a:endParaRPr lang="en-US" sz="100" dirty="0"/>
                    </a:p>
                  </a:txBody>
                  <a:tcPr/>
                </a:tc>
                <a:tc>
                  <a:txBody>
                    <a:bodyPr/>
                    <a:lstStyle/>
                    <a:p>
                      <a:endParaRPr lang="en-US" sz="100" dirty="0"/>
                    </a:p>
                  </a:txBody>
                  <a:tcPr/>
                </a:tc>
                <a:tc>
                  <a:txBody>
                    <a:bodyPr/>
                    <a:lstStyle/>
                    <a:p>
                      <a:endParaRPr lang="en-US" sz="100" dirty="0"/>
                    </a:p>
                  </a:txBody>
                  <a:tcPr/>
                </a:tc>
              </a:tr>
              <a:tr h="161713">
                <a:tc>
                  <a:txBody>
                    <a:bodyPr/>
                    <a:lstStyle/>
                    <a:p>
                      <a:endParaRPr lang="en-US" sz="100" dirty="0"/>
                    </a:p>
                  </a:txBody>
                  <a:tcPr>
                    <a:solidFill>
                      <a:schemeClr val="accent2">
                        <a:lumMod val="60000"/>
                        <a:lumOff val="40000"/>
                      </a:schemeClr>
                    </a:solidFill>
                  </a:tcPr>
                </a:tc>
                <a:tc>
                  <a:txBody>
                    <a:bodyPr/>
                    <a:lstStyle/>
                    <a:p>
                      <a:endParaRPr lang="en-US" sz="100" dirty="0"/>
                    </a:p>
                  </a:txBody>
                  <a:tcPr>
                    <a:solidFill>
                      <a:schemeClr val="accent2">
                        <a:lumMod val="60000"/>
                        <a:lumOff val="40000"/>
                      </a:schemeClr>
                    </a:solidFill>
                  </a:tcPr>
                </a:tc>
                <a:tc>
                  <a:txBody>
                    <a:bodyPr/>
                    <a:lstStyle/>
                    <a:p>
                      <a:endParaRPr lang="en-US" sz="100" dirty="0"/>
                    </a:p>
                  </a:txBody>
                  <a:tcPr>
                    <a:solidFill>
                      <a:schemeClr val="accent2">
                        <a:lumMod val="60000"/>
                        <a:lumOff val="40000"/>
                      </a:schemeClr>
                    </a:solidFill>
                  </a:tcPr>
                </a:tc>
              </a:tr>
              <a:tr h="161713">
                <a:tc>
                  <a:txBody>
                    <a:bodyPr/>
                    <a:lstStyle/>
                    <a:p>
                      <a:endParaRPr lang="en-US" sz="100" dirty="0"/>
                    </a:p>
                  </a:txBody>
                  <a:tcPr>
                    <a:solidFill>
                      <a:schemeClr val="accent2">
                        <a:lumMod val="60000"/>
                        <a:lumOff val="40000"/>
                      </a:schemeClr>
                    </a:solidFill>
                  </a:tcPr>
                </a:tc>
                <a:tc>
                  <a:txBody>
                    <a:bodyPr/>
                    <a:lstStyle/>
                    <a:p>
                      <a:endParaRPr lang="en-US" sz="100" dirty="0"/>
                    </a:p>
                  </a:txBody>
                  <a:tcPr>
                    <a:solidFill>
                      <a:schemeClr val="accent2">
                        <a:lumMod val="60000"/>
                        <a:lumOff val="40000"/>
                      </a:schemeClr>
                    </a:solidFill>
                  </a:tcPr>
                </a:tc>
                <a:tc>
                  <a:txBody>
                    <a:bodyPr/>
                    <a:lstStyle/>
                    <a:p>
                      <a:endParaRPr lang="en-US" sz="100" dirty="0"/>
                    </a:p>
                  </a:txBody>
                  <a:tcPr>
                    <a:solidFill>
                      <a:schemeClr val="accent2">
                        <a:lumMod val="60000"/>
                        <a:lumOff val="4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54498109"/>
              </p:ext>
            </p:extLst>
          </p:nvPr>
        </p:nvGraphicFramePr>
        <p:xfrm>
          <a:off x="4704599" y="1113235"/>
          <a:ext cx="861060" cy="485139"/>
        </p:xfrm>
        <a:graphic>
          <a:graphicData uri="http://schemas.openxmlformats.org/drawingml/2006/table">
            <a:tbl>
              <a:tblPr firstRow="1" bandRow="1">
                <a:tableStyleId>{21E4AEA4-8DFA-4A89-87EB-49C32662AFE0}</a:tableStyleId>
              </a:tblPr>
              <a:tblGrid>
                <a:gridCol w="287020"/>
                <a:gridCol w="287020"/>
                <a:gridCol w="287020"/>
              </a:tblGrid>
              <a:tr h="161713">
                <a:tc>
                  <a:txBody>
                    <a:bodyPr/>
                    <a:lstStyle/>
                    <a:p>
                      <a:endParaRPr lang="en-US" sz="100" dirty="0"/>
                    </a:p>
                  </a:txBody>
                  <a:tcPr>
                    <a:solidFill>
                      <a:schemeClr val="accent2">
                        <a:lumMod val="60000"/>
                        <a:lumOff val="40000"/>
                      </a:schemeClr>
                    </a:solidFill>
                  </a:tcPr>
                </a:tc>
                <a:tc>
                  <a:txBody>
                    <a:bodyPr/>
                    <a:lstStyle/>
                    <a:p>
                      <a:endParaRPr lang="en-US" sz="100" dirty="0"/>
                    </a:p>
                  </a:txBody>
                  <a:tcPr>
                    <a:solidFill>
                      <a:schemeClr val="accent2">
                        <a:lumMod val="60000"/>
                        <a:lumOff val="40000"/>
                      </a:schemeClr>
                    </a:solidFill>
                  </a:tcPr>
                </a:tc>
                <a:tc>
                  <a:txBody>
                    <a:bodyPr/>
                    <a:lstStyle/>
                    <a:p>
                      <a:endParaRPr lang="en-US" sz="100" dirty="0"/>
                    </a:p>
                  </a:txBody>
                  <a:tcPr>
                    <a:solidFill>
                      <a:schemeClr val="accent2">
                        <a:lumMod val="60000"/>
                        <a:lumOff val="40000"/>
                      </a:schemeClr>
                    </a:solidFill>
                  </a:tcPr>
                </a:tc>
              </a:tr>
              <a:tr h="161713">
                <a:tc>
                  <a:txBody>
                    <a:bodyPr/>
                    <a:lstStyle/>
                    <a:p>
                      <a:endParaRPr lang="en-US" sz="100" dirty="0"/>
                    </a:p>
                  </a:txBody>
                  <a:tcPr>
                    <a:solidFill>
                      <a:schemeClr val="accent2">
                        <a:lumMod val="20000"/>
                        <a:lumOff val="80000"/>
                      </a:schemeClr>
                    </a:solidFill>
                  </a:tcPr>
                </a:tc>
                <a:tc>
                  <a:txBody>
                    <a:bodyPr/>
                    <a:lstStyle/>
                    <a:p>
                      <a:endParaRPr lang="en-US" sz="100" dirty="0"/>
                    </a:p>
                  </a:txBody>
                  <a:tcPr>
                    <a:solidFill>
                      <a:schemeClr val="accent2">
                        <a:lumMod val="20000"/>
                        <a:lumOff val="80000"/>
                      </a:schemeClr>
                    </a:solidFill>
                  </a:tcPr>
                </a:tc>
                <a:tc>
                  <a:txBody>
                    <a:bodyPr/>
                    <a:lstStyle/>
                    <a:p>
                      <a:endParaRPr lang="en-US" sz="100" dirty="0"/>
                    </a:p>
                  </a:txBody>
                  <a:tcPr>
                    <a:solidFill>
                      <a:schemeClr val="accent2">
                        <a:lumMod val="20000"/>
                        <a:lumOff val="80000"/>
                      </a:schemeClr>
                    </a:solidFill>
                  </a:tcPr>
                </a:tc>
              </a:tr>
              <a:tr h="161713">
                <a:tc>
                  <a:txBody>
                    <a:bodyPr/>
                    <a:lstStyle/>
                    <a:p>
                      <a:endParaRPr lang="en-US" sz="100" dirty="0"/>
                    </a:p>
                  </a:txBody>
                  <a:tcPr>
                    <a:solidFill>
                      <a:schemeClr val="accent2">
                        <a:lumMod val="20000"/>
                        <a:lumOff val="80000"/>
                      </a:schemeClr>
                    </a:solidFill>
                  </a:tcPr>
                </a:tc>
                <a:tc>
                  <a:txBody>
                    <a:bodyPr/>
                    <a:lstStyle/>
                    <a:p>
                      <a:endParaRPr lang="en-US" sz="100" dirty="0"/>
                    </a:p>
                  </a:txBody>
                  <a:tcPr>
                    <a:solidFill>
                      <a:schemeClr val="accent2">
                        <a:lumMod val="20000"/>
                        <a:lumOff val="80000"/>
                      </a:schemeClr>
                    </a:solidFill>
                  </a:tcPr>
                </a:tc>
                <a:tc>
                  <a:txBody>
                    <a:bodyPr/>
                    <a:lstStyle/>
                    <a:p>
                      <a:endParaRPr lang="en-US" sz="100" dirty="0"/>
                    </a:p>
                  </a:txBody>
                  <a:tcPr>
                    <a:solidFill>
                      <a:schemeClr val="accent2">
                        <a:lumMod val="20000"/>
                        <a:lumOff val="8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958340510"/>
              </p:ext>
            </p:extLst>
          </p:nvPr>
        </p:nvGraphicFramePr>
        <p:xfrm>
          <a:off x="7211613" y="2637257"/>
          <a:ext cx="861060" cy="485139"/>
        </p:xfrm>
        <a:graphic>
          <a:graphicData uri="http://schemas.openxmlformats.org/drawingml/2006/table">
            <a:tbl>
              <a:tblPr firstRow="1" bandRow="1">
                <a:tableStyleId>{21E4AEA4-8DFA-4A89-87EB-49C32662AFE0}</a:tableStyleId>
              </a:tblPr>
              <a:tblGrid>
                <a:gridCol w="287020"/>
                <a:gridCol w="287020"/>
                <a:gridCol w="287020"/>
              </a:tblGrid>
              <a:tr h="161713">
                <a:tc>
                  <a:txBody>
                    <a:bodyPr/>
                    <a:lstStyle/>
                    <a:p>
                      <a:endParaRPr lang="en-US" sz="100" dirty="0"/>
                    </a:p>
                  </a:txBody>
                  <a:tcPr/>
                </a:tc>
                <a:tc>
                  <a:txBody>
                    <a:bodyPr/>
                    <a:lstStyle/>
                    <a:p>
                      <a:endParaRPr lang="en-US" sz="100" dirty="0"/>
                    </a:p>
                  </a:txBody>
                  <a:tcPr/>
                </a:tc>
                <a:tc>
                  <a:txBody>
                    <a:bodyPr/>
                    <a:lstStyle/>
                    <a:p>
                      <a:endParaRPr lang="en-US" sz="100" dirty="0"/>
                    </a:p>
                  </a:txBody>
                  <a:tcPr/>
                </a:tc>
              </a:tr>
              <a:tr h="161713">
                <a:tc>
                  <a:txBody>
                    <a:bodyPr/>
                    <a:lstStyle/>
                    <a:p>
                      <a:endParaRPr lang="en-US" sz="100" dirty="0"/>
                    </a:p>
                  </a:txBody>
                  <a:tcPr>
                    <a:solidFill>
                      <a:schemeClr val="accent2">
                        <a:lumMod val="60000"/>
                        <a:lumOff val="40000"/>
                      </a:schemeClr>
                    </a:solidFill>
                  </a:tcPr>
                </a:tc>
                <a:tc>
                  <a:txBody>
                    <a:bodyPr/>
                    <a:lstStyle/>
                    <a:p>
                      <a:endParaRPr lang="en-US" sz="100" dirty="0"/>
                    </a:p>
                  </a:txBody>
                  <a:tcPr>
                    <a:solidFill>
                      <a:schemeClr val="accent2">
                        <a:lumMod val="60000"/>
                        <a:lumOff val="40000"/>
                      </a:schemeClr>
                    </a:solidFill>
                  </a:tcPr>
                </a:tc>
                <a:tc>
                  <a:txBody>
                    <a:bodyPr/>
                    <a:lstStyle/>
                    <a:p>
                      <a:endParaRPr lang="en-US" sz="100" dirty="0"/>
                    </a:p>
                  </a:txBody>
                  <a:tcPr>
                    <a:solidFill>
                      <a:schemeClr val="accent2">
                        <a:lumMod val="60000"/>
                        <a:lumOff val="40000"/>
                      </a:schemeClr>
                    </a:solidFill>
                  </a:tcPr>
                </a:tc>
              </a:tr>
              <a:tr h="161713">
                <a:tc>
                  <a:txBody>
                    <a:bodyPr/>
                    <a:lstStyle/>
                    <a:p>
                      <a:endParaRPr lang="en-US" sz="100" dirty="0"/>
                    </a:p>
                  </a:txBody>
                  <a:tcPr>
                    <a:solidFill>
                      <a:schemeClr val="accent2">
                        <a:lumMod val="60000"/>
                        <a:lumOff val="40000"/>
                      </a:schemeClr>
                    </a:solidFill>
                  </a:tcPr>
                </a:tc>
                <a:tc>
                  <a:txBody>
                    <a:bodyPr/>
                    <a:lstStyle/>
                    <a:p>
                      <a:endParaRPr lang="en-US" sz="100" dirty="0"/>
                    </a:p>
                  </a:txBody>
                  <a:tcPr>
                    <a:solidFill>
                      <a:schemeClr val="accent2">
                        <a:lumMod val="60000"/>
                        <a:lumOff val="40000"/>
                      </a:schemeClr>
                    </a:solidFill>
                  </a:tcPr>
                </a:tc>
                <a:tc>
                  <a:txBody>
                    <a:bodyPr/>
                    <a:lstStyle/>
                    <a:p>
                      <a:endParaRPr lang="en-US" sz="100" dirty="0"/>
                    </a:p>
                  </a:txBody>
                  <a:tcPr>
                    <a:solidFill>
                      <a:schemeClr val="accent2">
                        <a:lumMod val="60000"/>
                        <a:lumOff val="4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5214599"/>
              </p:ext>
            </p:extLst>
          </p:nvPr>
        </p:nvGraphicFramePr>
        <p:xfrm>
          <a:off x="4735113" y="2662225"/>
          <a:ext cx="861060" cy="485139"/>
        </p:xfrm>
        <a:graphic>
          <a:graphicData uri="http://schemas.openxmlformats.org/drawingml/2006/table">
            <a:tbl>
              <a:tblPr firstRow="1" bandRow="1">
                <a:tableStyleId>{21E4AEA4-8DFA-4A89-87EB-49C32662AFE0}</a:tableStyleId>
              </a:tblPr>
              <a:tblGrid>
                <a:gridCol w="287020"/>
                <a:gridCol w="287020"/>
                <a:gridCol w="287020"/>
              </a:tblGrid>
              <a:tr h="161713">
                <a:tc>
                  <a:txBody>
                    <a:bodyPr/>
                    <a:lstStyle/>
                    <a:p>
                      <a:endParaRPr lang="en-US" sz="100" dirty="0"/>
                    </a:p>
                  </a:txBody>
                  <a:tcPr>
                    <a:solidFill>
                      <a:schemeClr val="accent2">
                        <a:lumMod val="60000"/>
                        <a:lumOff val="40000"/>
                      </a:schemeClr>
                    </a:solidFill>
                  </a:tcPr>
                </a:tc>
                <a:tc>
                  <a:txBody>
                    <a:bodyPr/>
                    <a:lstStyle/>
                    <a:p>
                      <a:endParaRPr lang="en-US" sz="100" dirty="0"/>
                    </a:p>
                  </a:txBody>
                  <a:tcPr>
                    <a:solidFill>
                      <a:schemeClr val="accent2">
                        <a:lumMod val="60000"/>
                        <a:lumOff val="40000"/>
                      </a:schemeClr>
                    </a:solidFill>
                  </a:tcPr>
                </a:tc>
                <a:tc>
                  <a:txBody>
                    <a:bodyPr/>
                    <a:lstStyle/>
                    <a:p>
                      <a:endParaRPr lang="en-US" sz="100" dirty="0"/>
                    </a:p>
                  </a:txBody>
                  <a:tcPr>
                    <a:solidFill>
                      <a:schemeClr val="accent2">
                        <a:lumMod val="60000"/>
                        <a:lumOff val="40000"/>
                      </a:schemeClr>
                    </a:solidFill>
                  </a:tcPr>
                </a:tc>
              </a:tr>
              <a:tr h="161713">
                <a:tc>
                  <a:txBody>
                    <a:bodyPr/>
                    <a:lstStyle/>
                    <a:p>
                      <a:endParaRPr lang="en-US" sz="100" dirty="0"/>
                    </a:p>
                  </a:txBody>
                  <a:tcPr>
                    <a:solidFill>
                      <a:schemeClr val="accent2">
                        <a:lumMod val="20000"/>
                        <a:lumOff val="80000"/>
                      </a:schemeClr>
                    </a:solidFill>
                  </a:tcPr>
                </a:tc>
                <a:tc>
                  <a:txBody>
                    <a:bodyPr/>
                    <a:lstStyle/>
                    <a:p>
                      <a:endParaRPr lang="en-US" sz="100" dirty="0"/>
                    </a:p>
                  </a:txBody>
                  <a:tcPr>
                    <a:solidFill>
                      <a:schemeClr val="accent2">
                        <a:lumMod val="20000"/>
                        <a:lumOff val="80000"/>
                      </a:schemeClr>
                    </a:solidFill>
                  </a:tcPr>
                </a:tc>
                <a:tc>
                  <a:txBody>
                    <a:bodyPr/>
                    <a:lstStyle/>
                    <a:p>
                      <a:endParaRPr lang="en-US" sz="100" dirty="0"/>
                    </a:p>
                  </a:txBody>
                  <a:tcPr>
                    <a:solidFill>
                      <a:schemeClr val="accent2">
                        <a:lumMod val="20000"/>
                        <a:lumOff val="80000"/>
                      </a:schemeClr>
                    </a:solidFill>
                  </a:tcPr>
                </a:tc>
              </a:tr>
              <a:tr h="161713">
                <a:tc>
                  <a:txBody>
                    <a:bodyPr/>
                    <a:lstStyle/>
                    <a:p>
                      <a:endParaRPr lang="en-US" sz="100" dirty="0"/>
                    </a:p>
                  </a:txBody>
                  <a:tcPr>
                    <a:solidFill>
                      <a:schemeClr val="accent2">
                        <a:lumMod val="20000"/>
                        <a:lumOff val="80000"/>
                      </a:schemeClr>
                    </a:solidFill>
                  </a:tcPr>
                </a:tc>
                <a:tc>
                  <a:txBody>
                    <a:bodyPr/>
                    <a:lstStyle/>
                    <a:p>
                      <a:endParaRPr lang="en-US" sz="100" dirty="0"/>
                    </a:p>
                  </a:txBody>
                  <a:tcPr>
                    <a:solidFill>
                      <a:schemeClr val="accent2">
                        <a:lumMod val="20000"/>
                        <a:lumOff val="80000"/>
                      </a:schemeClr>
                    </a:solidFill>
                  </a:tcPr>
                </a:tc>
                <a:tc>
                  <a:txBody>
                    <a:bodyPr/>
                    <a:lstStyle/>
                    <a:p>
                      <a:endParaRPr lang="en-US" sz="100" dirty="0"/>
                    </a:p>
                  </a:txBody>
                  <a:tcPr>
                    <a:solidFill>
                      <a:schemeClr val="accent2">
                        <a:lumMod val="20000"/>
                        <a:lumOff val="80000"/>
                      </a:schemeClr>
                    </a:solidFill>
                  </a:tcPr>
                </a:tc>
              </a:tr>
            </a:tbl>
          </a:graphicData>
        </a:graphic>
      </p:graphicFrame>
      <p:sp>
        <p:nvSpPr>
          <p:cNvPr id="10" name="TextBox 9"/>
          <p:cNvSpPr txBox="1"/>
          <p:nvPr/>
        </p:nvSpPr>
        <p:spPr>
          <a:xfrm>
            <a:off x="2479502" y="2550401"/>
            <a:ext cx="824265" cy="338554"/>
          </a:xfrm>
          <a:prstGeom prst="rect">
            <a:avLst/>
          </a:prstGeom>
          <a:noFill/>
        </p:spPr>
        <p:txBody>
          <a:bodyPr wrap="none" rtlCol="0">
            <a:spAutoFit/>
          </a:bodyPr>
          <a:lstStyle/>
          <a:p>
            <a:r>
              <a:rPr lang="en-GB" sz="1600" b="0" dirty="0" smtClean="0">
                <a:latin typeface="Lucida Sans Unicode" panose="020B0602030504020204" pitchFamily="34" charset="0"/>
                <a:cs typeface="Lucida Sans Unicode" panose="020B0602030504020204" pitchFamily="34" charset="0"/>
              </a:rPr>
              <a:t>User 1</a:t>
            </a:r>
            <a:endParaRPr lang="en-US" sz="1600" b="0" dirty="0">
              <a:latin typeface="Lucida Sans Unicode" panose="020B0602030504020204" pitchFamily="34" charset="0"/>
              <a:cs typeface="Lucida Sans Unicode" panose="020B0602030504020204" pitchFamily="34" charset="0"/>
            </a:endParaRPr>
          </a:p>
        </p:txBody>
      </p:sp>
      <p:sp>
        <p:nvSpPr>
          <p:cNvPr id="11" name="TextBox 10"/>
          <p:cNvSpPr txBox="1"/>
          <p:nvPr/>
        </p:nvSpPr>
        <p:spPr>
          <a:xfrm>
            <a:off x="4407452" y="1639876"/>
            <a:ext cx="1770036" cy="307777"/>
          </a:xfrm>
          <a:prstGeom prst="rect">
            <a:avLst/>
          </a:prstGeom>
          <a:noFill/>
        </p:spPr>
        <p:txBody>
          <a:bodyPr wrap="none" rtlCol="0">
            <a:spAutoFit/>
          </a:bodyPr>
          <a:lstStyle/>
          <a:p>
            <a:r>
              <a:rPr lang="en-GB" sz="1400" b="0" dirty="0" smtClean="0">
                <a:latin typeface="Lucida Sans Unicode" panose="020B0602030504020204" pitchFamily="34" charset="0"/>
                <a:cs typeface="Lucida Sans Unicode" panose="020B0602030504020204" pitchFamily="34" charset="0"/>
              </a:rPr>
              <a:t>dbo.View1 (User2)</a:t>
            </a:r>
            <a:endParaRPr lang="en-US" sz="1400" b="0" dirty="0">
              <a:latin typeface="Lucida Sans Unicode" panose="020B0602030504020204" pitchFamily="34" charset="0"/>
              <a:cs typeface="Lucida Sans Unicode" panose="020B0602030504020204" pitchFamily="34" charset="0"/>
            </a:endParaRPr>
          </a:p>
        </p:txBody>
      </p:sp>
      <p:sp>
        <p:nvSpPr>
          <p:cNvPr id="12" name="TextBox 11"/>
          <p:cNvSpPr txBox="1"/>
          <p:nvPr/>
        </p:nvSpPr>
        <p:spPr>
          <a:xfrm>
            <a:off x="6838199" y="1618911"/>
            <a:ext cx="1840568" cy="307777"/>
          </a:xfrm>
          <a:prstGeom prst="rect">
            <a:avLst/>
          </a:prstGeom>
          <a:noFill/>
        </p:spPr>
        <p:txBody>
          <a:bodyPr wrap="none" rtlCol="0">
            <a:spAutoFit/>
          </a:bodyPr>
          <a:lstStyle/>
          <a:p>
            <a:r>
              <a:rPr lang="en-GB" sz="1400" b="0" dirty="0" smtClean="0">
                <a:latin typeface="Lucida Sans Unicode" panose="020B0602030504020204" pitchFamily="34" charset="0"/>
                <a:cs typeface="Lucida Sans Unicode" panose="020B0602030504020204" pitchFamily="34" charset="0"/>
              </a:rPr>
              <a:t>dbo.Table1 (User2)</a:t>
            </a:r>
            <a:endParaRPr lang="en-US" sz="1400" b="0" dirty="0">
              <a:latin typeface="Lucida Sans Unicode" panose="020B0602030504020204" pitchFamily="34" charset="0"/>
              <a:cs typeface="Lucida Sans Unicode" panose="020B0602030504020204" pitchFamily="34" charset="0"/>
            </a:endParaRPr>
          </a:p>
        </p:txBody>
      </p:sp>
      <p:sp>
        <p:nvSpPr>
          <p:cNvPr id="13" name="TextBox 12"/>
          <p:cNvSpPr txBox="1"/>
          <p:nvPr/>
        </p:nvSpPr>
        <p:spPr>
          <a:xfrm>
            <a:off x="4407453" y="3187604"/>
            <a:ext cx="1770036" cy="307777"/>
          </a:xfrm>
          <a:prstGeom prst="rect">
            <a:avLst/>
          </a:prstGeom>
          <a:noFill/>
        </p:spPr>
        <p:txBody>
          <a:bodyPr wrap="none" rtlCol="0">
            <a:spAutoFit/>
          </a:bodyPr>
          <a:lstStyle/>
          <a:p>
            <a:r>
              <a:rPr lang="en-GB" sz="1400" b="0" dirty="0" smtClean="0">
                <a:latin typeface="Lucida Sans Unicode" panose="020B0602030504020204" pitchFamily="34" charset="0"/>
                <a:cs typeface="Lucida Sans Unicode" panose="020B0602030504020204" pitchFamily="34" charset="0"/>
              </a:rPr>
              <a:t>dbo.View2 (User2)</a:t>
            </a:r>
            <a:endParaRPr lang="en-US" sz="1400" b="0" dirty="0">
              <a:latin typeface="Lucida Sans Unicode" panose="020B0602030504020204" pitchFamily="34" charset="0"/>
              <a:cs typeface="Lucida Sans Unicode" panose="020B0602030504020204" pitchFamily="34" charset="0"/>
            </a:endParaRPr>
          </a:p>
        </p:txBody>
      </p:sp>
      <p:sp>
        <p:nvSpPr>
          <p:cNvPr id="14" name="TextBox 13"/>
          <p:cNvSpPr txBox="1"/>
          <p:nvPr/>
        </p:nvSpPr>
        <p:spPr>
          <a:xfrm>
            <a:off x="6845853" y="3187604"/>
            <a:ext cx="1840568" cy="307777"/>
          </a:xfrm>
          <a:prstGeom prst="rect">
            <a:avLst/>
          </a:prstGeom>
          <a:noFill/>
        </p:spPr>
        <p:txBody>
          <a:bodyPr wrap="none" rtlCol="0">
            <a:spAutoFit/>
          </a:bodyPr>
          <a:lstStyle/>
          <a:p>
            <a:r>
              <a:rPr lang="en-GB" sz="1400" b="0" dirty="0" smtClean="0">
                <a:latin typeface="Lucida Sans Unicode" panose="020B0602030504020204" pitchFamily="34" charset="0"/>
                <a:cs typeface="Lucida Sans Unicode" panose="020B0602030504020204" pitchFamily="34" charset="0"/>
              </a:rPr>
              <a:t>dbo.Table2 (User3)</a:t>
            </a:r>
            <a:endParaRPr lang="en-US" sz="1400" b="0" dirty="0">
              <a:latin typeface="Lucida Sans Unicode" panose="020B0602030504020204" pitchFamily="34" charset="0"/>
              <a:cs typeface="Lucida Sans Unicode" panose="020B0602030504020204" pitchFamily="34" charset="0"/>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56067" y="2798034"/>
            <a:ext cx="289190" cy="450983"/>
          </a:xfrm>
          <a:prstGeom prst="rect">
            <a:avLst/>
          </a:prstGeom>
        </p:spPr>
      </p:pic>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29482" y="2815228"/>
            <a:ext cx="304477" cy="414038"/>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7967" y="1265115"/>
            <a:ext cx="289190" cy="450983"/>
          </a:xfrm>
          <a:prstGeom prst="rect">
            <a:avLst/>
          </a:prstGeom>
        </p:spPr>
      </p:pic>
      <p:cxnSp>
        <p:nvCxnSpPr>
          <p:cNvPr id="18" name="Elbow Connector 17"/>
          <p:cNvCxnSpPr>
            <a:stCxn id="5" idx="3"/>
            <a:endCxn id="17" idx="1"/>
          </p:cNvCxnSpPr>
          <p:nvPr/>
        </p:nvCxnSpPr>
        <p:spPr bwMode="auto">
          <a:xfrm flipV="1">
            <a:off x="3134869" y="1490607"/>
            <a:ext cx="1383098" cy="632428"/>
          </a:xfrm>
          <a:prstGeom prst="bentConnector3">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bwMode="auto">
          <a:xfrm>
            <a:off x="5618988" y="1470176"/>
            <a:ext cx="1493520" cy="4343"/>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pic>
        <p:nvPicPr>
          <p:cNvPr id="20" name="Picture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361195">
            <a:off x="3962636" y="1228917"/>
            <a:ext cx="223973" cy="509732"/>
          </a:xfrm>
          <a:prstGeom prst="rect">
            <a:avLst/>
          </a:prstGeom>
        </p:spPr>
      </p:pic>
      <p:cxnSp>
        <p:nvCxnSpPr>
          <p:cNvPr id="21" name="Elbow Connector 20"/>
          <p:cNvCxnSpPr>
            <a:stCxn id="5" idx="3"/>
            <a:endCxn id="15" idx="1"/>
          </p:cNvCxnSpPr>
          <p:nvPr/>
        </p:nvCxnSpPr>
        <p:spPr bwMode="auto">
          <a:xfrm>
            <a:off x="3134869" y="2123035"/>
            <a:ext cx="1421198" cy="900491"/>
          </a:xfrm>
          <a:prstGeom prst="bentConnector3">
            <a:avLst>
              <a:gd name="adj1" fmla="val 48928"/>
            </a:avLst>
          </a:prstGeom>
          <a:ln>
            <a:headEnd type="none" w="med" len="med"/>
            <a:tailEnd type="triangle"/>
          </a:ln>
        </p:spPr>
        <p:style>
          <a:lnRef idx="3">
            <a:schemeClr val="dk1"/>
          </a:lnRef>
          <a:fillRef idx="0">
            <a:schemeClr val="dk1"/>
          </a:fillRef>
          <a:effectRef idx="2">
            <a:schemeClr val="dk1"/>
          </a:effectRef>
          <a:fontRef idx="minor">
            <a:schemeClr val="tx1"/>
          </a:fontRef>
        </p:style>
      </p:cxnSp>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361195">
            <a:off x="3981685" y="2769443"/>
            <a:ext cx="223973" cy="509732"/>
          </a:xfrm>
          <a:prstGeom prst="rect">
            <a:avLst/>
          </a:prstGeom>
        </p:spPr>
      </p:pic>
      <p:cxnSp>
        <p:nvCxnSpPr>
          <p:cNvPr id="23" name="Straight Arrow Connector 22"/>
          <p:cNvCxnSpPr>
            <a:endCxn id="16" idx="1"/>
          </p:cNvCxnSpPr>
          <p:nvPr/>
        </p:nvCxnSpPr>
        <p:spPr bwMode="auto">
          <a:xfrm>
            <a:off x="5604125" y="3022246"/>
            <a:ext cx="1425357" cy="1"/>
          </a:xfrm>
          <a:prstGeom prst="straightConnector1">
            <a:avLst/>
          </a:prstGeom>
          <a:ln>
            <a:headEnd type="none" w="med" len="med"/>
            <a:tailEnd type="ova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2841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526486" cy="1063487"/>
          </a:xfrm>
        </p:spPr>
        <p:txBody>
          <a:bodyPr/>
          <a:lstStyle/>
          <a:p>
            <a:r>
              <a:rPr lang="en-US" dirty="0" smtClean="0"/>
              <a:t>Database Encryption</a:t>
            </a:r>
            <a:endParaRPr lang="en-US" dirty="0"/>
          </a:p>
        </p:txBody>
      </p:sp>
      <p:sp>
        <p:nvSpPr>
          <p:cNvPr id="3" name="Content Placeholder 2"/>
          <p:cNvSpPr>
            <a:spLocks noGrp="1"/>
          </p:cNvSpPr>
          <p:nvPr>
            <p:ph sz="quarter" idx="10"/>
          </p:nvPr>
        </p:nvSpPr>
        <p:spPr>
          <a:xfrm>
            <a:off x="379413" y="1388226"/>
            <a:ext cx="11142027" cy="5290388"/>
          </a:xfrm>
        </p:spPr>
        <p:txBody>
          <a:bodyPr/>
          <a:lstStyle/>
          <a:p>
            <a:r>
              <a:rPr lang="en-GB" dirty="0" smtClean="0"/>
              <a:t>Service Master Key (SMK)</a:t>
            </a:r>
          </a:p>
          <a:p>
            <a:pPr lvl="1"/>
            <a:r>
              <a:rPr lang="en-GB" dirty="0" smtClean="0"/>
              <a:t>Created during SQL Server Installation</a:t>
            </a:r>
          </a:p>
          <a:p>
            <a:r>
              <a:rPr lang="en-GB" dirty="0" smtClean="0"/>
              <a:t>Database Master Key (DMK)</a:t>
            </a:r>
          </a:p>
          <a:p>
            <a:pPr lvl="1"/>
            <a:r>
              <a:rPr lang="en-GB" dirty="0" smtClean="0"/>
              <a:t>Created in master database</a:t>
            </a:r>
          </a:p>
          <a:p>
            <a:pPr lvl="1"/>
            <a:r>
              <a:rPr lang="en-GB" dirty="0" smtClean="0"/>
              <a:t>Encrypted by SMK</a:t>
            </a:r>
          </a:p>
          <a:p>
            <a:r>
              <a:rPr lang="en-GB" dirty="0" smtClean="0"/>
              <a:t>Server Certificate</a:t>
            </a:r>
          </a:p>
          <a:p>
            <a:pPr lvl="1"/>
            <a:r>
              <a:rPr lang="en-GB" dirty="0" smtClean="0"/>
              <a:t>Created in master, encrypted by DMK</a:t>
            </a:r>
          </a:p>
          <a:p>
            <a:r>
              <a:rPr lang="en-GB" dirty="0" smtClean="0"/>
              <a:t>Database Encryption Key (DEK)</a:t>
            </a:r>
          </a:p>
          <a:p>
            <a:pPr lvl="1"/>
            <a:r>
              <a:rPr lang="en-GB" dirty="0" smtClean="0"/>
              <a:t>Created in user database, encrypted by Cert</a:t>
            </a:r>
          </a:p>
          <a:p>
            <a:endParaRPr lang="en-GB" dirty="0"/>
          </a:p>
        </p:txBody>
      </p:sp>
      <p:grpSp>
        <p:nvGrpSpPr>
          <p:cNvPr id="29" name="Group 28"/>
          <p:cNvGrpSpPr/>
          <p:nvPr/>
        </p:nvGrpSpPr>
        <p:grpSpPr>
          <a:xfrm>
            <a:off x="8101033" y="576313"/>
            <a:ext cx="3189247" cy="5768907"/>
            <a:chOff x="7548942" y="697083"/>
            <a:chExt cx="3189247" cy="5768907"/>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828" y="4530992"/>
              <a:ext cx="1426346" cy="938706"/>
            </a:xfrm>
            <a:prstGeom prst="rect">
              <a:avLst/>
            </a:prstGeom>
          </p:spPr>
        </p:pic>
        <p:sp>
          <p:nvSpPr>
            <p:cNvPr id="6" name="Down Arrow 5"/>
            <p:cNvSpPr/>
            <p:nvPr/>
          </p:nvSpPr>
          <p:spPr bwMode="auto">
            <a:xfrm>
              <a:off x="8792868" y="5054640"/>
              <a:ext cx="309536" cy="664884"/>
            </a:xfrm>
            <a:prstGeom prst="downArrow">
              <a:avLst>
                <a:gd name="adj1" fmla="val 50000"/>
                <a:gd name="adj2" fmla="val 79541"/>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Verdana" pitchFamily="34" charset="0"/>
              </a:endParaRPr>
            </a:p>
          </p:txBody>
        </p:sp>
        <p:sp>
          <p:nvSpPr>
            <p:cNvPr id="7" name="Down Arrow 6"/>
            <p:cNvSpPr/>
            <p:nvPr/>
          </p:nvSpPr>
          <p:spPr bwMode="auto">
            <a:xfrm>
              <a:off x="8792868" y="4006080"/>
              <a:ext cx="309536" cy="866118"/>
            </a:xfrm>
            <a:prstGeom prst="downArrow">
              <a:avLst>
                <a:gd name="adj1" fmla="val 50000"/>
                <a:gd name="adj2" fmla="val 79541"/>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Verdana"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8942" y="2829985"/>
              <a:ext cx="1426346" cy="938706"/>
            </a:xfrm>
            <a:prstGeom prst="rect">
              <a:avLst/>
            </a:prstGeom>
          </p:spPr>
        </p:pic>
        <p:sp>
          <p:nvSpPr>
            <p:cNvPr id="9" name="Down Arrow 8"/>
            <p:cNvSpPr/>
            <p:nvPr/>
          </p:nvSpPr>
          <p:spPr bwMode="auto">
            <a:xfrm>
              <a:off x="8792868" y="3099731"/>
              <a:ext cx="309536" cy="866118"/>
            </a:xfrm>
            <a:prstGeom prst="downArrow">
              <a:avLst>
                <a:gd name="adj1" fmla="val 50000"/>
                <a:gd name="adj2" fmla="val 79541"/>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Verdana" pitchFamily="34" charset="0"/>
              </a:endParaRPr>
            </a:p>
          </p:txBody>
        </p:sp>
        <p:sp>
          <p:nvSpPr>
            <p:cNvPr id="10" name="Down Arrow 9"/>
            <p:cNvSpPr/>
            <p:nvPr/>
          </p:nvSpPr>
          <p:spPr bwMode="auto">
            <a:xfrm>
              <a:off x="8806694" y="2067684"/>
              <a:ext cx="309536" cy="866118"/>
            </a:xfrm>
            <a:prstGeom prst="downArrow">
              <a:avLst>
                <a:gd name="adj1" fmla="val 50000"/>
                <a:gd name="adj2" fmla="val 79541"/>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Verdana" pitchFamily="34" charset="0"/>
              </a:endParaRPr>
            </a:p>
          </p:txBody>
        </p:sp>
        <p:sp>
          <p:nvSpPr>
            <p:cNvPr id="11" name="Down Arrow 10"/>
            <p:cNvSpPr/>
            <p:nvPr/>
          </p:nvSpPr>
          <p:spPr bwMode="auto">
            <a:xfrm>
              <a:off x="8820520" y="1035637"/>
              <a:ext cx="309536" cy="866118"/>
            </a:xfrm>
            <a:prstGeom prst="downArrow">
              <a:avLst>
                <a:gd name="adj1" fmla="val 50000"/>
                <a:gd name="adj2" fmla="val 79541"/>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latin typeface="Verdana" pitchFamily="34" charset="0"/>
              </a:endParaRPr>
            </a:p>
          </p:txBody>
        </p:sp>
        <p:grpSp>
          <p:nvGrpSpPr>
            <p:cNvPr id="12" name="Group 11"/>
            <p:cNvGrpSpPr/>
            <p:nvPr/>
          </p:nvGrpSpPr>
          <p:grpSpPr>
            <a:xfrm>
              <a:off x="8418407" y="5580673"/>
              <a:ext cx="847361" cy="885317"/>
              <a:chOff x="6999678" y="5876228"/>
              <a:chExt cx="847361" cy="885317"/>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6725" y="5876228"/>
                <a:ext cx="430314" cy="719239"/>
              </a:xfrm>
              <a:prstGeom prst="rect">
                <a:avLst/>
              </a:prstGeom>
            </p:spPr>
          </p:pic>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4849" y="5918090"/>
                <a:ext cx="430314" cy="719239"/>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92973" y="5959952"/>
                <a:ext cx="430314" cy="719239"/>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99678" y="6235847"/>
                <a:ext cx="386590" cy="525698"/>
              </a:xfrm>
              <a:prstGeom prst="rect">
                <a:avLst/>
              </a:prstGeom>
            </p:spPr>
          </p:pic>
        </p:gr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433684">
              <a:off x="8707215" y="4705306"/>
              <a:ext cx="344826" cy="784777"/>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433684">
              <a:off x="8698619" y="2796084"/>
              <a:ext cx="344826" cy="784777"/>
            </a:xfrm>
            <a:prstGeom prst="rect">
              <a:avLst/>
            </a:prstGeom>
          </p:spPr>
        </p:pic>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493488" y="3677766"/>
              <a:ext cx="716316" cy="759887"/>
            </a:xfrm>
            <a:prstGeom prst="rect">
              <a:avLst/>
            </a:prstGeom>
          </p:spPr>
        </p:pic>
        <p:sp>
          <p:nvSpPr>
            <p:cNvPr id="20" name="TextBox 13"/>
            <p:cNvSpPr txBox="1"/>
            <p:nvPr/>
          </p:nvSpPr>
          <p:spPr>
            <a:xfrm>
              <a:off x="8166456" y="697083"/>
              <a:ext cx="2323936" cy="40011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r>
                <a:rPr lang="en-GB" sz="2000" b="0" dirty="0" smtClean="0">
                  <a:solidFill>
                    <a:schemeClr val="tx1"/>
                  </a:solidFill>
                </a:rPr>
                <a:t>DPAPI (Windows)</a:t>
              </a:r>
              <a:endParaRPr lang="en-US" sz="2000" b="0" dirty="0">
                <a:solidFill>
                  <a:schemeClr val="tx1"/>
                </a:solidFill>
              </a:endParaRPr>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94092" y="1004307"/>
              <a:ext cx="814553" cy="1444527"/>
            </a:xfrm>
            <a:prstGeom prst="rect">
              <a:avLst/>
            </a:prstGeom>
          </p:spPr>
        </p:pic>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433684">
              <a:off x="8727383" y="1684442"/>
              <a:ext cx="344826" cy="784777"/>
            </a:xfrm>
            <a:prstGeom prst="rect">
              <a:avLst/>
            </a:prstGeom>
          </p:spPr>
        </p:pic>
        <p:sp>
          <p:nvSpPr>
            <p:cNvPr id="23" name="TextBox 20"/>
            <p:cNvSpPr txBox="1"/>
            <p:nvPr/>
          </p:nvSpPr>
          <p:spPr>
            <a:xfrm>
              <a:off x="7921316" y="2957640"/>
              <a:ext cx="814647"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master</a:t>
              </a:r>
              <a:endParaRPr lang="en-US" sz="1400" b="0" dirty="0"/>
            </a:p>
          </p:txBody>
        </p:sp>
        <p:sp>
          <p:nvSpPr>
            <p:cNvPr id="24" name="TextBox 21"/>
            <p:cNvSpPr txBox="1"/>
            <p:nvPr/>
          </p:nvSpPr>
          <p:spPr>
            <a:xfrm>
              <a:off x="7966833" y="4687479"/>
              <a:ext cx="917239" cy="307777"/>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sz="1400" b="0" dirty="0" smtClean="0"/>
                <a:t>User DB</a:t>
              </a:r>
              <a:endParaRPr lang="en-US" sz="1400" b="0" dirty="0"/>
            </a:p>
          </p:txBody>
        </p:sp>
        <p:sp>
          <p:nvSpPr>
            <p:cNvPr id="25" name="TextBox 22"/>
            <p:cNvSpPr txBox="1"/>
            <p:nvPr/>
          </p:nvSpPr>
          <p:spPr>
            <a:xfrm>
              <a:off x="9161182" y="1755096"/>
              <a:ext cx="696024"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SMK</a:t>
              </a:r>
              <a:endParaRPr lang="en-US" b="0" dirty="0"/>
            </a:p>
          </p:txBody>
        </p:sp>
        <p:sp>
          <p:nvSpPr>
            <p:cNvPr id="26" name="TextBox 23"/>
            <p:cNvSpPr txBox="1"/>
            <p:nvPr/>
          </p:nvSpPr>
          <p:spPr>
            <a:xfrm>
              <a:off x="9130056" y="2851062"/>
              <a:ext cx="160813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master DMK</a:t>
              </a:r>
              <a:endParaRPr lang="en-US" b="0" dirty="0"/>
            </a:p>
          </p:txBody>
        </p:sp>
        <p:sp>
          <p:nvSpPr>
            <p:cNvPr id="27" name="TextBox 24"/>
            <p:cNvSpPr txBox="1"/>
            <p:nvPr/>
          </p:nvSpPr>
          <p:spPr>
            <a:xfrm>
              <a:off x="9161182" y="3897493"/>
              <a:ext cx="1329210"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Server</a:t>
              </a:r>
            </a:p>
            <a:p>
              <a:r>
                <a:rPr lang="en-GB" b="0" dirty="0" smtClean="0"/>
                <a:t>certificate</a:t>
              </a:r>
              <a:endParaRPr lang="en-US" b="0" dirty="0"/>
            </a:p>
          </p:txBody>
        </p:sp>
        <p:sp>
          <p:nvSpPr>
            <p:cNvPr id="28" name="TextBox 25"/>
            <p:cNvSpPr txBox="1"/>
            <p:nvPr/>
          </p:nvSpPr>
          <p:spPr>
            <a:xfrm>
              <a:off x="9198631" y="4818284"/>
              <a:ext cx="668773"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b="0" dirty="0" smtClean="0"/>
                <a:t>DEK</a:t>
              </a:r>
              <a:endParaRPr lang="en-US" b="0" dirty="0"/>
            </a:p>
          </p:txBody>
        </p:sp>
      </p:grpSp>
    </p:spTree>
    <p:extLst>
      <p:ext uri="{BB962C8B-B14F-4D97-AF65-F5344CB8AC3E}">
        <p14:creationId xmlns:p14="http://schemas.microsoft.com/office/powerpoint/2010/main" val="11486286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Transparent Database Encryption</a:t>
            </a:r>
            <a:endParaRPr lang="en-GB" dirty="0"/>
          </a:p>
        </p:txBody>
      </p:sp>
    </p:spTree>
    <p:extLst>
      <p:ext uri="{BB962C8B-B14F-4D97-AF65-F5344CB8AC3E}">
        <p14:creationId xmlns:p14="http://schemas.microsoft.com/office/powerpoint/2010/main" val="22830872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526486" cy="1063487"/>
          </a:xfrm>
        </p:spPr>
        <p:txBody>
          <a:bodyPr/>
          <a:lstStyle/>
          <a:p>
            <a:r>
              <a:rPr lang="en-US" dirty="0" smtClean="0"/>
              <a:t>Backup Encryption</a:t>
            </a:r>
            <a:endParaRPr lang="en-US" dirty="0"/>
          </a:p>
        </p:txBody>
      </p:sp>
      <p:sp>
        <p:nvSpPr>
          <p:cNvPr id="3" name="Content Placeholder 2"/>
          <p:cNvSpPr>
            <a:spLocks noGrp="1"/>
          </p:cNvSpPr>
          <p:nvPr>
            <p:ph sz="quarter" idx="10"/>
          </p:nvPr>
        </p:nvSpPr>
        <p:spPr>
          <a:xfrm>
            <a:off x="379413" y="1388226"/>
            <a:ext cx="11142027" cy="5290388"/>
          </a:xfrm>
        </p:spPr>
        <p:txBody>
          <a:bodyPr/>
          <a:lstStyle/>
          <a:p>
            <a:pPr marL="514350" indent="-514350">
              <a:buFont typeface="+mj-lt"/>
              <a:buAutoNum type="arabicPeriod"/>
            </a:pPr>
            <a:r>
              <a:rPr lang="en-GB" dirty="0" smtClean="0"/>
              <a:t>Create a database master key for master</a:t>
            </a:r>
          </a:p>
          <a:p>
            <a:pPr marL="514350" indent="-514350">
              <a:buFont typeface="+mj-lt"/>
              <a:buAutoNum type="arabicPeriod"/>
            </a:pPr>
            <a:r>
              <a:rPr lang="en-GB" dirty="0" smtClean="0"/>
              <a:t>Create a certificate or asymmetric key</a:t>
            </a:r>
          </a:p>
          <a:p>
            <a:pPr marL="514350" indent="-514350">
              <a:buFont typeface="+mj-lt"/>
              <a:buAutoNum type="arabicPeriod"/>
            </a:pPr>
            <a:r>
              <a:rPr lang="en-GB" dirty="0" smtClean="0"/>
              <a:t>Back up the database, specifying the algorithm and key</a:t>
            </a:r>
          </a:p>
          <a:p>
            <a:endParaRPr lang="en-GB" dirty="0"/>
          </a:p>
        </p:txBody>
      </p:sp>
      <p:pic>
        <p:nvPicPr>
          <p:cNvPr id="5" name="Picture 4"/>
          <p:cNvPicPr>
            <a:picLocks noChangeAspect="1"/>
          </p:cNvPicPr>
          <p:nvPr/>
        </p:nvPicPr>
        <p:blipFill>
          <a:blip r:embed="rId3"/>
          <a:stretch>
            <a:fillRect/>
          </a:stretch>
        </p:blipFill>
        <p:spPr>
          <a:xfrm>
            <a:off x="1704302" y="3408363"/>
            <a:ext cx="8405244" cy="1474187"/>
          </a:xfrm>
          <a:prstGeom prst="rect">
            <a:avLst/>
          </a:prstGeom>
        </p:spPr>
      </p:pic>
      <p:sp>
        <p:nvSpPr>
          <p:cNvPr id="6" name="TextBox 5"/>
          <p:cNvSpPr txBox="1"/>
          <p:nvPr/>
        </p:nvSpPr>
        <p:spPr>
          <a:xfrm>
            <a:off x="2692011" y="5201286"/>
            <a:ext cx="6173485" cy="1477328"/>
          </a:xfrm>
          <a:prstGeom prst="rect">
            <a:avLst/>
          </a:prstGeom>
          <a:noFill/>
        </p:spPr>
        <p:txBody>
          <a:bodyPr wrap="none" rtlCol="0">
            <a:spAutoFit/>
          </a:bodyPr>
          <a:lstStyle/>
          <a:p>
            <a:r>
              <a:rPr lang="en-GB" b="0" dirty="0" smtClean="0">
                <a:latin typeface="Lucida Sans Unicode" panose="020B0602030504020204" pitchFamily="34" charset="0"/>
                <a:cs typeface="Lucida Sans Unicode" panose="020B0602030504020204" pitchFamily="34" charset="0"/>
              </a:rPr>
              <a:t>BACKUP DATABASE AdventureWorks</a:t>
            </a:r>
          </a:p>
          <a:p>
            <a:r>
              <a:rPr lang="en-GB" b="0" dirty="0" smtClean="0">
                <a:latin typeface="Lucida Sans Unicode" panose="020B0602030504020204" pitchFamily="34" charset="0"/>
                <a:cs typeface="Lucida Sans Unicode" panose="020B0602030504020204" pitchFamily="34" charset="0"/>
              </a:rPr>
              <a:t>TO DISK = 'R:\Backups\AW_Encrypt,bak'</a:t>
            </a:r>
          </a:p>
          <a:p>
            <a:r>
              <a:rPr lang="en-GB" b="0" dirty="0" smtClean="0">
                <a:latin typeface="Lucida Sans Unicode" panose="020B0602030504020204" pitchFamily="34" charset="0"/>
                <a:cs typeface="Lucida Sans Unicode" panose="020B0602030504020204" pitchFamily="34" charset="0"/>
              </a:rPr>
              <a:t>WITH FORMAT, INIT,</a:t>
            </a:r>
          </a:p>
          <a:p>
            <a:r>
              <a:rPr lang="en-GB" b="0" dirty="0" smtClean="0">
                <a:latin typeface="Lucida Sans Unicode" panose="020B0602030504020204" pitchFamily="34" charset="0"/>
                <a:cs typeface="Lucida Sans Unicode" panose="020B0602030504020204" pitchFamily="34" charset="0"/>
              </a:rPr>
              <a:t>ENCRYPTION(	ALGORITHM = AES_128,</a:t>
            </a:r>
          </a:p>
          <a:p>
            <a:r>
              <a:rPr lang="en-GB" b="0" dirty="0" smtClean="0">
                <a:latin typeface="Lucida Sans Unicode" panose="020B0602030504020204" pitchFamily="34" charset="0"/>
                <a:cs typeface="Lucida Sans Unicode" panose="020B0602030504020204" pitchFamily="34" charset="0"/>
              </a:rPr>
              <a:t>		SERVER CERTIFICATE = [BackupCert])</a:t>
            </a:r>
            <a:endParaRPr lang="en-US"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844152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Backup Encryption</a:t>
            </a:r>
            <a:endParaRPr lang="en-GB" dirty="0"/>
          </a:p>
        </p:txBody>
      </p:sp>
    </p:spTree>
    <p:extLst>
      <p:ext uri="{BB962C8B-B14F-4D97-AF65-F5344CB8AC3E}">
        <p14:creationId xmlns:p14="http://schemas.microsoft.com/office/powerpoint/2010/main" val="4117809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2095928"/>
            <a:ext cx="9313227" cy="4582686"/>
          </a:xfrm>
        </p:spPr>
        <p:txBody>
          <a:bodyPr>
            <a:normAutofit/>
          </a:bodyPr>
          <a:lstStyle/>
          <a:p>
            <a:r>
              <a:rPr lang="en-GB" dirty="0" smtClean="0"/>
              <a:t>Introduction to SQL Server Security</a:t>
            </a:r>
          </a:p>
          <a:p>
            <a:r>
              <a:rPr lang="en-GB" dirty="0" smtClean="0"/>
              <a:t>Managing Server-Level Security</a:t>
            </a:r>
          </a:p>
          <a:p>
            <a:r>
              <a:rPr lang="en-GB" dirty="0" smtClean="0"/>
              <a:t>Managing Database-Level Principals</a:t>
            </a:r>
          </a:p>
          <a:p>
            <a:r>
              <a:rPr lang="en-GB" dirty="0" smtClean="0"/>
              <a:t>Managing Database Permissions</a:t>
            </a:r>
          </a:p>
          <a:p>
            <a:r>
              <a:rPr lang="en-GB" dirty="0" smtClean="0"/>
              <a:t>Encryption methods and scenarios</a:t>
            </a:r>
          </a:p>
        </p:txBody>
      </p:sp>
      <p:sp>
        <p:nvSpPr>
          <p:cNvPr id="2" name="Title 1"/>
          <p:cNvSpPr>
            <a:spLocks noGrp="1"/>
          </p:cNvSpPr>
          <p:nvPr>
            <p:ph type="title"/>
          </p:nvPr>
        </p:nvSpPr>
        <p:spPr/>
        <p:txBody>
          <a:bodyPr/>
          <a:lstStyle/>
          <a:p>
            <a:r>
              <a:rPr lang="en-US" dirty="0" smtClean="0"/>
              <a:t>Designing Database Security</a:t>
            </a:r>
            <a:endParaRPr lang="en-US" dirty="0"/>
          </a:p>
        </p:txBody>
      </p:sp>
      <p:sp>
        <p:nvSpPr>
          <p:cNvPr id="4" name="Rectangle 3"/>
          <p:cNvSpPr/>
          <p:nvPr/>
        </p:nvSpPr>
        <p:spPr>
          <a:xfrm>
            <a:off x="379413" y="680340"/>
            <a:ext cx="2170081" cy="707886"/>
          </a:xfrm>
          <a:prstGeom prst="rect">
            <a:avLst/>
          </a:prstGeom>
        </p:spPr>
        <p:txBody>
          <a:bodyPr wrap="square">
            <a:spAutoFit/>
          </a:bodyPr>
          <a:lstStyle/>
          <a:p>
            <a:r>
              <a:rPr lang="en-GB" sz="4000" dirty="0">
                <a:solidFill>
                  <a:schemeClr val="bg1">
                    <a:lumMod val="50000"/>
                  </a:schemeClr>
                </a:solidFill>
              </a:rPr>
              <a:t>Summary</a:t>
            </a:r>
          </a:p>
        </p:txBody>
      </p:sp>
    </p:spTree>
    <p:extLst>
      <p:ext uri="{BB962C8B-B14F-4D97-AF65-F5344CB8AC3E}">
        <p14:creationId xmlns:p14="http://schemas.microsoft.com/office/powerpoint/2010/main" val="2401074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02 | Designing Database Security</a:t>
            </a:r>
            <a:endParaRPr lang="en-US" dirty="0"/>
          </a:p>
        </p:txBody>
      </p:sp>
      <p:sp>
        <p:nvSpPr>
          <p:cNvPr id="4" name="Subtitle 3"/>
          <p:cNvSpPr>
            <a:spLocks noGrp="1"/>
          </p:cNvSpPr>
          <p:nvPr>
            <p:ph type="subTitle" idx="1"/>
          </p:nvPr>
        </p:nvSpPr>
        <p:spPr/>
        <p:txBody>
          <a:bodyPr/>
          <a:lstStyle/>
          <a:p>
            <a:r>
              <a:rPr lang="en-US" dirty="0"/>
              <a:t>Christian Bolton | Technical Director, Coeo</a:t>
            </a:r>
          </a:p>
          <a:p>
            <a:r>
              <a:rPr lang="en-US" dirty="0"/>
              <a:t>Graeme Malcolm | Microsoft</a:t>
            </a:r>
          </a:p>
        </p:txBody>
      </p:sp>
    </p:spTree>
    <p:extLst>
      <p:ext uri="{BB962C8B-B14F-4D97-AF65-F5344CB8AC3E}">
        <p14:creationId xmlns:p14="http://schemas.microsoft.com/office/powerpoint/2010/main" val="2269412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9313227" cy="5290388"/>
          </a:xfrm>
        </p:spPr>
        <p:txBody>
          <a:bodyPr>
            <a:normAutofit/>
          </a:bodyPr>
          <a:lstStyle/>
          <a:p>
            <a:r>
              <a:rPr lang="en-GB" dirty="0" smtClean="0"/>
              <a:t>Introduction to SQL Server Security</a:t>
            </a:r>
          </a:p>
          <a:p>
            <a:r>
              <a:rPr lang="en-GB" dirty="0" smtClean="0"/>
              <a:t>Managing Server-Level Security</a:t>
            </a:r>
          </a:p>
          <a:p>
            <a:r>
              <a:rPr lang="en-GB" dirty="0" smtClean="0"/>
              <a:t>Managing Database-Level Principals</a:t>
            </a:r>
          </a:p>
          <a:p>
            <a:r>
              <a:rPr lang="en-GB" dirty="0" smtClean="0"/>
              <a:t>Managing Database Permissions</a:t>
            </a:r>
          </a:p>
          <a:p>
            <a:r>
              <a:rPr lang="en-GB" dirty="0" smtClean="0"/>
              <a:t>Encryption methods and scenarios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43981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SQL Server Security</a:t>
            </a:r>
            <a:endParaRPr lang="en-US" dirty="0"/>
          </a:p>
        </p:txBody>
      </p:sp>
      <p:sp>
        <p:nvSpPr>
          <p:cNvPr id="3" name="Content Placeholder 2"/>
          <p:cNvSpPr>
            <a:spLocks noGrp="1"/>
          </p:cNvSpPr>
          <p:nvPr>
            <p:ph sz="quarter" idx="10"/>
          </p:nvPr>
        </p:nvSpPr>
        <p:spPr/>
        <p:txBody>
          <a:bodyPr/>
          <a:lstStyle/>
          <a:p>
            <a:endParaRPr lang="en-GB" dirty="0"/>
          </a:p>
          <a:p>
            <a:pPr marL="0" indent="0">
              <a:buNone/>
            </a:pPr>
            <a:endParaRPr lang="en-US" dirty="0"/>
          </a:p>
        </p:txBody>
      </p:sp>
      <p:sp>
        <p:nvSpPr>
          <p:cNvPr id="6" name="Content Placeholder 6"/>
          <p:cNvSpPr txBox="1">
            <a:spLocks/>
          </p:cNvSpPr>
          <p:nvPr/>
        </p:nvSpPr>
        <p:spPr>
          <a:xfrm>
            <a:off x="379413" y="1388226"/>
            <a:ext cx="10951527" cy="5290388"/>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err="1" smtClean="0"/>
              <a:t>Securables</a:t>
            </a:r>
            <a:endParaRPr lang="en-GB" dirty="0" smtClean="0"/>
          </a:p>
          <a:p>
            <a:pPr lvl="1"/>
            <a:r>
              <a:rPr lang="en-GB" dirty="0" smtClean="0"/>
              <a:t>Objects to which access must be secured</a:t>
            </a:r>
          </a:p>
          <a:p>
            <a:r>
              <a:rPr lang="en-GB" dirty="0" smtClean="0"/>
              <a:t>Principals</a:t>
            </a:r>
          </a:p>
          <a:p>
            <a:pPr lvl="1"/>
            <a:r>
              <a:rPr lang="en-GB" dirty="0" smtClean="0"/>
              <a:t>Security identities that access </a:t>
            </a:r>
            <a:r>
              <a:rPr lang="en-GB" dirty="0" err="1" smtClean="0"/>
              <a:t>securables</a:t>
            </a:r>
            <a:r>
              <a:rPr lang="en-GB" dirty="0" smtClean="0"/>
              <a:t> and perform actions</a:t>
            </a:r>
            <a:endParaRPr lang="en-GB" dirty="0"/>
          </a:p>
          <a:p>
            <a:r>
              <a:rPr lang="en-GB" dirty="0" smtClean="0"/>
              <a:t>Permissions</a:t>
            </a:r>
          </a:p>
          <a:p>
            <a:pPr lvl="1"/>
            <a:r>
              <a:rPr lang="en-GB" dirty="0" smtClean="0"/>
              <a:t>The actions principals can perform on securable</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8449" y="5097422"/>
            <a:ext cx="599990" cy="947985"/>
          </a:xfrm>
          <a:prstGeom prst="rect">
            <a:avLst/>
          </a:prstGeom>
        </p:spPr>
      </p:pic>
      <p:grpSp>
        <p:nvGrpSpPr>
          <p:cNvPr id="9" name="Group 8"/>
          <p:cNvGrpSpPr/>
          <p:nvPr/>
        </p:nvGrpSpPr>
        <p:grpSpPr>
          <a:xfrm>
            <a:off x="7341929" y="5070463"/>
            <a:ext cx="968064" cy="974944"/>
            <a:chOff x="5546686" y="3954780"/>
            <a:chExt cx="945554" cy="952274"/>
          </a:xfrm>
        </p:grpSpPr>
        <p:sp>
          <p:nvSpPr>
            <p:cNvPr id="10" name="Rectangle 9"/>
            <p:cNvSpPr/>
            <p:nvPr/>
          </p:nvSpPr>
          <p:spPr bwMode="auto">
            <a:xfrm>
              <a:off x="5798820" y="3954780"/>
              <a:ext cx="693420" cy="75438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6686" y="4221336"/>
              <a:ext cx="504267" cy="685718"/>
            </a:xfrm>
            <a:prstGeom prst="rect">
              <a:avLst/>
            </a:prstGeom>
          </p:spPr>
        </p:pic>
      </p:grpSp>
      <p:sp>
        <p:nvSpPr>
          <p:cNvPr id="12" name="Right Arrow 11"/>
          <p:cNvSpPr/>
          <p:nvPr/>
        </p:nvSpPr>
        <p:spPr bwMode="auto">
          <a:xfrm>
            <a:off x="4420423" y="5448300"/>
            <a:ext cx="2993837" cy="474136"/>
          </a:xfrm>
          <a:prstGeom prst="rightArrow">
            <a:avLst/>
          </a:prstGeom>
          <a:solidFill>
            <a:srgbClr val="92D050"/>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576393">
            <a:off x="5593763" y="5143532"/>
            <a:ext cx="432929" cy="985289"/>
          </a:xfrm>
          <a:prstGeom prst="rect">
            <a:avLst/>
          </a:prstGeom>
        </p:spPr>
      </p:pic>
      <p:sp>
        <p:nvSpPr>
          <p:cNvPr id="14" name="TextBox 13"/>
          <p:cNvSpPr txBox="1"/>
          <p:nvPr/>
        </p:nvSpPr>
        <p:spPr>
          <a:xfrm>
            <a:off x="3447195" y="5971668"/>
            <a:ext cx="1147878"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Principal</a:t>
            </a:r>
            <a:endParaRPr lang="en-US" sz="2000" dirty="0">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a:off x="7314469" y="5971668"/>
            <a:ext cx="1287532"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Securable</a:t>
            </a:r>
            <a:endParaRPr lang="en-US" sz="2000" dirty="0">
              <a:solidFill>
                <a:srgbClr val="000000"/>
              </a:solidFill>
              <a:latin typeface="Segoe UI" panose="020B0502040204020203" pitchFamily="34" charset="0"/>
              <a:cs typeface="Segoe UI" panose="020B0502040204020203" pitchFamily="34" charset="0"/>
            </a:endParaRPr>
          </a:p>
        </p:txBody>
      </p:sp>
      <p:sp>
        <p:nvSpPr>
          <p:cNvPr id="16" name="TextBox 15"/>
          <p:cNvSpPr txBox="1"/>
          <p:nvPr/>
        </p:nvSpPr>
        <p:spPr>
          <a:xfrm>
            <a:off x="5197000" y="5971668"/>
            <a:ext cx="1513171" cy="400110"/>
          </a:xfrm>
          <a:prstGeom prst="rect">
            <a:avLst/>
          </a:prstGeom>
          <a:noFill/>
        </p:spPr>
        <p:txBody>
          <a:bodyPr wrap="none" rtlCol="0">
            <a:spAutoFit/>
          </a:bodyPr>
          <a:lstStyle/>
          <a:p>
            <a:r>
              <a:rPr lang="en-GB" sz="2000" b="0" dirty="0" smtClean="0">
                <a:latin typeface="Segoe UI" panose="020B0502040204020203" pitchFamily="34" charset="0"/>
                <a:cs typeface="Segoe UI" panose="020B0502040204020203" pitchFamily="34" charset="0"/>
              </a:rPr>
              <a:t>Permissions</a:t>
            </a:r>
            <a:endParaRPr lang="en-US" sz="2000" b="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6822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a:t>
            </a:r>
            <a:r>
              <a:rPr lang="en-US" dirty="0" err="1" smtClean="0"/>
              <a:t>Securables</a:t>
            </a:r>
            <a:endParaRPr lang="en-US" dirty="0"/>
          </a:p>
        </p:txBody>
      </p:sp>
      <p:sp>
        <p:nvSpPr>
          <p:cNvPr id="3" name="Content Placeholder 2"/>
          <p:cNvSpPr>
            <a:spLocks noGrp="1"/>
          </p:cNvSpPr>
          <p:nvPr>
            <p:ph sz="quarter" idx="10"/>
          </p:nvPr>
        </p:nvSpPr>
        <p:spPr/>
        <p:txBody>
          <a:bodyPr/>
          <a:lstStyle/>
          <a:p>
            <a:endParaRPr lang="en-GB" dirty="0"/>
          </a:p>
          <a:p>
            <a:pPr marL="0" indent="0">
              <a:buNone/>
            </a:pPr>
            <a:endParaRPr lang="en-US" dirty="0"/>
          </a:p>
        </p:txBody>
      </p:sp>
      <p:grpSp>
        <p:nvGrpSpPr>
          <p:cNvPr id="6" name="Group 5"/>
          <p:cNvGrpSpPr/>
          <p:nvPr/>
        </p:nvGrpSpPr>
        <p:grpSpPr>
          <a:xfrm>
            <a:off x="175037" y="1245702"/>
            <a:ext cx="10780509" cy="5548651"/>
            <a:chOff x="76695" y="967547"/>
            <a:chExt cx="8587245" cy="4419793"/>
          </a:xfrm>
        </p:grpSpPr>
        <p:sp>
          <p:nvSpPr>
            <p:cNvPr id="7" name="Rectangle 6"/>
            <p:cNvSpPr/>
            <p:nvPr/>
          </p:nvSpPr>
          <p:spPr bwMode="auto">
            <a:xfrm>
              <a:off x="624840" y="1188720"/>
              <a:ext cx="8039100" cy="419862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Verdana" pitchFamily="34" charset="0"/>
              </a:endParaRPr>
            </a:p>
          </p:txBody>
        </p:sp>
        <p:sp>
          <p:nvSpPr>
            <p:cNvPr id="8" name="TextBox 7"/>
            <p:cNvSpPr txBox="1"/>
            <p:nvPr/>
          </p:nvSpPr>
          <p:spPr>
            <a:xfrm>
              <a:off x="900553" y="1188720"/>
              <a:ext cx="2291687" cy="367741"/>
            </a:xfrm>
            <a:prstGeom prst="rect">
              <a:avLst/>
            </a:prstGeom>
            <a:noFill/>
          </p:spPr>
          <p:txBody>
            <a:bodyPr wrap="none" rtlCol="0">
              <a:spAutoFit/>
            </a:bodyPr>
            <a:lstStyle/>
            <a:p>
              <a:pPr lvl="0" fontAlgn="base">
                <a:spcBef>
                  <a:spcPct val="0"/>
                </a:spcBef>
                <a:spcAft>
                  <a:spcPct val="0"/>
                </a:spcAft>
              </a:pPr>
              <a:r>
                <a:rPr lang="en-GB" sz="2400" dirty="0">
                  <a:solidFill>
                    <a:srgbClr val="000000"/>
                  </a:solidFill>
                  <a:latin typeface="Segoe UI" panose="020B0502040204020203" pitchFamily="34" charset="0"/>
                  <a:cs typeface="Segoe UI" panose="020B0502040204020203" pitchFamily="34" charset="0"/>
                </a:rPr>
                <a:t>SQL Server Instance</a:t>
              </a:r>
              <a:endParaRPr lang="en-US" sz="2400" dirty="0">
                <a:solidFill>
                  <a:srgbClr val="000000"/>
                </a:solidFill>
                <a:latin typeface="Segoe UI" panose="020B0502040204020203" pitchFamily="34" charset="0"/>
                <a:cs typeface="Segoe UI" panose="020B0502040204020203"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01" y="967547"/>
              <a:ext cx="665958" cy="1181009"/>
            </a:xfrm>
            <a:prstGeom prst="rect">
              <a:avLst/>
            </a:prstGeom>
          </p:spPr>
        </p:pic>
        <p:grpSp>
          <p:nvGrpSpPr>
            <p:cNvPr id="10" name="Group 9"/>
            <p:cNvGrpSpPr/>
            <p:nvPr/>
          </p:nvGrpSpPr>
          <p:grpSpPr>
            <a:xfrm>
              <a:off x="712561" y="2607706"/>
              <a:ext cx="3805805" cy="2579562"/>
              <a:chOff x="712561" y="2607706"/>
              <a:chExt cx="3805805" cy="2579562"/>
            </a:xfrm>
          </p:grpSpPr>
          <p:grpSp>
            <p:nvGrpSpPr>
              <p:cNvPr id="77" name="Group 76"/>
              <p:cNvGrpSpPr/>
              <p:nvPr/>
            </p:nvGrpSpPr>
            <p:grpSpPr>
              <a:xfrm>
                <a:off x="712561" y="2607706"/>
                <a:ext cx="3805805" cy="2579562"/>
                <a:chOff x="795587" y="2137218"/>
                <a:chExt cx="3805805" cy="2579562"/>
              </a:xfrm>
            </p:grpSpPr>
            <p:sp>
              <p:nvSpPr>
                <p:cNvPr id="96" name="Rectangle 95"/>
                <p:cNvSpPr/>
                <p:nvPr/>
              </p:nvSpPr>
              <p:spPr bwMode="auto">
                <a:xfrm>
                  <a:off x="1027612" y="2468880"/>
                  <a:ext cx="3573780" cy="22479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Verdana" pitchFamily="34" charset="0"/>
                  </a:endParaRPr>
                </a:p>
              </p:txBody>
            </p:sp>
            <p:pic>
              <p:nvPicPr>
                <p:cNvPr id="97" name="Picture 9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87" y="2137218"/>
                  <a:ext cx="1007907" cy="663323"/>
                </a:xfrm>
                <a:prstGeom prst="rect">
                  <a:avLst/>
                </a:prstGeom>
              </p:spPr>
            </p:pic>
            <p:sp>
              <p:nvSpPr>
                <p:cNvPr id="98" name="TextBox 97"/>
                <p:cNvSpPr txBox="1"/>
                <p:nvPr/>
              </p:nvSpPr>
              <p:spPr>
                <a:xfrm>
                  <a:off x="1737634" y="2460207"/>
                  <a:ext cx="980743" cy="318709"/>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Database</a:t>
                  </a:r>
                  <a:endParaRPr lang="en-US" sz="2000" dirty="0">
                    <a:solidFill>
                      <a:srgbClr val="000000"/>
                    </a:solidFill>
                    <a:latin typeface="Segoe UI" panose="020B0502040204020203" pitchFamily="34" charset="0"/>
                    <a:cs typeface="Segoe UI" panose="020B0502040204020203" pitchFamily="34" charset="0"/>
                  </a:endParaRPr>
                </a:p>
              </p:txBody>
            </p:sp>
          </p:grpSp>
          <p:grpSp>
            <p:nvGrpSpPr>
              <p:cNvPr id="78" name="Group 77"/>
              <p:cNvGrpSpPr/>
              <p:nvPr/>
            </p:nvGrpSpPr>
            <p:grpSpPr>
              <a:xfrm>
                <a:off x="1171611" y="3771749"/>
                <a:ext cx="1479248" cy="1284166"/>
                <a:chOff x="1171611" y="3771749"/>
                <a:chExt cx="1479248" cy="1284166"/>
              </a:xfrm>
            </p:grpSpPr>
            <p:sp>
              <p:nvSpPr>
                <p:cNvPr id="88" name="Rectangle 87"/>
                <p:cNvSpPr/>
                <p:nvPr/>
              </p:nvSpPr>
              <p:spPr bwMode="auto">
                <a:xfrm>
                  <a:off x="1216514" y="3786160"/>
                  <a:ext cx="1434345" cy="126975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Verdana" pitchFamily="34" charset="0"/>
                  </a:endParaRPr>
                </a:p>
              </p:txBody>
            </p:sp>
            <p:sp>
              <p:nvSpPr>
                <p:cNvPr id="89" name="TextBox 88"/>
                <p:cNvSpPr txBox="1"/>
                <p:nvPr/>
              </p:nvSpPr>
              <p:spPr>
                <a:xfrm>
                  <a:off x="1171611" y="3771749"/>
                  <a:ext cx="781704" cy="29419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Schema</a:t>
                  </a:r>
                  <a:endParaRPr lang="en-US" dirty="0">
                    <a:solidFill>
                      <a:srgbClr val="000000"/>
                    </a:solidFill>
                    <a:latin typeface="Segoe UI" panose="020B0502040204020203" pitchFamily="34" charset="0"/>
                    <a:cs typeface="Segoe UI" panose="020B0502040204020203" pitchFamily="34" charset="0"/>
                  </a:endParaRPr>
                </a:p>
              </p:txBody>
            </p:sp>
            <p:grpSp>
              <p:nvGrpSpPr>
                <p:cNvPr id="90" name="Group 89"/>
                <p:cNvGrpSpPr/>
                <p:nvPr/>
              </p:nvGrpSpPr>
              <p:grpSpPr>
                <a:xfrm>
                  <a:off x="1543044" y="4083012"/>
                  <a:ext cx="691045" cy="890348"/>
                  <a:chOff x="1543044" y="4083012"/>
                  <a:chExt cx="691045" cy="890348"/>
                </a:xfrm>
              </p:grpSpPr>
              <p:grpSp>
                <p:nvGrpSpPr>
                  <p:cNvPr id="91" name="Group 90"/>
                  <p:cNvGrpSpPr/>
                  <p:nvPr/>
                </p:nvGrpSpPr>
                <p:grpSpPr>
                  <a:xfrm>
                    <a:off x="1720468" y="4312205"/>
                    <a:ext cx="446976" cy="661155"/>
                    <a:chOff x="1816726" y="4257654"/>
                    <a:chExt cx="446976" cy="661155"/>
                  </a:xfrm>
                </p:grpSpPr>
                <p:pic>
                  <p:nvPicPr>
                    <p:cNvPr id="93" name="Picture 9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3686" y="4257654"/>
                      <a:ext cx="330016" cy="551599"/>
                    </a:xfrm>
                    <a:prstGeom prst="rect">
                      <a:avLst/>
                    </a:prstGeom>
                  </p:spPr>
                </p:pic>
                <p:pic>
                  <p:nvPicPr>
                    <p:cNvPr id="94" name="Picture 9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5206" y="4312432"/>
                      <a:ext cx="330016" cy="551599"/>
                    </a:xfrm>
                    <a:prstGeom prst="rect">
                      <a:avLst/>
                    </a:prstGeom>
                  </p:spPr>
                </p:pic>
                <p:pic>
                  <p:nvPicPr>
                    <p:cNvPr id="95" name="Picture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6726" y="4367210"/>
                      <a:ext cx="330016" cy="551599"/>
                    </a:xfrm>
                    <a:prstGeom prst="rect">
                      <a:avLst/>
                    </a:prstGeom>
                  </p:spPr>
                </p:pic>
              </p:grpSp>
              <p:sp>
                <p:nvSpPr>
                  <p:cNvPr id="92" name="TextBox 91"/>
                  <p:cNvSpPr txBox="1"/>
                  <p:nvPr/>
                </p:nvSpPr>
                <p:spPr>
                  <a:xfrm>
                    <a:off x="1543044" y="4083012"/>
                    <a:ext cx="691045" cy="269676"/>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Objects</a:t>
                    </a:r>
                    <a:endParaRPr lang="en-US" sz="1600" dirty="0">
                      <a:solidFill>
                        <a:srgbClr val="000000"/>
                      </a:solidFill>
                      <a:latin typeface="Segoe UI" panose="020B0502040204020203" pitchFamily="34" charset="0"/>
                      <a:cs typeface="Segoe UI" panose="020B0502040204020203" pitchFamily="34" charset="0"/>
                    </a:endParaRPr>
                  </a:p>
                </p:txBody>
              </p:sp>
            </p:grpSp>
          </p:grpSp>
          <p:grpSp>
            <p:nvGrpSpPr>
              <p:cNvPr id="79" name="Group 78"/>
              <p:cNvGrpSpPr/>
              <p:nvPr/>
            </p:nvGrpSpPr>
            <p:grpSpPr>
              <a:xfrm>
                <a:off x="2792190" y="3786160"/>
                <a:ext cx="1448040" cy="1283698"/>
                <a:chOff x="1202819" y="3772217"/>
                <a:chExt cx="1448040" cy="1283698"/>
              </a:xfrm>
            </p:grpSpPr>
            <p:sp>
              <p:nvSpPr>
                <p:cNvPr id="80" name="Rectangle 79"/>
                <p:cNvSpPr/>
                <p:nvPr/>
              </p:nvSpPr>
              <p:spPr bwMode="auto">
                <a:xfrm>
                  <a:off x="1216514" y="3786160"/>
                  <a:ext cx="1434345" cy="126975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Verdana" pitchFamily="34" charset="0"/>
                  </a:endParaRPr>
                </a:p>
              </p:txBody>
            </p:sp>
            <p:sp>
              <p:nvSpPr>
                <p:cNvPr id="81" name="TextBox 80"/>
                <p:cNvSpPr txBox="1"/>
                <p:nvPr/>
              </p:nvSpPr>
              <p:spPr>
                <a:xfrm>
                  <a:off x="1202819" y="3772217"/>
                  <a:ext cx="781704" cy="29419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Schema</a:t>
                  </a:r>
                  <a:endParaRPr lang="en-US" dirty="0">
                    <a:solidFill>
                      <a:srgbClr val="000000"/>
                    </a:solidFill>
                    <a:latin typeface="Segoe UI" panose="020B0502040204020203" pitchFamily="34" charset="0"/>
                    <a:cs typeface="Segoe UI" panose="020B0502040204020203" pitchFamily="34" charset="0"/>
                  </a:endParaRPr>
                </a:p>
              </p:txBody>
            </p:sp>
            <p:grpSp>
              <p:nvGrpSpPr>
                <p:cNvPr id="82" name="Group 81"/>
                <p:cNvGrpSpPr/>
                <p:nvPr/>
              </p:nvGrpSpPr>
              <p:grpSpPr>
                <a:xfrm>
                  <a:off x="1543044" y="4083012"/>
                  <a:ext cx="691045" cy="890348"/>
                  <a:chOff x="1543044" y="4083012"/>
                  <a:chExt cx="691045" cy="890348"/>
                </a:xfrm>
              </p:grpSpPr>
              <p:grpSp>
                <p:nvGrpSpPr>
                  <p:cNvPr id="83" name="Group 82"/>
                  <p:cNvGrpSpPr/>
                  <p:nvPr/>
                </p:nvGrpSpPr>
                <p:grpSpPr>
                  <a:xfrm>
                    <a:off x="1720468" y="4312205"/>
                    <a:ext cx="446976" cy="661155"/>
                    <a:chOff x="1816726" y="4257654"/>
                    <a:chExt cx="446976" cy="661155"/>
                  </a:xfrm>
                </p:grpSpPr>
                <p:pic>
                  <p:nvPicPr>
                    <p:cNvPr id="85" name="Picture 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3686" y="4257654"/>
                      <a:ext cx="330016" cy="551599"/>
                    </a:xfrm>
                    <a:prstGeom prst="rect">
                      <a:avLst/>
                    </a:prstGeom>
                  </p:spPr>
                </p:pic>
                <p:pic>
                  <p:nvPicPr>
                    <p:cNvPr id="86" name="Picture 8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5206" y="4312432"/>
                      <a:ext cx="330016" cy="551599"/>
                    </a:xfrm>
                    <a:prstGeom prst="rect">
                      <a:avLst/>
                    </a:prstGeom>
                  </p:spPr>
                </p:pic>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6726" y="4367210"/>
                      <a:ext cx="330016" cy="551599"/>
                    </a:xfrm>
                    <a:prstGeom prst="rect">
                      <a:avLst/>
                    </a:prstGeom>
                  </p:spPr>
                </p:pic>
              </p:grpSp>
              <p:sp>
                <p:nvSpPr>
                  <p:cNvPr id="84" name="TextBox 83"/>
                  <p:cNvSpPr txBox="1"/>
                  <p:nvPr/>
                </p:nvSpPr>
                <p:spPr>
                  <a:xfrm>
                    <a:off x="1543044" y="4083012"/>
                    <a:ext cx="691045" cy="269676"/>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Objects</a:t>
                    </a:r>
                    <a:endParaRPr lang="en-US" sz="1600" dirty="0">
                      <a:solidFill>
                        <a:srgbClr val="000000"/>
                      </a:solidFill>
                      <a:latin typeface="Segoe UI" panose="020B0502040204020203" pitchFamily="34" charset="0"/>
                      <a:cs typeface="Segoe UI" panose="020B0502040204020203" pitchFamily="34" charset="0"/>
                    </a:endParaRPr>
                  </a:p>
                </p:txBody>
              </p:sp>
            </p:grpSp>
          </p:grpSp>
        </p:grpSp>
        <p:grpSp>
          <p:nvGrpSpPr>
            <p:cNvPr id="11" name="Group 10"/>
            <p:cNvGrpSpPr/>
            <p:nvPr/>
          </p:nvGrpSpPr>
          <p:grpSpPr>
            <a:xfrm>
              <a:off x="4667184" y="2607706"/>
              <a:ext cx="3805805" cy="2579562"/>
              <a:chOff x="712561" y="2607706"/>
              <a:chExt cx="3805805" cy="2579562"/>
            </a:xfrm>
          </p:grpSpPr>
          <p:grpSp>
            <p:nvGrpSpPr>
              <p:cNvPr id="55" name="Group 54"/>
              <p:cNvGrpSpPr/>
              <p:nvPr/>
            </p:nvGrpSpPr>
            <p:grpSpPr>
              <a:xfrm>
                <a:off x="712561" y="2607706"/>
                <a:ext cx="3805805" cy="2579562"/>
                <a:chOff x="795587" y="2137218"/>
                <a:chExt cx="3805805" cy="2579562"/>
              </a:xfrm>
            </p:grpSpPr>
            <p:sp>
              <p:nvSpPr>
                <p:cNvPr id="74" name="Rectangle 73"/>
                <p:cNvSpPr/>
                <p:nvPr/>
              </p:nvSpPr>
              <p:spPr bwMode="auto">
                <a:xfrm>
                  <a:off x="1027612" y="2468880"/>
                  <a:ext cx="3573780" cy="22479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Verdana" pitchFamily="34" charset="0"/>
                  </a:endParaRPr>
                </a:p>
              </p:txBody>
            </p:sp>
            <p:pic>
              <p:nvPicPr>
                <p:cNvPr id="75" name="Picture 7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587" y="2137218"/>
                  <a:ext cx="1007907" cy="663323"/>
                </a:xfrm>
                <a:prstGeom prst="rect">
                  <a:avLst/>
                </a:prstGeom>
              </p:spPr>
            </p:pic>
            <p:sp>
              <p:nvSpPr>
                <p:cNvPr id="76" name="TextBox 75"/>
                <p:cNvSpPr txBox="1"/>
                <p:nvPr/>
              </p:nvSpPr>
              <p:spPr>
                <a:xfrm>
                  <a:off x="1737634" y="2460207"/>
                  <a:ext cx="980743" cy="318709"/>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Database</a:t>
                  </a:r>
                  <a:endParaRPr lang="en-US" sz="2000" dirty="0">
                    <a:solidFill>
                      <a:srgbClr val="000000"/>
                    </a:solidFill>
                    <a:latin typeface="Segoe UI" panose="020B0502040204020203" pitchFamily="34" charset="0"/>
                    <a:cs typeface="Segoe UI" panose="020B0502040204020203" pitchFamily="34" charset="0"/>
                  </a:endParaRPr>
                </a:p>
              </p:txBody>
            </p:sp>
          </p:grpSp>
          <p:grpSp>
            <p:nvGrpSpPr>
              <p:cNvPr id="56" name="Group 55"/>
              <p:cNvGrpSpPr/>
              <p:nvPr/>
            </p:nvGrpSpPr>
            <p:grpSpPr>
              <a:xfrm>
                <a:off x="1171611" y="3771749"/>
                <a:ext cx="1479248" cy="1284166"/>
                <a:chOff x="1171611" y="3771749"/>
                <a:chExt cx="1479248" cy="1284166"/>
              </a:xfrm>
            </p:grpSpPr>
            <p:sp>
              <p:nvSpPr>
                <p:cNvPr id="66" name="Rectangle 65"/>
                <p:cNvSpPr/>
                <p:nvPr/>
              </p:nvSpPr>
              <p:spPr bwMode="auto">
                <a:xfrm>
                  <a:off x="1216514" y="3786160"/>
                  <a:ext cx="1434345" cy="126975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Verdana" pitchFamily="34" charset="0"/>
                  </a:endParaRPr>
                </a:p>
              </p:txBody>
            </p:sp>
            <p:sp>
              <p:nvSpPr>
                <p:cNvPr id="67" name="TextBox 66"/>
                <p:cNvSpPr txBox="1"/>
                <p:nvPr/>
              </p:nvSpPr>
              <p:spPr>
                <a:xfrm>
                  <a:off x="1171611" y="3771749"/>
                  <a:ext cx="781704" cy="29419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Schema</a:t>
                  </a:r>
                  <a:endParaRPr lang="en-US" dirty="0">
                    <a:solidFill>
                      <a:srgbClr val="000000"/>
                    </a:solidFill>
                    <a:latin typeface="Segoe UI" panose="020B0502040204020203" pitchFamily="34" charset="0"/>
                    <a:cs typeface="Segoe UI" panose="020B0502040204020203" pitchFamily="34" charset="0"/>
                  </a:endParaRPr>
                </a:p>
              </p:txBody>
            </p:sp>
            <p:grpSp>
              <p:nvGrpSpPr>
                <p:cNvPr id="68" name="Group 67"/>
                <p:cNvGrpSpPr/>
                <p:nvPr/>
              </p:nvGrpSpPr>
              <p:grpSpPr>
                <a:xfrm>
                  <a:off x="1543044" y="4083012"/>
                  <a:ext cx="691045" cy="890348"/>
                  <a:chOff x="1543044" y="4083012"/>
                  <a:chExt cx="691045" cy="890348"/>
                </a:xfrm>
              </p:grpSpPr>
              <p:grpSp>
                <p:nvGrpSpPr>
                  <p:cNvPr id="69" name="Group 68"/>
                  <p:cNvGrpSpPr/>
                  <p:nvPr/>
                </p:nvGrpSpPr>
                <p:grpSpPr>
                  <a:xfrm>
                    <a:off x="1720468" y="4312205"/>
                    <a:ext cx="446976" cy="661155"/>
                    <a:chOff x="1816726" y="4257654"/>
                    <a:chExt cx="446976" cy="661155"/>
                  </a:xfrm>
                </p:grpSpPr>
                <p:pic>
                  <p:nvPicPr>
                    <p:cNvPr id="71" name="Picture 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3686" y="4257654"/>
                      <a:ext cx="330016" cy="551599"/>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5206" y="4312432"/>
                      <a:ext cx="330016" cy="551599"/>
                    </a:xfrm>
                    <a:prstGeom prst="rect">
                      <a:avLst/>
                    </a:prstGeom>
                  </p:spPr>
                </p:pic>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6726" y="4367210"/>
                      <a:ext cx="330016" cy="551599"/>
                    </a:xfrm>
                    <a:prstGeom prst="rect">
                      <a:avLst/>
                    </a:prstGeom>
                  </p:spPr>
                </p:pic>
              </p:grpSp>
              <p:sp>
                <p:nvSpPr>
                  <p:cNvPr id="70" name="TextBox 69"/>
                  <p:cNvSpPr txBox="1"/>
                  <p:nvPr/>
                </p:nvSpPr>
                <p:spPr>
                  <a:xfrm>
                    <a:off x="1543044" y="4083012"/>
                    <a:ext cx="691045" cy="269676"/>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Objects</a:t>
                    </a:r>
                    <a:endParaRPr lang="en-US" sz="1600" dirty="0">
                      <a:solidFill>
                        <a:srgbClr val="000000"/>
                      </a:solidFill>
                      <a:latin typeface="Segoe UI" panose="020B0502040204020203" pitchFamily="34" charset="0"/>
                      <a:cs typeface="Segoe UI" panose="020B0502040204020203" pitchFamily="34" charset="0"/>
                    </a:endParaRPr>
                  </a:p>
                </p:txBody>
              </p:sp>
            </p:grpSp>
          </p:grpSp>
          <p:grpSp>
            <p:nvGrpSpPr>
              <p:cNvPr id="57" name="Group 56"/>
              <p:cNvGrpSpPr/>
              <p:nvPr/>
            </p:nvGrpSpPr>
            <p:grpSpPr>
              <a:xfrm>
                <a:off x="2792190" y="3786160"/>
                <a:ext cx="1448040" cy="1283698"/>
                <a:chOff x="1202819" y="3772217"/>
                <a:chExt cx="1448040" cy="1283698"/>
              </a:xfrm>
            </p:grpSpPr>
            <p:sp>
              <p:nvSpPr>
                <p:cNvPr id="58" name="Rectangle 57"/>
                <p:cNvSpPr/>
                <p:nvPr/>
              </p:nvSpPr>
              <p:spPr bwMode="auto">
                <a:xfrm>
                  <a:off x="1216514" y="3786160"/>
                  <a:ext cx="1434345" cy="126975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Verdana" pitchFamily="34" charset="0"/>
                  </a:endParaRPr>
                </a:p>
              </p:txBody>
            </p:sp>
            <p:sp>
              <p:nvSpPr>
                <p:cNvPr id="59" name="TextBox 58"/>
                <p:cNvSpPr txBox="1"/>
                <p:nvPr/>
              </p:nvSpPr>
              <p:spPr>
                <a:xfrm>
                  <a:off x="1202819" y="3772217"/>
                  <a:ext cx="781704" cy="29419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Schema</a:t>
                  </a:r>
                  <a:endParaRPr lang="en-US" dirty="0">
                    <a:solidFill>
                      <a:srgbClr val="000000"/>
                    </a:solidFill>
                    <a:latin typeface="Segoe UI" panose="020B0502040204020203" pitchFamily="34" charset="0"/>
                    <a:cs typeface="Segoe UI" panose="020B0502040204020203" pitchFamily="34" charset="0"/>
                  </a:endParaRPr>
                </a:p>
              </p:txBody>
            </p:sp>
            <p:grpSp>
              <p:nvGrpSpPr>
                <p:cNvPr id="60" name="Group 59"/>
                <p:cNvGrpSpPr/>
                <p:nvPr/>
              </p:nvGrpSpPr>
              <p:grpSpPr>
                <a:xfrm>
                  <a:off x="1543044" y="4083012"/>
                  <a:ext cx="691045" cy="890348"/>
                  <a:chOff x="1543044" y="4083012"/>
                  <a:chExt cx="691045" cy="890348"/>
                </a:xfrm>
              </p:grpSpPr>
              <p:grpSp>
                <p:nvGrpSpPr>
                  <p:cNvPr id="61" name="Group 60"/>
                  <p:cNvGrpSpPr/>
                  <p:nvPr/>
                </p:nvGrpSpPr>
                <p:grpSpPr>
                  <a:xfrm>
                    <a:off x="1720468" y="4312205"/>
                    <a:ext cx="446976" cy="661155"/>
                    <a:chOff x="1816726" y="4257654"/>
                    <a:chExt cx="446976" cy="661155"/>
                  </a:xfrm>
                </p:grpSpPr>
                <p:pic>
                  <p:nvPicPr>
                    <p:cNvPr id="63" name="Picture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3686" y="4257654"/>
                      <a:ext cx="330016" cy="551599"/>
                    </a:xfrm>
                    <a:prstGeom prst="rect">
                      <a:avLst/>
                    </a:prstGeom>
                  </p:spPr>
                </p:pic>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5206" y="4312432"/>
                      <a:ext cx="330016" cy="551599"/>
                    </a:xfrm>
                    <a:prstGeom prst="rect">
                      <a:avLst/>
                    </a:prstGeom>
                  </p:spPr>
                </p:pic>
                <p:pic>
                  <p:nvPicPr>
                    <p:cNvPr id="65" name="Picture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6726" y="4367210"/>
                      <a:ext cx="330016" cy="551599"/>
                    </a:xfrm>
                    <a:prstGeom prst="rect">
                      <a:avLst/>
                    </a:prstGeom>
                  </p:spPr>
                </p:pic>
              </p:grpSp>
              <p:sp>
                <p:nvSpPr>
                  <p:cNvPr id="62" name="TextBox 61"/>
                  <p:cNvSpPr txBox="1"/>
                  <p:nvPr/>
                </p:nvSpPr>
                <p:spPr>
                  <a:xfrm>
                    <a:off x="1543044" y="4083012"/>
                    <a:ext cx="691045" cy="269676"/>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Objects</a:t>
                    </a:r>
                    <a:endParaRPr lang="en-US" sz="1600" dirty="0">
                      <a:solidFill>
                        <a:srgbClr val="000000"/>
                      </a:solidFill>
                      <a:latin typeface="Segoe UI" panose="020B0502040204020203" pitchFamily="34" charset="0"/>
                      <a:cs typeface="Segoe UI" panose="020B0502040204020203" pitchFamily="34" charset="0"/>
                    </a:endParaRPr>
                  </a:p>
                </p:txBody>
              </p:sp>
            </p:grpSp>
          </p:grpSp>
        </p:grpSp>
        <p:grpSp>
          <p:nvGrpSpPr>
            <p:cNvPr id="12" name="Group 11"/>
            <p:cNvGrpSpPr/>
            <p:nvPr/>
          </p:nvGrpSpPr>
          <p:grpSpPr>
            <a:xfrm>
              <a:off x="5151153" y="1447788"/>
              <a:ext cx="659051" cy="665701"/>
              <a:chOff x="4493878" y="1556356"/>
              <a:chExt cx="659051" cy="665701"/>
            </a:xfrm>
          </p:grpSpPr>
          <p:sp>
            <p:nvSpPr>
              <p:cNvPr id="53" name="Rectangle 52"/>
              <p:cNvSpPr/>
              <p:nvPr/>
            </p:nvSpPr>
            <p:spPr bwMode="auto">
              <a:xfrm>
                <a:off x="4645489" y="1556356"/>
                <a:ext cx="507440" cy="533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Verdana" pitchFamily="34" charset="0"/>
                </a:endParaRPr>
              </a:p>
            </p:txBody>
          </p:sp>
          <p:pic>
            <p:nvPicPr>
              <p:cNvPr id="54" name="Picture 5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3878" y="1812715"/>
                <a:ext cx="301024" cy="409342"/>
              </a:xfrm>
              <a:prstGeom prst="rect">
                <a:avLst/>
              </a:prstGeom>
            </p:spPr>
          </p:pic>
        </p:grpSp>
        <p:grpSp>
          <p:nvGrpSpPr>
            <p:cNvPr id="13" name="Group 12"/>
            <p:cNvGrpSpPr/>
            <p:nvPr/>
          </p:nvGrpSpPr>
          <p:grpSpPr>
            <a:xfrm>
              <a:off x="6120291" y="1447788"/>
              <a:ext cx="659051" cy="665701"/>
              <a:chOff x="4493878" y="1556356"/>
              <a:chExt cx="659051" cy="665701"/>
            </a:xfrm>
          </p:grpSpPr>
          <p:sp>
            <p:nvSpPr>
              <p:cNvPr id="51" name="Rectangle 50"/>
              <p:cNvSpPr/>
              <p:nvPr/>
            </p:nvSpPr>
            <p:spPr bwMode="auto">
              <a:xfrm>
                <a:off x="4645489" y="1556356"/>
                <a:ext cx="507440" cy="533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Verdana" pitchFamily="34" charset="0"/>
                </a:endParaRPr>
              </a:p>
            </p:txBody>
          </p:sp>
          <p:pic>
            <p:nvPicPr>
              <p:cNvPr id="52" name="Picture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3878" y="1812715"/>
                <a:ext cx="301024" cy="409342"/>
              </a:xfrm>
              <a:prstGeom prst="rect">
                <a:avLst/>
              </a:prstGeom>
            </p:spPr>
          </p:pic>
        </p:grpSp>
        <p:grpSp>
          <p:nvGrpSpPr>
            <p:cNvPr id="14" name="Group 13"/>
            <p:cNvGrpSpPr/>
            <p:nvPr/>
          </p:nvGrpSpPr>
          <p:grpSpPr>
            <a:xfrm>
              <a:off x="7089429" y="1447788"/>
              <a:ext cx="659051" cy="665701"/>
              <a:chOff x="4493878" y="1556356"/>
              <a:chExt cx="659051" cy="665701"/>
            </a:xfrm>
          </p:grpSpPr>
          <p:sp>
            <p:nvSpPr>
              <p:cNvPr id="49" name="Rectangle 48"/>
              <p:cNvSpPr/>
              <p:nvPr/>
            </p:nvSpPr>
            <p:spPr bwMode="auto">
              <a:xfrm>
                <a:off x="4645489" y="1556356"/>
                <a:ext cx="507440" cy="533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400" b="1" dirty="0">
                  <a:solidFill>
                    <a:srgbClr val="000000"/>
                  </a:solidFill>
                  <a:latin typeface="Verdana" pitchFamily="34" charset="0"/>
                </a:endParaRPr>
              </a:p>
            </p:txBody>
          </p:sp>
          <p:pic>
            <p:nvPicPr>
              <p:cNvPr id="50" name="Picture 4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3878" y="1812715"/>
                <a:ext cx="301024" cy="409342"/>
              </a:xfrm>
              <a:prstGeom prst="rect">
                <a:avLst/>
              </a:prstGeom>
            </p:spPr>
          </p:pic>
        </p:grpSp>
        <p:sp>
          <p:nvSpPr>
            <p:cNvPr id="15" name="TextBox 14"/>
            <p:cNvSpPr txBox="1"/>
            <p:nvPr/>
          </p:nvSpPr>
          <p:spPr>
            <a:xfrm>
              <a:off x="5452177" y="2034014"/>
              <a:ext cx="1915009" cy="318709"/>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Server-level objects</a:t>
              </a:r>
              <a:endParaRPr lang="en-US" sz="2000" dirty="0">
                <a:solidFill>
                  <a:srgbClr val="000000"/>
                </a:solidFill>
                <a:latin typeface="Segoe UI" panose="020B0502040204020203" pitchFamily="34" charset="0"/>
                <a:cs typeface="Segoe UI" panose="020B0502040204020203" pitchFamily="34" charset="0"/>
              </a:endParaRPr>
            </a:p>
          </p:txBody>
        </p:sp>
        <p:grpSp>
          <p:nvGrpSpPr>
            <p:cNvPr id="16" name="Group 15"/>
            <p:cNvGrpSpPr/>
            <p:nvPr/>
          </p:nvGrpSpPr>
          <p:grpSpPr>
            <a:xfrm>
              <a:off x="2632279" y="3037339"/>
              <a:ext cx="1766891" cy="664422"/>
              <a:chOff x="2711747" y="2081150"/>
              <a:chExt cx="2245620" cy="844443"/>
            </a:xfrm>
          </p:grpSpPr>
          <p:grpSp>
            <p:nvGrpSpPr>
              <p:cNvPr id="39" name="Group 38"/>
              <p:cNvGrpSpPr/>
              <p:nvPr/>
            </p:nvGrpSpPr>
            <p:grpSpPr>
              <a:xfrm>
                <a:off x="3066831" y="2081758"/>
                <a:ext cx="560820" cy="566479"/>
                <a:chOff x="4493878" y="1556356"/>
                <a:chExt cx="659051" cy="665701"/>
              </a:xfrm>
            </p:grpSpPr>
            <p:sp>
              <p:nvSpPr>
                <p:cNvPr id="47" name="Rectangle 46"/>
                <p:cNvSpPr/>
                <p:nvPr/>
              </p:nvSpPr>
              <p:spPr bwMode="auto">
                <a:xfrm>
                  <a:off x="4645489" y="1556356"/>
                  <a:ext cx="507440" cy="533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Verdana" pitchFamily="34" charset="0"/>
                  </a:endParaRPr>
                </a:p>
              </p:txBody>
            </p:sp>
            <p:pic>
              <p:nvPicPr>
                <p:cNvPr id="48" name="Picture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3878" y="1812715"/>
                  <a:ext cx="301024" cy="409342"/>
                </a:xfrm>
                <a:prstGeom prst="rect">
                  <a:avLst/>
                </a:prstGeom>
              </p:spPr>
            </p:pic>
          </p:grpSp>
          <p:grpSp>
            <p:nvGrpSpPr>
              <p:cNvPr id="40" name="Group 39"/>
              <p:cNvGrpSpPr/>
              <p:nvPr/>
            </p:nvGrpSpPr>
            <p:grpSpPr>
              <a:xfrm>
                <a:off x="3708640" y="2081758"/>
                <a:ext cx="560820" cy="566479"/>
                <a:chOff x="4493878" y="1556356"/>
                <a:chExt cx="659051" cy="665701"/>
              </a:xfrm>
            </p:grpSpPr>
            <p:sp>
              <p:nvSpPr>
                <p:cNvPr id="45" name="Rectangle 44"/>
                <p:cNvSpPr/>
                <p:nvPr/>
              </p:nvSpPr>
              <p:spPr bwMode="auto">
                <a:xfrm>
                  <a:off x="4645489" y="1556356"/>
                  <a:ext cx="507440" cy="533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Verdana" pitchFamily="34" charset="0"/>
                  </a:endParaRPr>
                </a:p>
              </p:txBody>
            </p:sp>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3878" y="1812715"/>
                  <a:ext cx="301024" cy="409342"/>
                </a:xfrm>
                <a:prstGeom prst="rect">
                  <a:avLst/>
                </a:prstGeom>
              </p:spPr>
            </p:pic>
          </p:grpSp>
          <p:grpSp>
            <p:nvGrpSpPr>
              <p:cNvPr id="41" name="Group 40"/>
              <p:cNvGrpSpPr/>
              <p:nvPr/>
            </p:nvGrpSpPr>
            <p:grpSpPr>
              <a:xfrm>
                <a:off x="4344712" y="2081150"/>
                <a:ext cx="560820" cy="566479"/>
                <a:chOff x="4493878" y="1556356"/>
                <a:chExt cx="659051" cy="665701"/>
              </a:xfrm>
            </p:grpSpPr>
            <p:sp>
              <p:nvSpPr>
                <p:cNvPr id="43" name="Rectangle 42"/>
                <p:cNvSpPr/>
                <p:nvPr/>
              </p:nvSpPr>
              <p:spPr bwMode="auto">
                <a:xfrm>
                  <a:off x="4645489" y="1556356"/>
                  <a:ext cx="507440" cy="533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Verdana" pitchFamily="34" charset="0"/>
                  </a:endParaRPr>
                </a:p>
              </p:txBody>
            </p:sp>
            <p:pic>
              <p:nvPicPr>
                <p:cNvPr id="44" name="Picture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3878" y="1812715"/>
                  <a:ext cx="301024" cy="409342"/>
                </a:xfrm>
                <a:prstGeom prst="rect">
                  <a:avLst/>
                </a:prstGeom>
              </p:spPr>
            </p:pic>
          </p:grpSp>
          <p:sp>
            <p:nvSpPr>
              <p:cNvPr id="42" name="TextBox 41"/>
              <p:cNvSpPr txBox="1"/>
              <p:nvPr/>
            </p:nvSpPr>
            <p:spPr>
              <a:xfrm>
                <a:off x="2711747" y="2582850"/>
                <a:ext cx="2245620" cy="342743"/>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Database-level objects</a:t>
                </a:r>
                <a:endParaRPr lang="en-US" sz="1600" dirty="0">
                  <a:solidFill>
                    <a:srgbClr val="000000"/>
                  </a:solidFill>
                  <a:latin typeface="Segoe UI" panose="020B0502040204020203" pitchFamily="34" charset="0"/>
                  <a:cs typeface="Segoe UI" panose="020B0502040204020203" pitchFamily="34" charset="0"/>
                </a:endParaRPr>
              </a:p>
            </p:txBody>
          </p:sp>
        </p:grpSp>
        <p:grpSp>
          <p:nvGrpSpPr>
            <p:cNvPr id="17" name="Group 16"/>
            <p:cNvGrpSpPr/>
            <p:nvPr/>
          </p:nvGrpSpPr>
          <p:grpSpPr>
            <a:xfrm>
              <a:off x="6574856" y="3034661"/>
              <a:ext cx="1766891" cy="664422"/>
              <a:chOff x="2711747" y="2081150"/>
              <a:chExt cx="2245620" cy="844443"/>
            </a:xfrm>
          </p:grpSpPr>
          <p:grpSp>
            <p:nvGrpSpPr>
              <p:cNvPr id="29" name="Group 28"/>
              <p:cNvGrpSpPr/>
              <p:nvPr/>
            </p:nvGrpSpPr>
            <p:grpSpPr>
              <a:xfrm>
                <a:off x="3066831" y="2081758"/>
                <a:ext cx="560820" cy="566479"/>
                <a:chOff x="4493878" y="1556356"/>
                <a:chExt cx="659051" cy="665701"/>
              </a:xfrm>
            </p:grpSpPr>
            <p:sp>
              <p:nvSpPr>
                <p:cNvPr id="37" name="Rectangle 36"/>
                <p:cNvSpPr/>
                <p:nvPr/>
              </p:nvSpPr>
              <p:spPr bwMode="auto">
                <a:xfrm>
                  <a:off x="4645489" y="1556356"/>
                  <a:ext cx="507440" cy="533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Verdana" pitchFamily="34" charset="0"/>
                  </a:endParaRPr>
                </a:p>
              </p:txBody>
            </p:sp>
            <p:pic>
              <p:nvPicPr>
                <p:cNvPr id="38" name="Picture 3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3878" y="1812715"/>
                  <a:ext cx="301024" cy="409342"/>
                </a:xfrm>
                <a:prstGeom prst="rect">
                  <a:avLst/>
                </a:prstGeom>
              </p:spPr>
            </p:pic>
          </p:grpSp>
          <p:grpSp>
            <p:nvGrpSpPr>
              <p:cNvPr id="30" name="Group 29"/>
              <p:cNvGrpSpPr/>
              <p:nvPr/>
            </p:nvGrpSpPr>
            <p:grpSpPr>
              <a:xfrm>
                <a:off x="3708640" y="2081758"/>
                <a:ext cx="560820" cy="566479"/>
                <a:chOff x="4493878" y="1556356"/>
                <a:chExt cx="659051" cy="665701"/>
              </a:xfrm>
            </p:grpSpPr>
            <p:sp>
              <p:nvSpPr>
                <p:cNvPr id="35" name="Rectangle 34"/>
                <p:cNvSpPr/>
                <p:nvPr/>
              </p:nvSpPr>
              <p:spPr bwMode="auto">
                <a:xfrm>
                  <a:off x="4645489" y="1556356"/>
                  <a:ext cx="507440" cy="533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Verdana" pitchFamily="34" charset="0"/>
                  </a:endParaRPr>
                </a:p>
              </p:txBody>
            </p:sp>
            <p:pic>
              <p:nvPicPr>
                <p:cNvPr id="36" name="Picture 3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3878" y="1812715"/>
                  <a:ext cx="301024" cy="409342"/>
                </a:xfrm>
                <a:prstGeom prst="rect">
                  <a:avLst/>
                </a:prstGeom>
              </p:spPr>
            </p:pic>
          </p:grpSp>
          <p:grpSp>
            <p:nvGrpSpPr>
              <p:cNvPr id="31" name="Group 30"/>
              <p:cNvGrpSpPr/>
              <p:nvPr/>
            </p:nvGrpSpPr>
            <p:grpSpPr>
              <a:xfrm>
                <a:off x="4344712" y="2081150"/>
                <a:ext cx="560820" cy="566479"/>
                <a:chOff x="4493878" y="1556356"/>
                <a:chExt cx="659051" cy="665701"/>
              </a:xfrm>
            </p:grpSpPr>
            <p:sp>
              <p:nvSpPr>
                <p:cNvPr id="33" name="Rectangle 32"/>
                <p:cNvSpPr/>
                <p:nvPr/>
              </p:nvSpPr>
              <p:spPr bwMode="auto">
                <a:xfrm>
                  <a:off x="4645489" y="1556356"/>
                  <a:ext cx="507440" cy="53340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Verdana" pitchFamily="34" charset="0"/>
                  </a:endParaRPr>
                </a:p>
              </p:txBody>
            </p:sp>
            <p:pic>
              <p:nvPicPr>
                <p:cNvPr id="34" name="Picture 3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93878" y="1812715"/>
                  <a:ext cx="301024" cy="409342"/>
                </a:xfrm>
                <a:prstGeom prst="rect">
                  <a:avLst/>
                </a:prstGeom>
              </p:spPr>
            </p:pic>
          </p:grpSp>
          <p:sp>
            <p:nvSpPr>
              <p:cNvPr id="32" name="TextBox 31"/>
              <p:cNvSpPr txBox="1"/>
              <p:nvPr/>
            </p:nvSpPr>
            <p:spPr>
              <a:xfrm>
                <a:off x="2711747" y="2582850"/>
                <a:ext cx="2245620" cy="342743"/>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Database-level objects</a:t>
                </a:r>
                <a:endParaRPr lang="en-US" sz="1600" dirty="0">
                  <a:solidFill>
                    <a:srgbClr val="000000"/>
                  </a:solidFill>
                  <a:latin typeface="Segoe UI" panose="020B0502040204020203" pitchFamily="34" charset="0"/>
                  <a:cs typeface="Segoe UI" panose="020B0502040204020203" pitchFamily="34" charset="0"/>
                </a:endParaRPr>
              </a:p>
            </p:txBody>
          </p:sp>
        </p:grpSp>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695" y="1776517"/>
              <a:ext cx="301024" cy="409342"/>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064" y="2930411"/>
              <a:ext cx="301024" cy="409342"/>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7715" y="2922934"/>
              <a:ext cx="301024" cy="409342"/>
            </a:xfrm>
            <a:prstGeom prst="rect">
              <a:avLst/>
            </a:prstGeom>
          </p:spPr>
        </p:pic>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14266" y="4703251"/>
              <a:ext cx="201548" cy="274072"/>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24560" y="4717158"/>
              <a:ext cx="201548" cy="274072"/>
            </a:xfrm>
            <a:prstGeom prst="rect">
              <a:avLst/>
            </a:prstGeom>
          </p:spPr>
        </p:pic>
        <p:pic>
          <p:nvPicPr>
            <p:cNvPr id="23" name="Picture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94762" y="4708937"/>
              <a:ext cx="201548" cy="274072"/>
            </a:xfrm>
            <a:prstGeom prst="rect">
              <a:avLst/>
            </a:prstGeom>
          </p:spPr>
        </p:pic>
        <p:pic>
          <p:nvPicPr>
            <p:cNvPr id="24" name="Picture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63688" y="4708937"/>
              <a:ext cx="201548" cy="274072"/>
            </a:xfrm>
            <a:prstGeom prst="rect">
              <a:avLst/>
            </a:prstGeom>
          </p:spPr>
        </p:pic>
        <p:pic>
          <p:nvPicPr>
            <p:cNvPr id="25" name="Picture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4791" y="4863804"/>
              <a:ext cx="228404" cy="31059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5699" y="4863804"/>
              <a:ext cx="228404" cy="310592"/>
            </a:xfrm>
            <a:prstGeom prst="rect">
              <a:avLst/>
            </a:prstGeom>
          </p:spPr>
        </p:pic>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33048" y="4863804"/>
              <a:ext cx="228404" cy="310592"/>
            </a:xfrm>
            <a:prstGeom prst="rect">
              <a:avLst/>
            </a:prstGeom>
          </p:spPr>
        </p:pic>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40639" y="4840287"/>
              <a:ext cx="228404" cy="310592"/>
            </a:xfrm>
            <a:prstGeom prst="rect">
              <a:avLst/>
            </a:prstGeom>
          </p:spPr>
        </p:pic>
      </p:grpSp>
    </p:spTree>
    <p:extLst>
      <p:ext uri="{BB962C8B-B14F-4D97-AF65-F5344CB8AC3E}">
        <p14:creationId xmlns:p14="http://schemas.microsoft.com/office/powerpoint/2010/main" val="3292651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Principals</a:t>
            </a:r>
            <a:endParaRPr lang="en-US" dirty="0"/>
          </a:p>
        </p:txBody>
      </p:sp>
      <p:sp>
        <p:nvSpPr>
          <p:cNvPr id="3" name="Content Placeholder 2"/>
          <p:cNvSpPr>
            <a:spLocks noGrp="1"/>
          </p:cNvSpPr>
          <p:nvPr>
            <p:ph sz="quarter" idx="10"/>
          </p:nvPr>
        </p:nvSpPr>
        <p:spPr/>
        <p:txBody>
          <a:bodyPr/>
          <a:lstStyle/>
          <a:p>
            <a:endParaRPr lang="en-GB" sz="3600" dirty="0"/>
          </a:p>
          <a:p>
            <a:pPr marL="0" indent="0">
              <a:buNone/>
            </a:pPr>
            <a:endParaRPr lang="en-US" sz="3600" dirty="0"/>
          </a:p>
        </p:txBody>
      </p:sp>
      <p:sp>
        <p:nvSpPr>
          <p:cNvPr id="6" name="Rectangle 5"/>
          <p:cNvSpPr/>
          <p:nvPr/>
        </p:nvSpPr>
        <p:spPr bwMode="auto">
          <a:xfrm>
            <a:off x="900381" y="1002591"/>
            <a:ext cx="3470293" cy="5718875"/>
          </a:xfrm>
          <a:prstGeom prst="rect">
            <a:avLst/>
          </a:prstGeom>
          <a:solidFill>
            <a:schemeClr val="bg1"/>
          </a:solidFill>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Verdana" pitchFamily="34" charset="0"/>
            </a:endParaRPr>
          </a:p>
        </p:txBody>
      </p:sp>
      <p:grpSp>
        <p:nvGrpSpPr>
          <p:cNvPr id="8" name="Group 7"/>
          <p:cNvGrpSpPr/>
          <p:nvPr/>
        </p:nvGrpSpPr>
        <p:grpSpPr>
          <a:xfrm>
            <a:off x="1048171" y="1112956"/>
            <a:ext cx="1481496" cy="1058388"/>
            <a:chOff x="55528" y="1032513"/>
            <a:chExt cx="1481496" cy="1058388"/>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972" y="1032513"/>
              <a:ext cx="460167" cy="727064"/>
            </a:xfrm>
            <a:prstGeom prst="rect">
              <a:avLst/>
            </a:prstGeom>
          </p:spPr>
        </p:pic>
        <p:sp>
          <p:nvSpPr>
            <p:cNvPr id="10" name="TextBox 9"/>
            <p:cNvSpPr txBox="1"/>
            <p:nvPr/>
          </p:nvSpPr>
          <p:spPr>
            <a:xfrm>
              <a:off x="55528" y="1752347"/>
              <a:ext cx="1481496"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Windows User</a:t>
              </a:r>
              <a:endParaRPr lang="en-US" sz="1600" dirty="0">
                <a:solidFill>
                  <a:srgbClr val="000000"/>
                </a:solidFill>
                <a:latin typeface="Segoe UI" panose="020B0502040204020203" pitchFamily="34" charset="0"/>
                <a:cs typeface="Segoe UI" panose="020B0502040204020203" pitchFamily="34" charset="0"/>
              </a:endParaRPr>
            </a:p>
          </p:txBody>
        </p:sp>
      </p:grpSp>
      <p:grpSp>
        <p:nvGrpSpPr>
          <p:cNvPr id="11" name="Group 10"/>
          <p:cNvGrpSpPr/>
          <p:nvPr/>
        </p:nvGrpSpPr>
        <p:grpSpPr>
          <a:xfrm>
            <a:off x="2324522" y="4216455"/>
            <a:ext cx="2161682" cy="1464935"/>
            <a:chOff x="3790628" y="1032513"/>
            <a:chExt cx="2161682" cy="1464935"/>
          </a:xfrm>
        </p:grpSpPr>
        <p:sp>
          <p:nvSpPr>
            <p:cNvPr id="12" name="TextBox 11"/>
            <p:cNvSpPr txBox="1"/>
            <p:nvPr/>
          </p:nvSpPr>
          <p:spPr>
            <a:xfrm>
              <a:off x="3790628" y="2158894"/>
              <a:ext cx="2161682"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Windows Local Group</a:t>
              </a:r>
              <a:endParaRPr lang="en-US" sz="1600" dirty="0">
                <a:solidFill>
                  <a:srgbClr val="000000"/>
                </a:solidFill>
                <a:latin typeface="Segoe UI" panose="020B0502040204020203" pitchFamily="34" charset="0"/>
                <a:cs typeface="Segoe UI" panose="020B0502040204020203" pitchFamily="34" charset="0"/>
              </a:endParaRPr>
            </a:p>
          </p:txBody>
        </p:sp>
        <p:grpSp>
          <p:nvGrpSpPr>
            <p:cNvPr id="13" name="Group 12"/>
            <p:cNvGrpSpPr/>
            <p:nvPr/>
          </p:nvGrpSpPr>
          <p:grpSpPr>
            <a:xfrm>
              <a:off x="4314736" y="1032513"/>
              <a:ext cx="1167471" cy="1109843"/>
              <a:chOff x="1598976" y="1906235"/>
              <a:chExt cx="1167471" cy="1109843"/>
            </a:xfrm>
          </p:grpSpPr>
          <p:sp>
            <p:nvSpPr>
              <p:cNvPr id="14" name="Oval 13"/>
              <p:cNvSpPr/>
              <p:nvPr/>
            </p:nvSpPr>
            <p:spPr bwMode="auto">
              <a:xfrm>
                <a:off x="1598976" y="2615115"/>
                <a:ext cx="1167471" cy="400963"/>
              </a:xfrm>
              <a:prstGeom prst="ellipse">
                <a:avLst/>
              </a:prstGeom>
              <a:solidFill>
                <a:schemeClr val="accent1">
                  <a:lumMod val="40000"/>
                  <a:lumOff val="60000"/>
                </a:schemeClr>
              </a:solidFill>
              <a:ln>
                <a:solidFill>
                  <a:schemeClr val="accent1">
                    <a:lumMod val="60000"/>
                    <a:lumOff val="4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Verdana" pitchFamily="34" charset="0"/>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1791" y="1906235"/>
                <a:ext cx="301427" cy="871624"/>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0821" y="1953428"/>
                <a:ext cx="301427" cy="871624"/>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9100" y="2037082"/>
                <a:ext cx="301427" cy="871624"/>
              </a:xfrm>
              <a:prstGeom prst="rect">
                <a:avLst/>
              </a:prstGeom>
            </p:spPr>
          </p:pic>
        </p:grpSp>
      </p:grpSp>
      <p:cxnSp>
        <p:nvCxnSpPr>
          <p:cNvPr id="18" name="Elbow Connector 17"/>
          <p:cNvCxnSpPr/>
          <p:nvPr/>
        </p:nvCxnSpPr>
        <p:spPr bwMode="auto">
          <a:xfrm rot="16200000" flipH="1">
            <a:off x="1627142" y="2291122"/>
            <a:ext cx="740170" cy="439059"/>
          </a:xfrm>
          <a:prstGeom prst="bentConnector2">
            <a:avLst/>
          </a:prstGeom>
          <a:ln w="28575">
            <a:prstDash val="dash"/>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9" name="Elbow Connector 18"/>
          <p:cNvCxnSpPr/>
          <p:nvPr/>
        </p:nvCxnSpPr>
        <p:spPr bwMode="auto">
          <a:xfrm rot="16200000" flipH="1">
            <a:off x="2479221" y="4080043"/>
            <a:ext cx="760316" cy="384132"/>
          </a:xfrm>
          <a:prstGeom prst="bentConnector2">
            <a:avLst/>
          </a:prstGeom>
          <a:ln w="28575">
            <a:prstDash val="dash"/>
            <a:headEnd type="none" w="med" len="med"/>
            <a:tailEnd type="triangle"/>
          </a:ln>
        </p:spPr>
        <p:style>
          <a:lnRef idx="1">
            <a:schemeClr val="dk1"/>
          </a:lnRef>
          <a:fillRef idx="0">
            <a:schemeClr val="dk1"/>
          </a:fillRef>
          <a:effectRef idx="0">
            <a:schemeClr val="dk1"/>
          </a:effectRef>
          <a:fontRef idx="minor">
            <a:schemeClr val="tx1"/>
          </a:fontRef>
        </p:style>
      </p:cxnSp>
      <p:grpSp>
        <p:nvGrpSpPr>
          <p:cNvPr id="20" name="Group 19"/>
          <p:cNvGrpSpPr/>
          <p:nvPr/>
        </p:nvGrpSpPr>
        <p:grpSpPr>
          <a:xfrm>
            <a:off x="4479308" y="907632"/>
            <a:ext cx="3968856" cy="5813834"/>
            <a:chOff x="3273683" y="176939"/>
            <a:chExt cx="3968856" cy="5813834"/>
          </a:xfrm>
        </p:grpSpPr>
        <p:sp>
          <p:nvSpPr>
            <p:cNvPr id="21" name="Rectangle 20"/>
            <p:cNvSpPr/>
            <p:nvPr/>
          </p:nvSpPr>
          <p:spPr bwMode="auto">
            <a:xfrm>
              <a:off x="3491048" y="636108"/>
              <a:ext cx="3751491" cy="535466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Verdana" pitchFamily="34" charset="0"/>
              </a:endParaRPr>
            </a:p>
          </p:txBody>
        </p:sp>
        <p:pic>
          <p:nvPicPr>
            <p:cNvPr id="22" name="Picture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73683" y="176939"/>
              <a:ext cx="632218" cy="1121175"/>
            </a:xfrm>
            <a:prstGeom prst="rect">
              <a:avLst/>
            </a:prstGeom>
          </p:spPr>
        </p:pic>
      </p:grpSp>
      <p:grpSp>
        <p:nvGrpSpPr>
          <p:cNvPr id="23" name="Group 22"/>
          <p:cNvGrpSpPr/>
          <p:nvPr/>
        </p:nvGrpSpPr>
        <p:grpSpPr>
          <a:xfrm>
            <a:off x="5021544" y="3212356"/>
            <a:ext cx="3016523" cy="1600041"/>
            <a:chOff x="3801031" y="2574595"/>
            <a:chExt cx="3016523" cy="1600041"/>
          </a:xfrm>
        </p:grpSpPr>
        <p:sp>
          <p:nvSpPr>
            <p:cNvPr id="24" name="Rectangle 23"/>
            <p:cNvSpPr/>
            <p:nvPr/>
          </p:nvSpPr>
          <p:spPr bwMode="auto">
            <a:xfrm>
              <a:off x="4022126" y="2800294"/>
              <a:ext cx="2795428" cy="137434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Verdana" pitchFamily="34" charset="0"/>
              </a:endParaRPr>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01031" y="2574595"/>
              <a:ext cx="688044" cy="452815"/>
            </a:xfrm>
            <a:prstGeom prst="rect">
              <a:avLst/>
            </a:prstGeom>
          </p:spPr>
        </p:pic>
      </p:grpSp>
      <p:grpSp>
        <p:nvGrpSpPr>
          <p:cNvPr id="26" name="Group 25"/>
          <p:cNvGrpSpPr/>
          <p:nvPr/>
        </p:nvGrpSpPr>
        <p:grpSpPr>
          <a:xfrm>
            <a:off x="5959789" y="3824575"/>
            <a:ext cx="1328441" cy="680383"/>
            <a:chOff x="-65424" y="3528617"/>
            <a:chExt cx="1328441" cy="680383"/>
          </a:xfrm>
        </p:grpSpPr>
        <p:sp>
          <p:nvSpPr>
            <p:cNvPr id="27" name="TextBox 26"/>
            <p:cNvSpPr txBox="1"/>
            <p:nvPr/>
          </p:nvSpPr>
          <p:spPr>
            <a:xfrm>
              <a:off x="-65424" y="3901223"/>
              <a:ext cx="1328441"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Database User</a:t>
              </a:r>
              <a:endParaRPr lang="en-US" sz="1400" dirty="0">
                <a:solidFill>
                  <a:srgbClr val="000000"/>
                </a:solidFill>
                <a:latin typeface="Segoe UI" panose="020B0502040204020203" pitchFamily="34" charset="0"/>
                <a:cs typeface="Segoe UI" panose="020B0502040204020203" pitchFamily="34" charset="0"/>
              </a:endParaRPr>
            </a:p>
          </p:txBody>
        </p:sp>
        <p:pic>
          <p:nvPicPr>
            <p:cNvPr id="28" name="Picture 2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3334" y="3528617"/>
              <a:ext cx="264070" cy="417231"/>
            </a:xfrm>
            <a:prstGeom prst="rect">
              <a:avLst/>
            </a:prstGeom>
          </p:spPr>
        </p:pic>
      </p:grpSp>
      <p:grpSp>
        <p:nvGrpSpPr>
          <p:cNvPr id="29" name="Group 28"/>
          <p:cNvGrpSpPr/>
          <p:nvPr/>
        </p:nvGrpSpPr>
        <p:grpSpPr>
          <a:xfrm>
            <a:off x="6579684" y="1537313"/>
            <a:ext cx="1522158" cy="1003001"/>
            <a:chOff x="1918764" y="4202670"/>
            <a:chExt cx="1522158" cy="1003001"/>
          </a:xfrm>
        </p:grpSpPr>
        <p:pic>
          <p:nvPicPr>
            <p:cNvPr id="30" name="Picture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523068" y="4202670"/>
              <a:ext cx="303659" cy="479781"/>
            </a:xfrm>
            <a:prstGeom prst="rect">
              <a:avLst/>
            </a:prstGeom>
          </p:spPr>
        </p:pic>
        <p:sp>
          <p:nvSpPr>
            <p:cNvPr id="31" name="TextBox 30"/>
            <p:cNvSpPr txBox="1"/>
            <p:nvPr/>
          </p:nvSpPr>
          <p:spPr>
            <a:xfrm>
              <a:off x="1918764" y="4682451"/>
              <a:ext cx="1522158" cy="523220"/>
            </a:xfrm>
            <a:prstGeom prst="rect">
              <a:avLst/>
            </a:prstGeom>
            <a:noFill/>
          </p:spPr>
          <p:txBody>
            <a:bodyPr wrap="squar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SQL Server Login</a:t>
              </a:r>
              <a:endParaRPr lang="en-US" sz="1400" dirty="0">
                <a:solidFill>
                  <a:srgbClr val="000000"/>
                </a:solidFill>
                <a:latin typeface="Segoe UI" panose="020B0502040204020203" pitchFamily="34" charset="0"/>
                <a:cs typeface="Segoe UI" panose="020B0502040204020203" pitchFamily="34" charset="0"/>
              </a:endParaRPr>
            </a:p>
          </p:txBody>
        </p:sp>
      </p:grpSp>
      <p:cxnSp>
        <p:nvCxnSpPr>
          <p:cNvPr id="32" name="Elbow Connector 31"/>
          <p:cNvCxnSpPr/>
          <p:nvPr/>
        </p:nvCxnSpPr>
        <p:spPr bwMode="auto">
          <a:xfrm>
            <a:off x="2007782" y="1476488"/>
            <a:ext cx="3272762" cy="687578"/>
          </a:xfrm>
          <a:prstGeom prst="bentConnector3">
            <a:avLst>
              <a:gd name="adj1" fmla="val 50000"/>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3" name="Elbow Connector 32"/>
          <p:cNvCxnSpPr/>
          <p:nvPr/>
        </p:nvCxnSpPr>
        <p:spPr bwMode="auto">
          <a:xfrm flipV="1">
            <a:off x="3181413" y="2164066"/>
            <a:ext cx="2099131" cy="1190221"/>
          </a:xfrm>
          <a:prstGeom prst="bentConnector3">
            <a:avLst>
              <a:gd name="adj1" fmla="val 50000"/>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4" name="Elbow Connector 33"/>
          <p:cNvCxnSpPr/>
          <p:nvPr/>
        </p:nvCxnSpPr>
        <p:spPr bwMode="auto">
          <a:xfrm flipV="1">
            <a:off x="3781902" y="2164066"/>
            <a:ext cx="1498642" cy="2535394"/>
          </a:xfrm>
          <a:prstGeom prst="bentConnector3">
            <a:avLst>
              <a:gd name="adj1" fmla="val 50000"/>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8836374" y="1112956"/>
            <a:ext cx="1069626" cy="738664"/>
          </a:xfrm>
          <a:prstGeom prst="rect">
            <a:avLst/>
          </a:prstGeom>
          <a:noFill/>
        </p:spPr>
        <p:txBody>
          <a:bodyPr wrap="square" rtlCol="0">
            <a:spAutoFit/>
          </a:bodyPr>
          <a:lstStyle/>
          <a:p>
            <a:pPr algn="ctr"/>
            <a:r>
              <a:rPr lang="en-GB" sz="1400" b="0" dirty="0" smtClean="0">
                <a:latin typeface="Segoe UI" panose="020B0502040204020203" pitchFamily="34" charset="0"/>
                <a:cs typeface="Segoe UI" panose="020B0502040204020203" pitchFamily="34" charset="0"/>
              </a:rPr>
              <a:t>User name</a:t>
            </a:r>
          </a:p>
          <a:p>
            <a:pPr algn="ctr"/>
            <a:r>
              <a:rPr lang="en-GB" sz="1400" b="0" dirty="0" smtClean="0">
                <a:latin typeface="Segoe UI" panose="020B0502040204020203" pitchFamily="34" charset="0"/>
                <a:cs typeface="Segoe UI" panose="020B0502040204020203" pitchFamily="34" charset="0"/>
              </a:rPr>
              <a:t>&amp;</a:t>
            </a:r>
          </a:p>
          <a:p>
            <a:pPr algn="ctr"/>
            <a:r>
              <a:rPr lang="en-GB" sz="1400" b="0" dirty="0" smtClean="0">
                <a:latin typeface="Segoe UI" panose="020B0502040204020203" pitchFamily="34" charset="0"/>
                <a:cs typeface="Segoe UI" panose="020B0502040204020203" pitchFamily="34" charset="0"/>
              </a:rPr>
              <a:t>Password</a:t>
            </a:r>
            <a:endParaRPr lang="en-US" sz="1400" b="0" dirty="0">
              <a:latin typeface="Segoe UI" panose="020B0502040204020203" pitchFamily="34" charset="0"/>
              <a:cs typeface="Segoe UI" panose="020B0502040204020203" pitchFamily="34" charset="0"/>
            </a:endParaRPr>
          </a:p>
        </p:txBody>
      </p:sp>
      <p:cxnSp>
        <p:nvCxnSpPr>
          <p:cNvPr id="36" name="Elbow Connector 35"/>
          <p:cNvCxnSpPr/>
          <p:nvPr/>
        </p:nvCxnSpPr>
        <p:spPr bwMode="auto">
          <a:xfrm rot="5400000">
            <a:off x="8538362" y="1322768"/>
            <a:ext cx="396307" cy="1269345"/>
          </a:xfrm>
          <a:prstGeom prst="bentConnector2">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7" name="Elbow Connector 36"/>
          <p:cNvCxnSpPr/>
          <p:nvPr/>
        </p:nvCxnSpPr>
        <p:spPr bwMode="auto">
          <a:xfrm rot="5400000">
            <a:off x="6187141" y="2879569"/>
            <a:ext cx="1739098" cy="568146"/>
          </a:xfrm>
          <a:prstGeom prst="bentConnector2">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38" name="Elbow Connector 37"/>
          <p:cNvCxnSpPr/>
          <p:nvPr/>
        </p:nvCxnSpPr>
        <p:spPr bwMode="auto">
          <a:xfrm rot="16200000" flipH="1">
            <a:off x="5364340" y="2888984"/>
            <a:ext cx="1730626" cy="557787"/>
          </a:xfrm>
          <a:prstGeom prst="bentConnector2">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grpSp>
        <p:nvGrpSpPr>
          <p:cNvPr id="39" name="Group 38"/>
          <p:cNvGrpSpPr/>
          <p:nvPr/>
        </p:nvGrpSpPr>
        <p:grpSpPr>
          <a:xfrm>
            <a:off x="5289518" y="5262967"/>
            <a:ext cx="2748549" cy="1375353"/>
            <a:chOff x="4022126" y="2786114"/>
            <a:chExt cx="2748549" cy="1375353"/>
          </a:xfrm>
        </p:grpSpPr>
        <p:sp>
          <p:nvSpPr>
            <p:cNvPr id="40" name="Rectangle 39"/>
            <p:cNvSpPr/>
            <p:nvPr/>
          </p:nvSpPr>
          <p:spPr bwMode="auto">
            <a:xfrm>
              <a:off x="4022126" y="2800294"/>
              <a:ext cx="2748549" cy="1361173"/>
            </a:xfrm>
            <a:prstGeom prst="rect">
              <a:avLst/>
            </a:prstGeom>
            <a:ln>
              <a:solidFill>
                <a:srgbClr val="BBCDE3"/>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Verdana" pitchFamily="34" charset="0"/>
              </a:endParaRPr>
            </a:p>
          </p:txBody>
        </p:sp>
        <p:sp>
          <p:nvSpPr>
            <p:cNvPr id="41" name="TextBox 40"/>
            <p:cNvSpPr txBox="1"/>
            <p:nvPr/>
          </p:nvSpPr>
          <p:spPr>
            <a:xfrm>
              <a:off x="4345863" y="2786114"/>
              <a:ext cx="2006190"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Contained Database</a:t>
              </a:r>
              <a:endParaRPr lang="en-US" sz="1600" dirty="0">
                <a:solidFill>
                  <a:srgbClr val="000000"/>
                </a:solidFill>
                <a:latin typeface="Segoe UI" panose="020B0502040204020203" pitchFamily="34" charset="0"/>
                <a:cs typeface="Segoe UI" panose="020B0502040204020203" pitchFamily="34" charset="0"/>
              </a:endParaRPr>
            </a:p>
          </p:txBody>
        </p:sp>
      </p:grpSp>
      <p:grpSp>
        <p:nvGrpSpPr>
          <p:cNvPr id="42" name="Group 41"/>
          <p:cNvGrpSpPr/>
          <p:nvPr/>
        </p:nvGrpSpPr>
        <p:grpSpPr>
          <a:xfrm>
            <a:off x="6018617" y="5540476"/>
            <a:ext cx="1328441" cy="757354"/>
            <a:chOff x="-56350" y="3981196"/>
            <a:chExt cx="1328441" cy="757354"/>
          </a:xfrm>
        </p:grpSpPr>
        <p:sp>
          <p:nvSpPr>
            <p:cNvPr id="43" name="TextBox 42"/>
            <p:cNvSpPr txBox="1"/>
            <p:nvPr/>
          </p:nvSpPr>
          <p:spPr>
            <a:xfrm>
              <a:off x="-56350" y="4430773"/>
              <a:ext cx="1328441"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Database User</a:t>
              </a:r>
              <a:endParaRPr lang="en-US" sz="1400" dirty="0">
                <a:solidFill>
                  <a:srgbClr val="000000"/>
                </a:solidFill>
                <a:latin typeface="Segoe UI" panose="020B0502040204020203" pitchFamily="34" charset="0"/>
                <a:cs typeface="Segoe UI" panose="020B0502040204020203" pitchFamily="34" charset="0"/>
              </a:endParaRPr>
            </a:p>
          </p:txBody>
        </p:sp>
        <p:pic>
          <p:nvPicPr>
            <p:cNvPr id="44" name="Picture 4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8718" y="3981196"/>
              <a:ext cx="308630" cy="487636"/>
            </a:xfrm>
            <a:prstGeom prst="rect">
              <a:avLst/>
            </a:prstGeom>
          </p:spPr>
        </p:pic>
      </p:grpSp>
      <p:grpSp>
        <p:nvGrpSpPr>
          <p:cNvPr id="45" name="Group 44"/>
          <p:cNvGrpSpPr/>
          <p:nvPr/>
        </p:nvGrpSpPr>
        <p:grpSpPr>
          <a:xfrm>
            <a:off x="1581223" y="6013039"/>
            <a:ext cx="2430554" cy="875739"/>
            <a:chOff x="1352056" y="933101"/>
            <a:chExt cx="2430554" cy="875739"/>
          </a:xfrm>
        </p:grpSpPr>
        <p:sp>
          <p:nvSpPr>
            <p:cNvPr id="46" name="TextBox 45"/>
            <p:cNvSpPr txBox="1"/>
            <p:nvPr/>
          </p:nvSpPr>
          <p:spPr>
            <a:xfrm>
              <a:off x="1352056" y="1501063"/>
              <a:ext cx="2430554" cy="307777"/>
            </a:xfrm>
            <a:prstGeom prst="rect">
              <a:avLst/>
            </a:prstGeom>
            <a:solidFill>
              <a:schemeClr val="bg1"/>
            </a:solidFill>
          </p:spPr>
          <p:txBody>
            <a:bodyPr wrap="squar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Authenticated by Windows</a:t>
              </a:r>
              <a:endParaRPr lang="en-US" sz="1400" dirty="0">
                <a:solidFill>
                  <a:srgbClr val="000000"/>
                </a:solidFill>
                <a:latin typeface="Segoe UI" panose="020B0502040204020203" pitchFamily="34" charset="0"/>
                <a:cs typeface="Segoe UI" panose="020B0502040204020203" pitchFamily="34" charset="0"/>
              </a:endParaRPr>
            </a:p>
          </p:txBody>
        </p:sp>
        <p:grpSp>
          <p:nvGrpSpPr>
            <p:cNvPr id="47" name="Group 46"/>
            <p:cNvGrpSpPr/>
            <p:nvPr/>
          </p:nvGrpSpPr>
          <p:grpSpPr>
            <a:xfrm>
              <a:off x="2113833" y="933101"/>
              <a:ext cx="447732" cy="642597"/>
              <a:chOff x="2388825" y="2185405"/>
              <a:chExt cx="572504" cy="821674"/>
            </a:xfrm>
          </p:grpSpPr>
          <p:pic>
            <p:nvPicPr>
              <p:cNvPr id="48" name="Picture 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88825" y="2185405"/>
                <a:ext cx="526893" cy="821674"/>
              </a:xfrm>
              <a:prstGeom prst="rect">
                <a:avLst/>
              </a:prstGeom>
            </p:spPr>
          </p:pic>
          <p:pic>
            <p:nvPicPr>
              <p:cNvPr id="49" name="Picture 4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2253809">
                <a:off x="2697273" y="2353440"/>
                <a:ext cx="264056" cy="600955"/>
              </a:xfrm>
              <a:prstGeom prst="rect">
                <a:avLst/>
              </a:prstGeom>
            </p:spPr>
          </p:pic>
        </p:grpSp>
      </p:grpSp>
      <p:cxnSp>
        <p:nvCxnSpPr>
          <p:cNvPr id="50" name="Elbow Connector 49"/>
          <p:cNvCxnSpPr/>
          <p:nvPr/>
        </p:nvCxnSpPr>
        <p:spPr bwMode="auto">
          <a:xfrm rot="10800000" flipH="1" flipV="1">
            <a:off x="1048171" y="1986678"/>
            <a:ext cx="5475514" cy="3797615"/>
          </a:xfrm>
          <a:prstGeom prst="bentConnector3">
            <a:avLst>
              <a:gd name="adj1" fmla="val -920"/>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pic>
        <p:nvPicPr>
          <p:cNvPr id="51" name="Picture 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988917" y="5039800"/>
            <a:ext cx="721287" cy="474693"/>
          </a:xfrm>
          <a:prstGeom prst="rect">
            <a:avLst/>
          </a:prstGeom>
        </p:spPr>
      </p:pic>
      <p:cxnSp>
        <p:nvCxnSpPr>
          <p:cNvPr id="52" name="Elbow Connector 51"/>
          <p:cNvCxnSpPr/>
          <p:nvPr/>
        </p:nvCxnSpPr>
        <p:spPr bwMode="auto">
          <a:xfrm rot="10800000" flipH="1" flipV="1">
            <a:off x="2013941" y="3354286"/>
            <a:ext cx="4509743" cy="2430007"/>
          </a:xfrm>
          <a:prstGeom prst="bentConnector3">
            <a:avLst>
              <a:gd name="adj1" fmla="val -12458"/>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53" name="Elbow Connector 52"/>
          <p:cNvCxnSpPr/>
          <p:nvPr/>
        </p:nvCxnSpPr>
        <p:spPr bwMode="auto">
          <a:xfrm rot="10800000" flipH="1" flipV="1">
            <a:off x="2848629" y="5125816"/>
            <a:ext cx="3652331" cy="661071"/>
          </a:xfrm>
          <a:prstGeom prst="bentConnector3">
            <a:avLst>
              <a:gd name="adj1" fmla="val -18565"/>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grpSp>
        <p:nvGrpSpPr>
          <p:cNvPr id="54" name="Group 53"/>
          <p:cNvGrpSpPr/>
          <p:nvPr/>
        </p:nvGrpSpPr>
        <p:grpSpPr>
          <a:xfrm>
            <a:off x="5280544" y="1517579"/>
            <a:ext cx="1406154" cy="815764"/>
            <a:chOff x="1918765" y="4187716"/>
            <a:chExt cx="1406154" cy="815764"/>
          </a:xfrm>
        </p:grpSpPr>
        <p:pic>
          <p:nvPicPr>
            <p:cNvPr id="55" name="Picture 5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545394" y="4187716"/>
              <a:ext cx="313124" cy="494736"/>
            </a:xfrm>
            <a:prstGeom prst="rect">
              <a:avLst/>
            </a:prstGeom>
          </p:spPr>
        </p:pic>
        <p:sp>
          <p:nvSpPr>
            <p:cNvPr id="56" name="TextBox 55"/>
            <p:cNvSpPr txBox="1"/>
            <p:nvPr/>
          </p:nvSpPr>
          <p:spPr>
            <a:xfrm>
              <a:off x="1918765" y="4695703"/>
              <a:ext cx="1406154"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Windows Login</a:t>
              </a:r>
              <a:endParaRPr lang="en-US" sz="1400" dirty="0">
                <a:solidFill>
                  <a:srgbClr val="000000"/>
                </a:solidFill>
                <a:latin typeface="Segoe UI" panose="020B0502040204020203" pitchFamily="34" charset="0"/>
                <a:cs typeface="Segoe UI" panose="020B0502040204020203" pitchFamily="34" charset="0"/>
              </a:endParaRPr>
            </a:p>
          </p:txBody>
        </p:sp>
      </p:grpSp>
      <p:grpSp>
        <p:nvGrpSpPr>
          <p:cNvPr id="57" name="Group 56"/>
          <p:cNvGrpSpPr/>
          <p:nvPr/>
        </p:nvGrpSpPr>
        <p:grpSpPr>
          <a:xfrm>
            <a:off x="6399913" y="2411625"/>
            <a:ext cx="483127" cy="702911"/>
            <a:chOff x="1712433" y="6109599"/>
            <a:chExt cx="483127" cy="702911"/>
          </a:xfrm>
        </p:grpSpPr>
        <p:pic>
          <p:nvPicPr>
            <p:cNvPr id="58" name="Picture 5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712433" y="6109599"/>
              <a:ext cx="217268" cy="630076"/>
            </a:xfrm>
            <a:prstGeom prst="rect">
              <a:avLst/>
            </a:prstGeom>
          </p:spPr>
        </p:pic>
        <p:pic>
          <p:nvPicPr>
            <p:cNvPr id="59" name="Picture 58"/>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978292" y="6146903"/>
              <a:ext cx="217268" cy="630076"/>
            </a:xfrm>
            <a:prstGeom prst="rect">
              <a:avLst/>
            </a:prstGeom>
          </p:spPr>
        </p:pic>
        <p:pic>
          <p:nvPicPr>
            <p:cNvPr id="60" name="Picture 5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821879" y="6182434"/>
              <a:ext cx="217268" cy="630076"/>
            </a:xfrm>
            <a:prstGeom prst="rect">
              <a:avLst/>
            </a:prstGeom>
          </p:spPr>
        </p:pic>
      </p:grpSp>
      <p:grpSp>
        <p:nvGrpSpPr>
          <p:cNvPr id="61" name="Group 60"/>
          <p:cNvGrpSpPr/>
          <p:nvPr/>
        </p:nvGrpSpPr>
        <p:grpSpPr>
          <a:xfrm>
            <a:off x="5448144" y="4004880"/>
            <a:ext cx="398089" cy="608005"/>
            <a:chOff x="7581304" y="4483105"/>
            <a:chExt cx="398089" cy="608005"/>
          </a:xfrm>
        </p:grpSpPr>
        <p:pic>
          <p:nvPicPr>
            <p:cNvPr id="62" name="Picture 6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581304" y="4483105"/>
              <a:ext cx="186754" cy="540030"/>
            </a:xfrm>
            <a:prstGeom prst="rect">
              <a:avLst/>
            </a:prstGeom>
          </p:spPr>
        </p:pic>
        <p:pic>
          <p:nvPicPr>
            <p:cNvPr id="63" name="Picture 62"/>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92639" y="4507522"/>
              <a:ext cx="186754" cy="540030"/>
            </a:xfrm>
            <a:prstGeom prst="rect">
              <a:avLst/>
            </a:prstGeom>
          </p:spPr>
        </p:pic>
        <p:pic>
          <p:nvPicPr>
            <p:cNvPr id="64" name="Picture 63"/>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675970" y="4551080"/>
              <a:ext cx="186754" cy="540030"/>
            </a:xfrm>
            <a:prstGeom prst="rect">
              <a:avLst/>
            </a:prstGeom>
          </p:spPr>
        </p:pic>
      </p:grpSp>
      <p:sp>
        <p:nvSpPr>
          <p:cNvPr id="65" name="TextBox 64"/>
          <p:cNvSpPr txBox="1"/>
          <p:nvPr/>
        </p:nvSpPr>
        <p:spPr>
          <a:xfrm>
            <a:off x="6126456" y="3078594"/>
            <a:ext cx="1083310"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Server Role</a:t>
            </a:r>
            <a:endParaRPr lang="en-US" sz="1400" dirty="0">
              <a:solidFill>
                <a:srgbClr val="000000"/>
              </a:solidFill>
              <a:latin typeface="Segoe UI" panose="020B0502040204020203" pitchFamily="34" charset="0"/>
              <a:cs typeface="Segoe UI" panose="020B0502040204020203" pitchFamily="34" charset="0"/>
            </a:endParaRPr>
          </a:p>
        </p:txBody>
      </p:sp>
      <p:cxnSp>
        <p:nvCxnSpPr>
          <p:cNvPr id="66" name="Elbow Connector 65"/>
          <p:cNvCxnSpPr/>
          <p:nvPr/>
        </p:nvCxnSpPr>
        <p:spPr bwMode="auto">
          <a:xfrm rot="16200000" flipH="1">
            <a:off x="6039676" y="2366425"/>
            <a:ext cx="447019" cy="273455"/>
          </a:xfrm>
          <a:prstGeom prst="bentConnector2">
            <a:avLst/>
          </a:prstGeom>
          <a:ln w="19050">
            <a:solidFill>
              <a:schemeClr val="tx1"/>
            </a:solidFill>
            <a:prstDash val="dash"/>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67" name="Elbow Connector 66"/>
          <p:cNvCxnSpPr/>
          <p:nvPr/>
        </p:nvCxnSpPr>
        <p:spPr bwMode="auto">
          <a:xfrm rot="5400000">
            <a:off x="6793986" y="2352676"/>
            <a:ext cx="500346" cy="322237"/>
          </a:xfrm>
          <a:prstGeom prst="bentConnector2">
            <a:avLst/>
          </a:prstGeom>
          <a:ln w="19050">
            <a:solidFill>
              <a:schemeClr val="tx1"/>
            </a:solidFill>
            <a:prstDash val="dash"/>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68" name="TextBox 67"/>
          <p:cNvSpPr txBox="1"/>
          <p:nvPr/>
        </p:nvSpPr>
        <p:spPr>
          <a:xfrm>
            <a:off x="5196803" y="4571300"/>
            <a:ext cx="1316835"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Database Role</a:t>
            </a:r>
            <a:endParaRPr lang="en-US" sz="1400" dirty="0">
              <a:solidFill>
                <a:srgbClr val="000000"/>
              </a:solidFill>
              <a:latin typeface="Segoe UI" panose="020B0502040204020203" pitchFamily="34" charset="0"/>
              <a:cs typeface="Segoe UI" panose="020B0502040204020203" pitchFamily="34" charset="0"/>
            </a:endParaRPr>
          </a:p>
        </p:txBody>
      </p:sp>
      <p:cxnSp>
        <p:nvCxnSpPr>
          <p:cNvPr id="69" name="Elbow Connector 68"/>
          <p:cNvCxnSpPr/>
          <p:nvPr/>
        </p:nvCxnSpPr>
        <p:spPr bwMode="auto">
          <a:xfrm rot="5400000">
            <a:off x="6231218" y="4148893"/>
            <a:ext cx="60677" cy="711250"/>
          </a:xfrm>
          <a:prstGeom prst="bentConnector2">
            <a:avLst/>
          </a:prstGeom>
          <a:ln w="19050">
            <a:solidFill>
              <a:schemeClr val="tx1"/>
            </a:solidFill>
            <a:prstDash val="dash"/>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70" name="TextBox 69"/>
          <p:cNvSpPr txBox="1"/>
          <p:nvPr/>
        </p:nvSpPr>
        <p:spPr>
          <a:xfrm>
            <a:off x="8245988" y="5289745"/>
            <a:ext cx="1217833" cy="461665"/>
          </a:xfrm>
          <a:prstGeom prst="rect">
            <a:avLst/>
          </a:prstGeom>
          <a:solidFill>
            <a:schemeClr val="bg1"/>
          </a:solidFill>
        </p:spPr>
        <p:txBody>
          <a:bodyPr wrap="square" rtlCol="0">
            <a:spAutoFit/>
          </a:bodyPr>
          <a:lstStyle/>
          <a:p>
            <a:pPr lvl="0" fontAlgn="base">
              <a:spcBef>
                <a:spcPct val="0"/>
              </a:spcBef>
              <a:spcAft>
                <a:spcPct val="0"/>
              </a:spcAft>
            </a:pPr>
            <a:r>
              <a:rPr lang="en-GB" sz="1200" dirty="0">
                <a:solidFill>
                  <a:srgbClr val="000000"/>
                </a:solidFill>
                <a:latin typeface="Segoe UI" panose="020B0502040204020203" pitchFamily="34" charset="0"/>
                <a:cs typeface="Segoe UI" panose="020B0502040204020203" pitchFamily="34" charset="0"/>
              </a:rPr>
              <a:t>Authenticated by SQL Server</a:t>
            </a:r>
            <a:endParaRPr lang="en-US" sz="1200" dirty="0">
              <a:solidFill>
                <a:srgbClr val="000000"/>
              </a:solidFill>
              <a:latin typeface="Segoe UI" panose="020B0502040204020203" pitchFamily="34" charset="0"/>
              <a:cs typeface="Segoe UI" panose="020B0502040204020203" pitchFamily="34" charset="0"/>
            </a:endParaRPr>
          </a:p>
        </p:txBody>
      </p:sp>
      <p:sp>
        <p:nvSpPr>
          <p:cNvPr id="71" name="TextBox 70"/>
          <p:cNvSpPr txBox="1"/>
          <p:nvPr/>
        </p:nvSpPr>
        <p:spPr>
          <a:xfrm>
            <a:off x="7854554" y="2359124"/>
            <a:ext cx="1285161" cy="461665"/>
          </a:xfrm>
          <a:prstGeom prst="rect">
            <a:avLst/>
          </a:prstGeom>
          <a:solidFill>
            <a:schemeClr val="bg1"/>
          </a:solidFill>
        </p:spPr>
        <p:txBody>
          <a:bodyPr wrap="square" rtlCol="0">
            <a:spAutoFit/>
          </a:bodyPr>
          <a:lstStyle/>
          <a:p>
            <a:pPr lvl="0" fontAlgn="base">
              <a:spcBef>
                <a:spcPct val="0"/>
              </a:spcBef>
              <a:spcAft>
                <a:spcPct val="0"/>
              </a:spcAft>
            </a:pPr>
            <a:r>
              <a:rPr lang="en-GB" sz="1200" dirty="0">
                <a:solidFill>
                  <a:srgbClr val="000000"/>
                </a:solidFill>
                <a:latin typeface="Segoe UI" panose="020B0502040204020203" pitchFamily="34" charset="0"/>
                <a:cs typeface="Segoe UI" panose="020B0502040204020203" pitchFamily="34" charset="0"/>
              </a:rPr>
              <a:t>Authenticated by SQL Server</a:t>
            </a:r>
            <a:endParaRPr lang="en-US" sz="1200" dirty="0">
              <a:solidFill>
                <a:srgbClr val="000000"/>
              </a:solidFill>
              <a:latin typeface="Segoe UI" panose="020B0502040204020203" pitchFamily="34" charset="0"/>
              <a:cs typeface="Segoe UI" panose="020B0502040204020203" pitchFamily="34" charset="0"/>
            </a:endParaRPr>
          </a:p>
        </p:txBody>
      </p:sp>
      <p:grpSp>
        <p:nvGrpSpPr>
          <p:cNvPr id="72" name="Group 71"/>
          <p:cNvGrpSpPr/>
          <p:nvPr/>
        </p:nvGrpSpPr>
        <p:grpSpPr>
          <a:xfrm>
            <a:off x="8231514" y="1799721"/>
            <a:ext cx="447732" cy="642597"/>
            <a:chOff x="2388825" y="2185405"/>
            <a:chExt cx="572504" cy="821674"/>
          </a:xfrm>
        </p:grpSpPr>
        <p:pic>
          <p:nvPicPr>
            <p:cNvPr id="73" name="Picture 7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88825" y="2185405"/>
              <a:ext cx="526893" cy="821674"/>
            </a:xfrm>
            <a:prstGeom prst="rect">
              <a:avLst/>
            </a:prstGeom>
          </p:spPr>
        </p:pic>
        <p:pic>
          <p:nvPicPr>
            <p:cNvPr id="74" name="Picture 7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2253809">
              <a:off x="2697273" y="2353440"/>
              <a:ext cx="264056" cy="600955"/>
            </a:xfrm>
            <a:prstGeom prst="rect">
              <a:avLst/>
            </a:prstGeom>
          </p:spPr>
        </p:pic>
      </p:grpSp>
      <p:grpSp>
        <p:nvGrpSpPr>
          <p:cNvPr id="75" name="Group 74"/>
          <p:cNvGrpSpPr/>
          <p:nvPr/>
        </p:nvGrpSpPr>
        <p:grpSpPr>
          <a:xfrm>
            <a:off x="5538620" y="5824842"/>
            <a:ext cx="398089" cy="608005"/>
            <a:chOff x="7581304" y="4483105"/>
            <a:chExt cx="398089" cy="608005"/>
          </a:xfrm>
        </p:grpSpPr>
        <p:pic>
          <p:nvPicPr>
            <p:cNvPr id="76" name="Picture 75"/>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581304" y="4483105"/>
              <a:ext cx="186754" cy="540030"/>
            </a:xfrm>
            <a:prstGeom prst="rect">
              <a:avLst/>
            </a:prstGeom>
          </p:spPr>
        </p:pic>
        <p:pic>
          <p:nvPicPr>
            <p:cNvPr id="77" name="Picture 7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92639" y="4507522"/>
              <a:ext cx="186754" cy="540030"/>
            </a:xfrm>
            <a:prstGeom prst="rect">
              <a:avLst/>
            </a:prstGeom>
          </p:spPr>
        </p:pic>
        <p:pic>
          <p:nvPicPr>
            <p:cNvPr id="78" name="Picture 77"/>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675970" y="4551080"/>
              <a:ext cx="186754" cy="540030"/>
            </a:xfrm>
            <a:prstGeom prst="rect">
              <a:avLst/>
            </a:prstGeom>
          </p:spPr>
        </p:pic>
      </p:grpSp>
      <p:sp>
        <p:nvSpPr>
          <p:cNvPr id="79" name="TextBox 78"/>
          <p:cNvSpPr txBox="1"/>
          <p:nvPr/>
        </p:nvSpPr>
        <p:spPr>
          <a:xfrm>
            <a:off x="5287279" y="6391262"/>
            <a:ext cx="1316835"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Database Role</a:t>
            </a:r>
            <a:endParaRPr lang="en-US" sz="1400" dirty="0">
              <a:solidFill>
                <a:srgbClr val="000000"/>
              </a:solidFill>
              <a:latin typeface="Segoe UI" panose="020B0502040204020203" pitchFamily="34" charset="0"/>
              <a:cs typeface="Segoe UI" panose="020B0502040204020203" pitchFamily="34" charset="0"/>
            </a:endParaRPr>
          </a:p>
        </p:txBody>
      </p:sp>
      <p:cxnSp>
        <p:nvCxnSpPr>
          <p:cNvPr id="80" name="Elbow Connector 79"/>
          <p:cNvCxnSpPr/>
          <p:nvPr/>
        </p:nvCxnSpPr>
        <p:spPr bwMode="auto">
          <a:xfrm rot="5400000">
            <a:off x="6293232" y="5933609"/>
            <a:ext cx="49335" cy="716220"/>
          </a:xfrm>
          <a:prstGeom prst="bentConnector2">
            <a:avLst/>
          </a:prstGeom>
          <a:ln w="19050">
            <a:solidFill>
              <a:schemeClr val="tx1"/>
            </a:solidFill>
            <a:prstDash val="dash"/>
            <a:headEnd type="none" w="med" len="med"/>
            <a:tailEnd type="triangle"/>
          </a:ln>
          <a:effectLst/>
        </p:spPr>
        <p:style>
          <a:lnRef idx="3">
            <a:schemeClr val="dk1"/>
          </a:lnRef>
          <a:fillRef idx="0">
            <a:schemeClr val="dk1"/>
          </a:fillRef>
          <a:effectRef idx="2">
            <a:schemeClr val="dk1"/>
          </a:effectRef>
          <a:fontRef idx="minor">
            <a:schemeClr val="tx1"/>
          </a:fontRef>
        </p:style>
      </p:cxnSp>
      <p:grpSp>
        <p:nvGrpSpPr>
          <p:cNvPr id="81" name="Group 80"/>
          <p:cNvGrpSpPr/>
          <p:nvPr/>
        </p:nvGrpSpPr>
        <p:grpSpPr>
          <a:xfrm>
            <a:off x="1551462" y="2444925"/>
            <a:ext cx="2279214" cy="1477803"/>
            <a:chOff x="717375" y="2379981"/>
            <a:chExt cx="2279214" cy="1477803"/>
          </a:xfrm>
        </p:grpSpPr>
        <p:grpSp>
          <p:nvGrpSpPr>
            <p:cNvPr id="82" name="Group 81"/>
            <p:cNvGrpSpPr/>
            <p:nvPr/>
          </p:nvGrpSpPr>
          <p:grpSpPr>
            <a:xfrm>
              <a:off x="717375" y="2379981"/>
              <a:ext cx="2279214" cy="1477803"/>
              <a:chOff x="1136496" y="1906235"/>
              <a:chExt cx="2279214" cy="1477803"/>
            </a:xfrm>
          </p:grpSpPr>
          <p:sp>
            <p:nvSpPr>
              <p:cNvPr id="84" name="TextBox 83"/>
              <p:cNvSpPr txBox="1"/>
              <p:nvPr/>
            </p:nvSpPr>
            <p:spPr>
              <a:xfrm>
                <a:off x="1136496" y="3045484"/>
                <a:ext cx="2279214"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Windows Global Group</a:t>
                </a:r>
                <a:endParaRPr lang="en-US" sz="1600" dirty="0">
                  <a:solidFill>
                    <a:srgbClr val="000000"/>
                  </a:solidFill>
                  <a:latin typeface="Segoe UI" panose="020B0502040204020203" pitchFamily="34" charset="0"/>
                  <a:cs typeface="Segoe UI" panose="020B0502040204020203" pitchFamily="34" charset="0"/>
                </a:endParaRPr>
              </a:p>
            </p:txBody>
          </p:sp>
          <p:grpSp>
            <p:nvGrpSpPr>
              <p:cNvPr id="85" name="Group 84"/>
              <p:cNvGrpSpPr/>
              <p:nvPr/>
            </p:nvGrpSpPr>
            <p:grpSpPr>
              <a:xfrm>
                <a:off x="1598976" y="1906235"/>
                <a:ext cx="1167471" cy="1109843"/>
                <a:chOff x="1598976" y="1906235"/>
                <a:chExt cx="1167471" cy="1109843"/>
              </a:xfrm>
            </p:grpSpPr>
            <p:sp>
              <p:nvSpPr>
                <p:cNvPr id="86" name="Oval 85"/>
                <p:cNvSpPr/>
                <p:nvPr/>
              </p:nvSpPr>
              <p:spPr bwMode="auto">
                <a:xfrm>
                  <a:off x="1598976" y="2615115"/>
                  <a:ext cx="1167471" cy="400963"/>
                </a:xfrm>
                <a:prstGeom prst="ellipse">
                  <a:avLst/>
                </a:prstGeom>
                <a:solidFill>
                  <a:schemeClr val="accent1">
                    <a:lumMod val="40000"/>
                    <a:lumOff val="60000"/>
                  </a:schemeClr>
                </a:solidFill>
                <a:ln>
                  <a:solidFill>
                    <a:schemeClr val="accent1">
                      <a:lumMod val="60000"/>
                      <a:lumOff val="4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Verdana" pitchFamily="34" charset="0"/>
                  </a:endParaRPr>
                </a:p>
              </p:txBody>
            </p:sp>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1791" y="1906235"/>
                  <a:ext cx="301427" cy="871624"/>
                </a:xfrm>
                <a:prstGeom prst="rect">
                  <a:avLst/>
                </a:prstGeom>
              </p:spPr>
            </p:pic>
            <p:pic>
              <p:nvPicPr>
                <p:cNvPr id="88" name="Picture 8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30821" y="1953428"/>
                  <a:ext cx="301427" cy="871624"/>
                </a:xfrm>
                <a:prstGeom prst="rect">
                  <a:avLst/>
                </a:prstGeom>
              </p:spPr>
            </p:pic>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9100" y="2037082"/>
                  <a:ext cx="301427" cy="871624"/>
                </a:xfrm>
                <a:prstGeom prst="rect">
                  <a:avLst/>
                </a:prstGeom>
              </p:spPr>
            </p:pic>
          </p:grpSp>
        </p:grpSp>
        <p:pic>
          <p:nvPicPr>
            <p:cNvPr id="83" name="Picture 82"/>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015037" y="3078099"/>
              <a:ext cx="456755" cy="456755"/>
            </a:xfrm>
            <a:prstGeom prst="rect">
              <a:avLst/>
            </a:prstGeom>
          </p:spPr>
        </p:pic>
      </p:grpSp>
      <p:sp>
        <p:nvSpPr>
          <p:cNvPr id="90" name="TextBox 89"/>
          <p:cNvSpPr txBox="1"/>
          <p:nvPr/>
        </p:nvSpPr>
        <p:spPr>
          <a:xfrm>
            <a:off x="5185955" y="986086"/>
            <a:ext cx="2432845"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SQL Server Instance</a:t>
            </a:r>
            <a:endParaRPr lang="en-US" sz="2000" dirty="0">
              <a:solidFill>
                <a:srgbClr val="000000"/>
              </a:solidFill>
              <a:latin typeface="Segoe UI" panose="020B0502040204020203" pitchFamily="34" charset="0"/>
              <a:cs typeface="Segoe UI" panose="020B0502040204020203" pitchFamily="34" charset="0"/>
            </a:endParaRPr>
          </a:p>
        </p:txBody>
      </p:sp>
      <p:sp>
        <p:nvSpPr>
          <p:cNvPr id="91" name="TextBox 90"/>
          <p:cNvSpPr txBox="1"/>
          <p:nvPr/>
        </p:nvSpPr>
        <p:spPr>
          <a:xfrm>
            <a:off x="6049539" y="3393146"/>
            <a:ext cx="1021946"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Database</a:t>
            </a:r>
            <a:endParaRPr lang="en-US" sz="1600" dirty="0">
              <a:solidFill>
                <a:srgbClr val="000000"/>
              </a:solidFill>
              <a:latin typeface="Segoe UI" panose="020B0502040204020203" pitchFamily="34" charset="0"/>
              <a:cs typeface="Segoe UI" panose="020B0502040204020203" pitchFamily="34" charset="0"/>
            </a:endParaRPr>
          </a:p>
        </p:txBody>
      </p:sp>
      <p:grpSp>
        <p:nvGrpSpPr>
          <p:cNvPr id="92" name="Group 91"/>
          <p:cNvGrpSpPr/>
          <p:nvPr/>
        </p:nvGrpSpPr>
        <p:grpSpPr>
          <a:xfrm>
            <a:off x="7271508" y="4005997"/>
            <a:ext cx="428807" cy="586630"/>
            <a:chOff x="3663884" y="2465911"/>
            <a:chExt cx="1621146" cy="2217810"/>
          </a:xfrm>
        </p:grpSpPr>
        <p:pic>
          <p:nvPicPr>
            <p:cNvPr id="93" name="Picture 92"/>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962450" y="2465911"/>
              <a:ext cx="1219099" cy="1926177"/>
            </a:xfrm>
            <a:prstGeom prst="rect">
              <a:avLst/>
            </a:prstGeom>
          </p:spPr>
        </p:pic>
        <p:pic>
          <p:nvPicPr>
            <p:cNvPr id="94" name="Picture 93"/>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663884" y="3388723"/>
              <a:ext cx="1621146" cy="1294998"/>
            </a:xfrm>
            <a:prstGeom prst="rect">
              <a:avLst/>
            </a:prstGeom>
          </p:spPr>
        </p:pic>
      </p:grpSp>
      <p:grpSp>
        <p:nvGrpSpPr>
          <p:cNvPr id="95" name="Group 94"/>
          <p:cNvGrpSpPr/>
          <p:nvPr/>
        </p:nvGrpSpPr>
        <p:grpSpPr>
          <a:xfrm>
            <a:off x="7281265" y="5847262"/>
            <a:ext cx="428807" cy="586630"/>
            <a:chOff x="3663884" y="2465911"/>
            <a:chExt cx="1621146" cy="2217810"/>
          </a:xfrm>
        </p:grpSpPr>
        <p:pic>
          <p:nvPicPr>
            <p:cNvPr id="96" name="Picture 95"/>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962450" y="2465911"/>
              <a:ext cx="1219099" cy="1926177"/>
            </a:xfrm>
            <a:prstGeom prst="rect">
              <a:avLst/>
            </a:prstGeom>
          </p:spPr>
        </p:pic>
        <p:pic>
          <p:nvPicPr>
            <p:cNvPr id="97" name="Picture 9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3663884" y="3388723"/>
              <a:ext cx="1621146" cy="1294998"/>
            </a:xfrm>
            <a:prstGeom prst="rect">
              <a:avLst/>
            </a:prstGeom>
          </p:spPr>
        </p:pic>
      </p:grpSp>
      <p:cxnSp>
        <p:nvCxnSpPr>
          <p:cNvPr id="98" name="Elbow Connector 97"/>
          <p:cNvCxnSpPr/>
          <p:nvPr/>
        </p:nvCxnSpPr>
        <p:spPr bwMode="auto">
          <a:xfrm rot="5400000">
            <a:off x="6089248" y="2502354"/>
            <a:ext cx="4025007" cy="2538872"/>
          </a:xfrm>
          <a:prstGeom prst="bentConnector2">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grpSp>
        <p:nvGrpSpPr>
          <p:cNvPr id="99" name="Group 98"/>
          <p:cNvGrpSpPr/>
          <p:nvPr/>
        </p:nvGrpSpPr>
        <p:grpSpPr>
          <a:xfrm>
            <a:off x="7769758" y="5295586"/>
            <a:ext cx="447732" cy="642597"/>
            <a:chOff x="2388825" y="2185405"/>
            <a:chExt cx="572504" cy="821674"/>
          </a:xfrm>
        </p:grpSpPr>
        <p:pic>
          <p:nvPicPr>
            <p:cNvPr id="100" name="Picture 9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88825" y="2185405"/>
              <a:ext cx="526893" cy="821674"/>
            </a:xfrm>
            <a:prstGeom prst="rect">
              <a:avLst/>
            </a:prstGeom>
          </p:spPr>
        </p:pic>
        <p:pic>
          <p:nvPicPr>
            <p:cNvPr id="101" name="Picture 10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2253809">
              <a:off x="2697273" y="2353440"/>
              <a:ext cx="264056" cy="600955"/>
            </a:xfrm>
            <a:prstGeom prst="rect">
              <a:avLst/>
            </a:prstGeom>
          </p:spPr>
        </p:pic>
      </p:grpSp>
      <p:sp>
        <p:nvSpPr>
          <p:cNvPr id="102" name="TextBox 101"/>
          <p:cNvSpPr txBox="1"/>
          <p:nvPr/>
        </p:nvSpPr>
        <p:spPr>
          <a:xfrm>
            <a:off x="6705046" y="4553608"/>
            <a:ext cx="1479508"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Application Role</a:t>
            </a:r>
            <a:endParaRPr lang="en-US" sz="1400" dirty="0">
              <a:solidFill>
                <a:srgbClr val="000000"/>
              </a:solidFill>
              <a:latin typeface="Segoe UI" panose="020B0502040204020203" pitchFamily="34" charset="0"/>
              <a:cs typeface="Segoe UI" panose="020B0502040204020203" pitchFamily="34" charset="0"/>
            </a:endParaRPr>
          </a:p>
        </p:txBody>
      </p:sp>
      <p:sp>
        <p:nvSpPr>
          <p:cNvPr id="103" name="TextBox 102"/>
          <p:cNvSpPr txBox="1"/>
          <p:nvPr/>
        </p:nvSpPr>
        <p:spPr>
          <a:xfrm>
            <a:off x="6669294" y="6385988"/>
            <a:ext cx="1479508"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Application Role</a:t>
            </a:r>
            <a:endParaRPr lang="en-US" sz="14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231776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Permissions</a:t>
            </a:r>
            <a:endParaRPr lang="en-US" dirty="0"/>
          </a:p>
        </p:txBody>
      </p:sp>
      <p:sp>
        <p:nvSpPr>
          <p:cNvPr id="3" name="Content Placeholder 2"/>
          <p:cNvSpPr>
            <a:spLocks noGrp="1"/>
          </p:cNvSpPr>
          <p:nvPr>
            <p:ph sz="quarter" idx="10"/>
          </p:nvPr>
        </p:nvSpPr>
        <p:spPr>
          <a:xfrm>
            <a:off x="379413" y="1388226"/>
            <a:ext cx="5739447" cy="5290388"/>
          </a:xfrm>
        </p:spPr>
        <p:txBody>
          <a:bodyPr/>
          <a:lstStyle/>
          <a:p>
            <a:endParaRPr lang="en-GB" dirty="0"/>
          </a:p>
          <a:p>
            <a:pPr marL="0" indent="0">
              <a:buNone/>
            </a:pPr>
            <a:endParaRPr lang="en-US" dirty="0"/>
          </a:p>
        </p:txBody>
      </p:sp>
      <p:sp>
        <p:nvSpPr>
          <p:cNvPr id="6" name="Content Placeholder 6"/>
          <p:cNvSpPr txBox="1">
            <a:spLocks/>
          </p:cNvSpPr>
          <p:nvPr/>
        </p:nvSpPr>
        <p:spPr>
          <a:xfrm>
            <a:off x="379413" y="1388226"/>
            <a:ext cx="4695507" cy="5290388"/>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GRANT assigns a permission</a:t>
            </a:r>
          </a:p>
          <a:p>
            <a:pPr lvl="1"/>
            <a:r>
              <a:rPr lang="en-GB" dirty="0" smtClean="0"/>
              <a:t>Inherited permissions are cumulative unless denied</a:t>
            </a:r>
          </a:p>
          <a:p>
            <a:r>
              <a:rPr lang="en-GB" dirty="0" smtClean="0"/>
              <a:t>DENY explicitly denies a permission</a:t>
            </a:r>
          </a:p>
          <a:p>
            <a:pPr lvl="1"/>
            <a:r>
              <a:rPr lang="en-GB" dirty="0" smtClean="0"/>
              <a:t>Use to override inherited permissions</a:t>
            </a:r>
          </a:p>
          <a:p>
            <a:r>
              <a:rPr lang="en-GB" dirty="0" smtClean="0"/>
              <a:t>REVOKE removes a GRANT or DENY</a:t>
            </a:r>
          </a:p>
        </p:txBody>
      </p:sp>
      <p:sp>
        <p:nvSpPr>
          <p:cNvPr id="8" name="Rectangle 7"/>
          <p:cNvSpPr/>
          <p:nvPr/>
        </p:nvSpPr>
        <p:spPr bwMode="auto">
          <a:xfrm>
            <a:off x="7918459" y="2193406"/>
            <a:ext cx="561673" cy="559198"/>
          </a:xfrm>
          <a:prstGeom prst="rect">
            <a:avLst/>
          </a:prstGeom>
          <a:solidFill>
            <a:schemeClr val="bg1"/>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latin typeface="Verdana"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5579" y="2509775"/>
            <a:ext cx="345758" cy="470173"/>
          </a:xfrm>
          <a:prstGeom prst="rect">
            <a:avLst/>
          </a:prstGeom>
        </p:spPr>
      </p:pic>
      <p:grpSp>
        <p:nvGrpSpPr>
          <p:cNvPr id="10" name="Group 9"/>
          <p:cNvGrpSpPr/>
          <p:nvPr/>
        </p:nvGrpSpPr>
        <p:grpSpPr>
          <a:xfrm>
            <a:off x="7057016" y="1008987"/>
            <a:ext cx="686406" cy="960360"/>
            <a:chOff x="1991207" y="3592982"/>
            <a:chExt cx="686406" cy="960360"/>
          </a:xfrm>
        </p:grpSpPr>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9551" y="3592982"/>
              <a:ext cx="407429" cy="643738"/>
            </a:xfrm>
            <a:prstGeom prst="rect">
              <a:avLst/>
            </a:prstGeom>
          </p:spPr>
        </p:pic>
        <p:sp>
          <p:nvSpPr>
            <p:cNvPr id="12" name="TextBox 11"/>
            <p:cNvSpPr txBox="1"/>
            <p:nvPr/>
          </p:nvSpPr>
          <p:spPr>
            <a:xfrm>
              <a:off x="1991207" y="4214788"/>
              <a:ext cx="686406"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Login</a:t>
              </a:r>
              <a:endParaRPr lang="en-US" sz="1600" dirty="0">
                <a:solidFill>
                  <a:srgbClr val="000000"/>
                </a:solidFill>
                <a:latin typeface="Segoe UI" panose="020B0502040204020203" pitchFamily="34" charset="0"/>
                <a:cs typeface="Segoe UI" panose="020B0502040204020203" pitchFamily="34" charset="0"/>
              </a:endParaRPr>
            </a:p>
          </p:txBody>
        </p:sp>
      </p:grpSp>
      <p:grpSp>
        <p:nvGrpSpPr>
          <p:cNvPr id="13" name="Group 12"/>
          <p:cNvGrpSpPr/>
          <p:nvPr/>
        </p:nvGrpSpPr>
        <p:grpSpPr>
          <a:xfrm>
            <a:off x="8359662" y="857952"/>
            <a:ext cx="1208472" cy="1111394"/>
            <a:chOff x="3385551" y="3586815"/>
            <a:chExt cx="1208472" cy="1111394"/>
          </a:xfrm>
        </p:grpSpPr>
        <p:grpSp>
          <p:nvGrpSpPr>
            <p:cNvPr id="14" name="Group 13"/>
            <p:cNvGrpSpPr/>
            <p:nvPr/>
          </p:nvGrpSpPr>
          <p:grpSpPr>
            <a:xfrm>
              <a:off x="3611468" y="3586815"/>
              <a:ext cx="605397" cy="847676"/>
              <a:chOff x="4480331" y="3484413"/>
              <a:chExt cx="711443" cy="996162"/>
            </a:xfrm>
          </p:grpSpPr>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331" y="3484413"/>
                <a:ext cx="313177" cy="908216"/>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8595" y="3497906"/>
                <a:ext cx="313179" cy="908216"/>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6919" y="3572359"/>
                <a:ext cx="313177" cy="908216"/>
              </a:xfrm>
              <a:prstGeom prst="rect">
                <a:avLst/>
              </a:prstGeom>
            </p:spPr>
          </p:pic>
        </p:grpSp>
        <p:sp>
          <p:nvSpPr>
            <p:cNvPr id="15" name="TextBox 14"/>
            <p:cNvSpPr txBox="1"/>
            <p:nvPr/>
          </p:nvSpPr>
          <p:spPr>
            <a:xfrm>
              <a:off x="3385551" y="4359655"/>
              <a:ext cx="1208472"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Server Role</a:t>
              </a:r>
              <a:endParaRPr lang="en-US" sz="1600" dirty="0">
                <a:solidFill>
                  <a:srgbClr val="000000"/>
                </a:solidFill>
                <a:latin typeface="Segoe UI" panose="020B0502040204020203" pitchFamily="34" charset="0"/>
                <a:cs typeface="Segoe UI" panose="020B0502040204020203" pitchFamily="34" charset="0"/>
              </a:endParaRPr>
            </a:p>
          </p:txBody>
        </p:sp>
      </p:grpSp>
      <p:cxnSp>
        <p:nvCxnSpPr>
          <p:cNvPr id="19" name="Elbow Connector 18"/>
          <p:cNvCxnSpPr/>
          <p:nvPr/>
        </p:nvCxnSpPr>
        <p:spPr bwMode="auto">
          <a:xfrm rot="16200000" flipH="1">
            <a:off x="7387714" y="1942259"/>
            <a:ext cx="534435" cy="527056"/>
          </a:xfrm>
          <a:prstGeom prst="bentConnector2">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20" name="Elbow Connector 19"/>
          <p:cNvCxnSpPr/>
          <p:nvPr/>
        </p:nvCxnSpPr>
        <p:spPr bwMode="auto">
          <a:xfrm rot="5400000">
            <a:off x="8460248" y="1958454"/>
            <a:ext cx="534436" cy="494667"/>
          </a:xfrm>
          <a:prstGeom prst="bentConnector2">
            <a:avLst/>
          </a:prstGeom>
          <a:ln>
            <a:headEnd type="none" w="med" len="med"/>
            <a:tailEnd type="triangle"/>
          </a:ln>
        </p:spPr>
        <p:style>
          <a:lnRef idx="2">
            <a:schemeClr val="dk1"/>
          </a:lnRef>
          <a:fillRef idx="0">
            <a:schemeClr val="dk1"/>
          </a:fillRef>
          <a:effectRef idx="1">
            <a:schemeClr val="dk1"/>
          </a:effectRef>
          <a:fontRef idx="minor">
            <a:schemeClr val="tx1"/>
          </a:fontRef>
        </p:style>
      </p:cxn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09391">
            <a:off x="8875100" y="2007526"/>
            <a:ext cx="200564" cy="456455"/>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09539">
            <a:off x="7287335" y="2027056"/>
            <a:ext cx="200564" cy="456455"/>
          </a:xfrm>
          <a:prstGeom prst="rect">
            <a:avLst/>
          </a:prstGeom>
        </p:spPr>
      </p:pic>
      <p:grpSp>
        <p:nvGrpSpPr>
          <p:cNvPr id="23" name="Group 22"/>
          <p:cNvGrpSpPr/>
          <p:nvPr/>
        </p:nvGrpSpPr>
        <p:grpSpPr>
          <a:xfrm>
            <a:off x="7455236" y="3363505"/>
            <a:ext cx="1021946" cy="1425442"/>
            <a:chOff x="3499669" y="5570815"/>
            <a:chExt cx="1021946" cy="1425442"/>
          </a:xfrm>
        </p:grpSpPr>
        <p:grpSp>
          <p:nvGrpSpPr>
            <p:cNvPr id="24" name="Group 23"/>
            <p:cNvGrpSpPr/>
            <p:nvPr/>
          </p:nvGrpSpPr>
          <p:grpSpPr>
            <a:xfrm>
              <a:off x="3701054" y="5570815"/>
              <a:ext cx="587371" cy="863877"/>
              <a:chOff x="3701054" y="5570815"/>
              <a:chExt cx="587371" cy="863877"/>
            </a:xfrm>
          </p:grpSpPr>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1054" y="5570815"/>
                <a:ext cx="270068" cy="780948"/>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8357" y="5584782"/>
                <a:ext cx="270068" cy="780948"/>
              </a:xfrm>
              <a:prstGeom prst="rect">
                <a:avLst/>
              </a:prstGeom>
            </p:spPr>
          </p:pic>
          <p:pic>
            <p:nvPicPr>
              <p:cNvPr id="28" name="Picture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9269" y="5653744"/>
                <a:ext cx="270068" cy="780948"/>
              </a:xfrm>
              <a:prstGeom prst="rect">
                <a:avLst/>
              </a:prstGeom>
            </p:spPr>
          </p:pic>
        </p:grpSp>
        <p:sp>
          <p:nvSpPr>
            <p:cNvPr id="25" name="TextBox 24"/>
            <p:cNvSpPr txBox="1"/>
            <p:nvPr/>
          </p:nvSpPr>
          <p:spPr>
            <a:xfrm>
              <a:off x="3499669" y="6411482"/>
              <a:ext cx="1021946" cy="584775"/>
            </a:xfrm>
            <a:prstGeom prst="rect">
              <a:avLst/>
            </a:prstGeom>
            <a:noFill/>
          </p:spPr>
          <p:txBody>
            <a:bodyPr wrap="none" rtlCol="0">
              <a:spAutoFit/>
            </a:bodyPr>
            <a:lstStyle/>
            <a:p>
              <a:pPr lvl="0" algn="ctr"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Database</a:t>
              </a:r>
            </a:p>
            <a:p>
              <a:pPr lvl="0" algn="ctr"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Role</a:t>
              </a:r>
              <a:endParaRPr lang="en-US" sz="1600" dirty="0">
                <a:solidFill>
                  <a:srgbClr val="000000"/>
                </a:solidFill>
                <a:latin typeface="Segoe UI" panose="020B0502040204020203" pitchFamily="34" charset="0"/>
                <a:cs typeface="Segoe UI" panose="020B0502040204020203" pitchFamily="34" charset="0"/>
              </a:endParaRPr>
            </a:p>
          </p:txBody>
        </p:sp>
      </p:grpSp>
      <p:grpSp>
        <p:nvGrpSpPr>
          <p:cNvPr id="29" name="Group 28"/>
          <p:cNvGrpSpPr/>
          <p:nvPr/>
        </p:nvGrpSpPr>
        <p:grpSpPr>
          <a:xfrm>
            <a:off x="6450481" y="3535143"/>
            <a:ext cx="591829" cy="1014512"/>
            <a:chOff x="2687681" y="5048250"/>
            <a:chExt cx="591829" cy="1014512"/>
          </a:xfrm>
        </p:grpSpPr>
        <p:pic>
          <p:nvPicPr>
            <p:cNvPr id="30" name="Picture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70476" y="5048250"/>
              <a:ext cx="438126" cy="692239"/>
            </a:xfrm>
            <a:prstGeom prst="rect">
              <a:avLst/>
            </a:prstGeom>
          </p:spPr>
        </p:pic>
        <p:sp>
          <p:nvSpPr>
            <p:cNvPr id="31" name="TextBox 30"/>
            <p:cNvSpPr txBox="1"/>
            <p:nvPr/>
          </p:nvSpPr>
          <p:spPr>
            <a:xfrm>
              <a:off x="2687681" y="5724208"/>
              <a:ext cx="591829"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User</a:t>
              </a:r>
              <a:endParaRPr lang="en-US" sz="1600" dirty="0">
                <a:solidFill>
                  <a:srgbClr val="000000"/>
                </a:solidFill>
                <a:latin typeface="Segoe UI" panose="020B0502040204020203" pitchFamily="34" charset="0"/>
                <a:cs typeface="Segoe UI" panose="020B0502040204020203" pitchFamily="34" charset="0"/>
              </a:endParaRPr>
            </a:p>
          </p:txBody>
        </p:sp>
      </p:grpSp>
      <p:grpSp>
        <p:nvGrpSpPr>
          <p:cNvPr id="32" name="Group 31"/>
          <p:cNvGrpSpPr/>
          <p:nvPr/>
        </p:nvGrpSpPr>
        <p:grpSpPr>
          <a:xfrm>
            <a:off x="6777566" y="4947909"/>
            <a:ext cx="2155481" cy="1730705"/>
            <a:chOff x="6288136" y="3652298"/>
            <a:chExt cx="2155481" cy="1730705"/>
          </a:xfrm>
        </p:grpSpPr>
        <p:sp>
          <p:nvSpPr>
            <p:cNvPr id="33" name="Rectangle 32"/>
            <p:cNvSpPr/>
            <p:nvPr/>
          </p:nvSpPr>
          <p:spPr bwMode="auto">
            <a:xfrm>
              <a:off x="6608324" y="3652298"/>
              <a:ext cx="1835293" cy="1535554"/>
            </a:xfrm>
            <a:prstGeom prst="rect">
              <a:avLst/>
            </a:prstGeom>
            <a:solidFill>
              <a:schemeClr val="bg1"/>
            </a:solidFill>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sz="2000" b="1" dirty="0">
                <a:solidFill>
                  <a:srgbClr val="000000"/>
                </a:solidFill>
                <a:latin typeface="Verdana" pitchFamily="34" charset="0"/>
              </a:endParaRPr>
            </a:p>
          </p:txBody>
        </p:sp>
        <p:pic>
          <p:nvPicPr>
            <p:cNvPr id="34" name="Picture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288136" y="4661895"/>
              <a:ext cx="530292" cy="721108"/>
            </a:xfrm>
            <a:prstGeom prst="rect">
              <a:avLst/>
            </a:prstGeom>
          </p:spPr>
        </p:pic>
      </p:grpSp>
      <p:sp>
        <p:nvSpPr>
          <p:cNvPr id="35" name="TextBox 34"/>
          <p:cNvSpPr txBox="1"/>
          <p:nvPr/>
        </p:nvSpPr>
        <p:spPr>
          <a:xfrm>
            <a:off x="7661334" y="6308700"/>
            <a:ext cx="891591" cy="338554"/>
          </a:xfrm>
          <a:prstGeom prst="rect">
            <a:avLst/>
          </a:prstGeom>
          <a:solidFill>
            <a:schemeClr val="bg1"/>
          </a:solid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Schema</a:t>
            </a:r>
            <a:endParaRPr lang="en-US" sz="1600" dirty="0">
              <a:solidFill>
                <a:srgbClr val="000000"/>
              </a:solidFill>
              <a:latin typeface="Segoe UI" panose="020B0502040204020203" pitchFamily="34" charset="0"/>
              <a:cs typeface="Segoe UI" panose="020B0502040204020203" pitchFamily="34" charset="0"/>
            </a:endParaRPr>
          </a:p>
        </p:txBody>
      </p:sp>
      <p:grpSp>
        <p:nvGrpSpPr>
          <p:cNvPr id="36" name="Group 35"/>
          <p:cNvGrpSpPr/>
          <p:nvPr/>
        </p:nvGrpSpPr>
        <p:grpSpPr>
          <a:xfrm>
            <a:off x="7879683" y="5376940"/>
            <a:ext cx="558595" cy="767094"/>
            <a:chOff x="6940664" y="5098211"/>
            <a:chExt cx="558595" cy="767094"/>
          </a:xfrm>
        </p:grpSpPr>
        <p:pic>
          <p:nvPicPr>
            <p:cNvPr id="37" name="Picture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101254" y="5098211"/>
              <a:ext cx="398005" cy="665237"/>
            </a:xfrm>
            <a:prstGeom prst="rect">
              <a:avLst/>
            </a:prstGeom>
          </p:spPr>
        </p:pic>
        <p:pic>
          <p:nvPicPr>
            <p:cNvPr id="38" name="Picture 3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009231" y="5144909"/>
              <a:ext cx="398005" cy="665237"/>
            </a:xfrm>
            <a:prstGeom prst="rect">
              <a:avLst/>
            </a:prstGeom>
          </p:spPr>
        </p:pic>
        <p:pic>
          <p:nvPicPr>
            <p:cNvPr id="39" name="Picture 3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40664" y="5200068"/>
              <a:ext cx="398005" cy="665237"/>
            </a:xfrm>
            <a:prstGeom prst="rect">
              <a:avLst/>
            </a:prstGeom>
          </p:spPr>
        </p:pic>
      </p:grpSp>
      <p:pic>
        <p:nvPicPr>
          <p:cNvPr id="40" name="Picture 3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22270" y="5750615"/>
            <a:ext cx="335000" cy="455544"/>
          </a:xfrm>
          <a:prstGeom prst="rect">
            <a:avLst/>
          </a:prstGeom>
        </p:spPr>
      </p:pic>
      <p:sp>
        <p:nvSpPr>
          <p:cNvPr id="41" name="TextBox 40"/>
          <p:cNvSpPr txBox="1"/>
          <p:nvPr/>
        </p:nvSpPr>
        <p:spPr>
          <a:xfrm>
            <a:off x="7792718" y="6011682"/>
            <a:ext cx="867545" cy="338554"/>
          </a:xfrm>
          <a:prstGeom prst="rect">
            <a:avLst/>
          </a:prstGeom>
          <a:noFill/>
        </p:spPr>
        <p:txBody>
          <a:bodyPr wrap="none" rtlCol="0">
            <a:spAutoFit/>
          </a:bodyPr>
          <a:lstStyle/>
          <a:p>
            <a:pPr lvl="0"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Objects</a:t>
            </a:r>
            <a:endParaRPr lang="en-US" sz="1600" dirty="0">
              <a:solidFill>
                <a:srgbClr val="000000"/>
              </a:solidFill>
              <a:latin typeface="Segoe UI" panose="020B0502040204020203" pitchFamily="34" charset="0"/>
              <a:cs typeface="Segoe UI" panose="020B0502040204020203" pitchFamily="34" charset="0"/>
            </a:endParaRPr>
          </a:p>
        </p:txBody>
      </p:sp>
      <p:cxnSp>
        <p:nvCxnSpPr>
          <p:cNvPr id="42" name="Elbow Connector 41"/>
          <p:cNvCxnSpPr/>
          <p:nvPr/>
        </p:nvCxnSpPr>
        <p:spPr bwMode="auto">
          <a:xfrm rot="16200000" flipH="1">
            <a:off x="6324071" y="4942003"/>
            <a:ext cx="1196808" cy="350557"/>
          </a:xfrm>
          <a:prstGeom prst="bentConnector2">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3" name="Elbow Connector 42"/>
          <p:cNvCxnSpPr/>
          <p:nvPr/>
        </p:nvCxnSpPr>
        <p:spPr bwMode="auto">
          <a:xfrm rot="16200000" flipH="1">
            <a:off x="7880547" y="4813054"/>
            <a:ext cx="220517" cy="49191"/>
          </a:xfrm>
          <a:prstGeom prst="bentConnector3">
            <a:avLst>
              <a:gd name="adj1" fmla="val 50000"/>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4" name="Elbow Connector 43"/>
          <p:cNvCxnSpPr/>
          <p:nvPr/>
        </p:nvCxnSpPr>
        <p:spPr bwMode="auto">
          <a:xfrm rot="5400000">
            <a:off x="8598774" y="5052133"/>
            <a:ext cx="997826" cy="329280"/>
          </a:xfrm>
          <a:prstGeom prst="bentConnector2">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5" name="Elbow Connector 44"/>
          <p:cNvCxnSpPr/>
          <p:nvPr/>
        </p:nvCxnSpPr>
        <p:spPr bwMode="auto">
          <a:xfrm rot="10800000" flipH="1" flipV="1">
            <a:off x="6450481" y="4364990"/>
            <a:ext cx="1429202" cy="1446426"/>
          </a:xfrm>
          <a:prstGeom prst="bentConnector3">
            <a:avLst>
              <a:gd name="adj1" fmla="val -5924"/>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6" name="Elbow Connector 45"/>
          <p:cNvCxnSpPr/>
          <p:nvPr/>
        </p:nvCxnSpPr>
        <p:spPr bwMode="auto">
          <a:xfrm flipV="1">
            <a:off x="7307858" y="5978387"/>
            <a:ext cx="314412" cy="339673"/>
          </a:xfrm>
          <a:prstGeom prst="bentConnector3">
            <a:avLst>
              <a:gd name="adj1" fmla="val 50000"/>
            </a:avLst>
          </a:prstGeom>
          <a:ln>
            <a:prstDash val="dash"/>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7" name="Elbow Connector 46"/>
          <p:cNvCxnSpPr/>
          <p:nvPr/>
        </p:nvCxnSpPr>
        <p:spPr bwMode="auto">
          <a:xfrm flipV="1">
            <a:off x="6971402" y="3753979"/>
            <a:ext cx="685219" cy="127284"/>
          </a:xfrm>
          <a:prstGeom prst="bentConnector3">
            <a:avLst>
              <a:gd name="adj1" fmla="val 50000"/>
            </a:avLst>
          </a:prstGeom>
          <a:ln>
            <a:prstDash val="dash"/>
            <a:headEnd type="none" w="med" len="med"/>
            <a:tailEnd type="triangle"/>
          </a:ln>
        </p:spPr>
        <p:style>
          <a:lnRef idx="2">
            <a:schemeClr val="dk1"/>
          </a:lnRef>
          <a:fillRef idx="0">
            <a:schemeClr val="dk1"/>
          </a:fillRef>
          <a:effectRef idx="1">
            <a:schemeClr val="dk1"/>
          </a:effectRef>
          <a:fontRef idx="minor">
            <a:schemeClr val="tx1"/>
          </a:fontRef>
        </p:style>
      </p:cxnSp>
      <p:cxnSp>
        <p:nvCxnSpPr>
          <p:cNvPr id="48" name="Elbow Connector 47"/>
          <p:cNvCxnSpPr/>
          <p:nvPr/>
        </p:nvCxnSpPr>
        <p:spPr bwMode="auto">
          <a:xfrm flipV="1">
            <a:off x="7572789" y="1244372"/>
            <a:ext cx="1012790" cy="86484"/>
          </a:xfrm>
          <a:prstGeom prst="bentConnector3">
            <a:avLst>
              <a:gd name="adj1" fmla="val 50000"/>
            </a:avLst>
          </a:prstGeom>
          <a:ln>
            <a:prstDash val="dash"/>
            <a:headEnd type="none" w="med" len="med"/>
            <a:tailEnd type="triangle"/>
          </a:ln>
        </p:spPr>
        <p:style>
          <a:lnRef idx="2">
            <a:schemeClr val="dk1"/>
          </a:lnRef>
          <a:fillRef idx="0">
            <a:schemeClr val="dk1"/>
          </a:fillRef>
          <a:effectRef idx="1">
            <a:schemeClr val="dk1"/>
          </a:effectRef>
          <a:fontRef idx="minor">
            <a:schemeClr val="tx1"/>
          </a:fontRef>
        </p:style>
      </p:cxnSp>
      <p:pic>
        <p:nvPicPr>
          <p:cNvPr id="49" name="Picture 4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4418">
            <a:off x="6253860" y="4875154"/>
            <a:ext cx="200564" cy="456455"/>
          </a:xfrm>
          <a:prstGeom prst="rect">
            <a:avLst/>
          </a:prstGeom>
        </p:spPr>
      </p:pic>
      <p:pic>
        <p:nvPicPr>
          <p:cNvPr id="50" name="Picture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4418">
            <a:off x="6628798" y="4858436"/>
            <a:ext cx="200564" cy="456455"/>
          </a:xfrm>
          <a:prstGeom prst="rect">
            <a:avLst/>
          </a:prstGeom>
        </p:spPr>
      </p:pic>
      <p:grpSp>
        <p:nvGrpSpPr>
          <p:cNvPr id="51" name="Group 50"/>
          <p:cNvGrpSpPr/>
          <p:nvPr/>
        </p:nvGrpSpPr>
        <p:grpSpPr>
          <a:xfrm>
            <a:off x="8662613" y="3444923"/>
            <a:ext cx="1199427" cy="1334492"/>
            <a:chOff x="2384792" y="5015726"/>
            <a:chExt cx="1199427" cy="1334492"/>
          </a:xfrm>
        </p:grpSpPr>
        <p:pic>
          <p:nvPicPr>
            <p:cNvPr id="52" name="Picture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65443" y="5015726"/>
              <a:ext cx="438126" cy="692239"/>
            </a:xfrm>
            <a:prstGeom prst="rect">
              <a:avLst/>
            </a:prstGeom>
          </p:spPr>
        </p:pic>
        <p:sp>
          <p:nvSpPr>
            <p:cNvPr id="53" name="TextBox 52"/>
            <p:cNvSpPr txBox="1"/>
            <p:nvPr/>
          </p:nvSpPr>
          <p:spPr>
            <a:xfrm>
              <a:off x="2384792" y="5765443"/>
              <a:ext cx="1199427" cy="584775"/>
            </a:xfrm>
            <a:prstGeom prst="rect">
              <a:avLst/>
            </a:prstGeom>
            <a:noFill/>
          </p:spPr>
          <p:txBody>
            <a:bodyPr wrap="square" rtlCol="0">
              <a:spAutoFit/>
            </a:bodyPr>
            <a:lstStyle/>
            <a:p>
              <a:pPr lvl="0" algn="ctr"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Application</a:t>
              </a:r>
            </a:p>
            <a:p>
              <a:pPr lvl="0" algn="ctr" fontAlgn="base">
                <a:spcBef>
                  <a:spcPct val="0"/>
                </a:spcBef>
                <a:spcAft>
                  <a:spcPct val="0"/>
                </a:spcAft>
              </a:pPr>
              <a:r>
                <a:rPr lang="en-GB" sz="1600" dirty="0">
                  <a:solidFill>
                    <a:srgbClr val="000000"/>
                  </a:solidFill>
                  <a:latin typeface="Segoe UI" panose="020B0502040204020203" pitchFamily="34" charset="0"/>
                  <a:cs typeface="Segoe UI" panose="020B0502040204020203" pitchFamily="34" charset="0"/>
                </a:rPr>
                <a:t>Role</a:t>
              </a:r>
              <a:endParaRPr lang="en-US" sz="1600" dirty="0">
                <a:solidFill>
                  <a:srgbClr val="000000"/>
                </a:solidFill>
                <a:latin typeface="Segoe UI" panose="020B0502040204020203" pitchFamily="34" charset="0"/>
                <a:cs typeface="Segoe UI" panose="020B0502040204020203" pitchFamily="34" charset="0"/>
              </a:endParaRPr>
            </a:p>
          </p:txBody>
        </p:sp>
      </p:grpSp>
      <p:pic>
        <p:nvPicPr>
          <p:cNvPr id="54" name="Picture 5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90081" y="3746647"/>
            <a:ext cx="515479" cy="411773"/>
          </a:xfrm>
          <a:prstGeom prst="rect">
            <a:avLst/>
          </a:prstGeom>
        </p:spPr>
      </p:pic>
      <p:cxnSp>
        <p:nvCxnSpPr>
          <p:cNvPr id="55" name="Elbow Connector 54"/>
          <p:cNvCxnSpPr/>
          <p:nvPr/>
        </p:nvCxnSpPr>
        <p:spPr bwMode="auto">
          <a:xfrm flipH="1">
            <a:off x="8239276" y="3767946"/>
            <a:ext cx="4716" cy="1608994"/>
          </a:xfrm>
          <a:prstGeom prst="bentConnector4">
            <a:avLst>
              <a:gd name="adj1" fmla="val -4847328"/>
              <a:gd name="adj2" fmla="val 62134"/>
            </a:avLst>
          </a:prstGeom>
          <a:ln>
            <a:headEnd type="none" w="med" len="med"/>
            <a:tailEnd type="triangle"/>
          </a:ln>
        </p:spPr>
        <p:style>
          <a:lnRef idx="2">
            <a:schemeClr val="dk1"/>
          </a:lnRef>
          <a:fillRef idx="0">
            <a:schemeClr val="dk1"/>
          </a:fillRef>
          <a:effectRef idx="1">
            <a:schemeClr val="dk1"/>
          </a:effectRef>
          <a:fontRef idx="minor">
            <a:schemeClr val="tx1"/>
          </a:fontRef>
        </p:style>
      </p:cxnSp>
      <p:cxnSp>
        <p:nvCxnSpPr>
          <p:cNvPr id="56" name="Elbow Connector 55"/>
          <p:cNvCxnSpPr/>
          <p:nvPr/>
        </p:nvCxnSpPr>
        <p:spPr bwMode="auto">
          <a:xfrm rot="10800000" flipV="1">
            <a:off x="8438279" y="4456249"/>
            <a:ext cx="224335" cy="1253309"/>
          </a:xfrm>
          <a:prstGeom prst="bentConnector3">
            <a:avLst>
              <a:gd name="adj1" fmla="val 50000"/>
            </a:avLst>
          </a:prstGeom>
          <a:ln>
            <a:headEnd type="none" w="med" len="med"/>
            <a:tailEnd type="triangle"/>
          </a:ln>
        </p:spPr>
        <p:style>
          <a:lnRef idx="2">
            <a:schemeClr val="dk1"/>
          </a:lnRef>
          <a:fillRef idx="0">
            <a:schemeClr val="dk1"/>
          </a:fillRef>
          <a:effectRef idx="1">
            <a:schemeClr val="dk1"/>
          </a:effectRef>
          <a:fontRef idx="minor">
            <a:schemeClr val="tx1"/>
          </a:fontRef>
        </p:style>
      </p:cxnSp>
      <p:pic>
        <p:nvPicPr>
          <p:cNvPr id="57" name="Picture 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4418">
            <a:off x="8399391" y="4037402"/>
            <a:ext cx="200564" cy="456455"/>
          </a:xfrm>
          <a:prstGeom prst="rect">
            <a:avLst/>
          </a:prstGeom>
        </p:spPr>
      </p:pic>
      <p:pic>
        <p:nvPicPr>
          <p:cNvPr id="58" name="Picture 5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4418">
            <a:off x="9169639" y="4889054"/>
            <a:ext cx="200564" cy="456455"/>
          </a:xfrm>
          <a:prstGeom prst="rect">
            <a:avLst/>
          </a:prstGeom>
        </p:spPr>
      </p:pic>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4418">
            <a:off x="8467236" y="4753694"/>
            <a:ext cx="200564" cy="456455"/>
          </a:xfrm>
          <a:prstGeom prst="rect">
            <a:avLst/>
          </a:prstGeom>
        </p:spPr>
      </p:pic>
      <p:pic>
        <p:nvPicPr>
          <p:cNvPr id="60" name="Picture 5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84418">
            <a:off x="7663936" y="4642797"/>
            <a:ext cx="200564" cy="456455"/>
          </a:xfrm>
          <a:prstGeom prst="rect">
            <a:avLst/>
          </a:prstGeom>
        </p:spPr>
      </p:pic>
      <p:sp>
        <p:nvSpPr>
          <p:cNvPr id="61" name="TextBox 60"/>
          <p:cNvSpPr txBox="1"/>
          <p:nvPr/>
        </p:nvSpPr>
        <p:spPr>
          <a:xfrm>
            <a:off x="6829192" y="634140"/>
            <a:ext cx="1578574"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Server-Level</a:t>
            </a:r>
            <a:endParaRPr lang="en-US" sz="2000" dirty="0">
              <a:solidFill>
                <a:srgbClr val="000000"/>
              </a:solidFill>
              <a:latin typeface="Segoe UI" panose="020B0502040204020203" pitchFamily="34" charset="0"/>
              <a:cs typeface="Segoe UI" panose="020B0502040204020203" pitchFamily="34" charset="0"/>
            </a:endParaRPr>
          </a:p>
        </p:txBody>
      </p:sp>
      <p:sp>
        <p:nvSpPr>
          <p:cNvPr id="62" name="TextBox 61"/>
          <p:cNvSpPr txBox="1"/>
          <p:nvPr/>
        </p:nvSpPr>
        <p:spPr>
          <a:xfrm>
            <a:off x="6891495" y="3075349"/>
            <a:ext cx="1907830"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Database-Level</a:t>
            </a:r>
            <a:endParaRPr lang="en-US" sz="200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10253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Server-Level Security</a:t>
            </a:r>
            <a:endParaRPr lang="en-US" dirty="0"/>
          </a:p>
        </p:txBody>
      </p:sp>
      <p:sp>
        <p:nvSpPr>
          <p:cNvPr id="3" name="Content Placeholder 2"/>
          <p:cNvSpPr>
            <a:spLocks noGrp="1"/>
          </p:cNvSpPr>
          <p:nvPr>
            <p:ph sz="quarter" idx="10"/>
          </p:nvPr>
        </p:nvSpPr>
        <p:spPr/>
        <p:txBody>
          <a:bodyPr/>
          <a:lstStyle/>
          <a:p>
            <a:endParaRPr lang="en-GB" dirty="0"/>
          </a:p>
          <a:p>
            <a:pPr marL="0" indent="0">
              <a:buNone/>
            </a:pPr>
            <a:endParaRPr lang="en-US" dirty="0"/>
          </a:p>
        </p:txBody>
      </p:sp>
      <p:sp>
        <p:nvSpPr>
          <p:cNvPr id="6" name="Content Placeholder 6"/>
          <p:cNvSpPr txBox="1">
            <a:spLocks/>
          </p:cNvSpPr>
          <p:nvPr/>
        </p:nvSpPr>
        <p:spPr>
          <a:xfrm>
            <a:off x="379413" y="1388226"/>
            <a:ext cx="9313227" cy="5290388"/>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dirty="0" smtClean="0"/>
              <a:t>Trusted Server Application Security Model</a:t>
            </a:r>
          </a:p>
          <a:p>
            <a:endParaRPr lang="en-GB" dirty="0"/>
          </a:p>
          <a:p>
            <a:endParaRPr lang="en-GB" dirty="0" smtClean="0"/>
          </a:p>
          <a:p>
            <a:endParaRPr lang="en-GB" sz="3600" dirty="0"/>
          </a:p>
        </p:txBody>
      </p:sp>
      <p:grpSp>
        <p:nvGrpSpPr>
          <p:cNvPr id="5" name="Group 4"/>
          <p:cNvGrpSpPr/>
          <p:nvPr/>
        </p:nvGrpSpPr>
        <p:grpSpPr>
          <a:xfrm>
            <a:off x="2050657" y="2478143"/>
            <a:ext cx="8049480" cy="2835728"/>
            <a:chOff x="2050657" y="2478143"/>
            <a:chExt cx="8049480" cy="2835728"/>
          </a:xfrm>
        </p:grpSpPr>
        <p:grpSp>
          <p:nvGrpSpPr>
            <p:cNvPr id="7" name="Group 6"/>
            <p:cNvGrpSpPr/>
            <p:nvPr/>
          </p:nvGrpSpPr>
          <p:grpSpPr>
            <a:xfrm>
              <a:off x="6652778" y="2478143"/>
              <a:ext cx="1422953" cy="1556788"/>
              <a:chOff x="5996721" y="1554480"/>
              <a:chExt cx="1203389" cy="1316574"/>
            </a:xfrm>
          </p:grpSpPr>
          <p:grpSp>
            <p:nvGrpSpPr>
              <p:cNvPr id="8" name="Group 7"/>
              <p:cNvGrpSpPr/>
              <p:nvPr/>
            </p:nvGrpSpPr>
            <p:grpSpPr>
              <a:xfrm>
                <a:off x="5996721" y="1554480"/>
                <a:ext cx="995331" cy="1033232"/>
                <a:chOff x="6285929" y="1546860"/>
                <a:chExt cx="1186183" cy="1231352"/>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5929" y="1546860"/>
                  <a:ext cx="657364" cy="116576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0839" y="2283785"/>
                  <a:ext cx="751273" cy="494427"/>
                </a:xfrm>
                <a:prstGeom prst="rect">
                  <a:avLst/>
                </a:prstGeom>
              </p:spPr>
            </p:pic>
          </p:grpSp>
          <p:sp>
            <p:nvSpPr>
              <p:cNvPr id="9" name="TextBox 8"/>
              <p:cNvSpPr txBox="1"/>
              <p:nvPr/>
            </p:nvSpPr>
            <p:spPr>
              <a:xfrm>
                <a:off x="5996721" y="2532681"/>
                <a:ext cx="1203389" cy="338373"/>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SQL Server</a:t>
                </a:r>
                <a:endParaRPr lang="en-US" sz="2000" dirty="0">
                  <a:solidFill>
                    <a:srgbClr val="000000"/>
                  </a:solidFill>
                  <a:latin typeface="Segoe UI" panose="020B0502040204020203" pitchFamily="34" charset="0"/>
                  <a:cs typeface="Segoe UI" panose="020B0502040204020203" pitchFamily="34" charset="0"/>
                </a:endParaRPr>
              </a:p>
            </p:txBody>
          </p:sp>
        </p:gr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9721" y="2620941"/>
              <a:ext cx="554885" cy="876719"/>
            </a:xfrm>
            <a:prstGeom prst="rect">
              <a:avLst/>
            </a:prstGeom>
          </p:spPr>
        </p:pic>
        <p:sp>
          <p:nvSpPr>
            <p:cNvPr id="13" name="TextBox 12"/>
            <p:cNvSpPr txBox="1"/>
            <p:nvPr/>
          </p:nvSpPr>
          <p:spPr>
            <a:xfrm>
              <a:off x="2050657" y="3652962"/>
              <a:ext cx="694421"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User</a:t>
              </a:r>
              <a:endParaRPr lang="en-US" sz="2000" dirty="0">
                <a:solidFill>
                  <a:srgbClr val="000000"/>
                </a:solidFill>
                <a:latin typeface="Segoe UI" panose="020B0502040204020203" pitchFamily="34" charset="0"/>
                <a:cs typeface="Segoe UI" panose="020B0502040204020203" pitchFamily="34" charset="0"/>
              </a:endParaRP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0851" y="2641421"/>
              <a:ext cx="885490" cy="835178"/>
            </a:xfrm>
            <a:prstGeom prst="rect">
              <a:avLst/>
            </a:prstGeom>
          </p:spPr>
        </p:pic>
        <p:sp>
          <p:nvSpPr>
            <p:cNvPr id="15" name="TextBox 14"/>
            <p:cNvSpPr txBox="1"/>
            <p:nvPr/>
          </p:nvSpPr>
          <p:spPr>
            <a:xfrm>
              <a:off x="4051030" y="3652962"/>
              <a:ext cx="1470274" cy="400110"/>
            </a:xfrm>
            <a:prstGeom prst="rect">
              <a:avLst/>
            </a:prstGeom>
            <a:noFill/>
          </p:spPr>
          <p:txBody>
            <a:bodyPr wrap="none" rtlCol="0">
              <a:spAutoFit/>
            </a:bodyPr>
            <a:lstStyle/>
            <a:p>
              <a:pPr lvl="0" fontAlgn="base">
                <a:spcBef>
                  <a:spcPct val="0"/>
                </a:spcBef>
                <a:spcAft>
                  <a:spcPct val="0"/>
                </a:spcAft>
              </a:pPr>
              <a:r>
                <a:rPr lang="en-GB" sz="2000" dirty="0">
                  <a:solidFill>
                    <a:srgbClr val="000000"/>
                  </a:solidFill>
                  <a:latin typeface="Segoe UI" panose="020B0502040204020203" pitchFamily="34" charset="0"/>
                  <a:cs typeface="Segoe UI" panose="020B0502040204020203" pitchFamily="34" charset="0"/>
                </a:rPr>
                <a:t>Application</a:t>
              </a:r>
              <a:endParaRPr lang="en-US" sz="2000" dirty="0">
                <a:solidFill>
                  <a:srgbClr val="000000"/>
                </a:solidFill>
                <a:latin typeface="Segoe UI" panose="020B0502040204020203" pitchFamily="34" charset="0"/>
                <a:cs typeface="Segoe UI" panose="020B0502040204020203" pitchFamily="34" charset="0"/>
              </a:endParaRPr>
            </a:p>
          </p:txBody>
        </p:sp>
        <p:cxnSp>
          <p:nvCxnSpPr>
            <p:cNvPr id="16" name="Straight Arrow Connector 15"/>
            <p:cNvCxnSpPr/>
            <p:nvPr/>
          </p:nvCxnSpPr>
          <p:spPr bwMode="auto">
            <a:xfrm flipV="1">
              <a:off x="2624606" y="3059010"/>
              <a:ext cx="1556245" cy="291"/>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bwMode="auto">
            <a:xfrm flipV="1">
              <a:off x="5066341" y="3056482"/>
              <a:ext cx="1586435" cy="2528"/>
            </a:xfrm>
            <a:prstGeom prst="straightConnector1">
              <a:avLst/>
            </a:prstGeom>
            <a:ln>
              <a:prstDash val="dash"/>
              <a:headEnd type="none" w="med" len="med"/>
              <a:tailEnd type="triangle"/>
            </a:ln>
          </p:spPr>
          <p:style>
            <a:lnRef idx="3">
              <a:schemeClr val="dk1"/>
            </a:lnRef>
            <a:fillRef idx="0">
              <a:schemeClr val="dk1"/>
            </a:fillRef>
            <a:effectRef idx="2">
              <a:schemeClr val="dk1"/>
            </a:effectRef>
            <a:fontRef idx="minor">
              <a:schemeClr val="tx1"/>
            </a:fontRef>
          </p:style>
        </p:cxnSp>
        <p:sp>
          <p:nvSpPr>
            <p:cNvPr id="18" name="Rectangular Callout 17"/>
            <p:cNvSpPr/>
            <p:nvPr/>
          </p:nvSpPr>
          <p:spPr bwMode="auto">
            <a:xfrm>
              <a:off x="2050657" y="3998753"/>
              <a:ext cx="1816109" cy="634604"/>
            </a:xfrm>
            <a:prstGeom prst="wedgeRectCallout">
              <a:avLst>
                <a:gd name="adj1" fmla="val 65600"/>
                <a:gd name="adj2" fmla="val -18965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User accesses application</a:t>
              </a:r>
              <a:endParaRPr lang="en-US" dirty="0">
                <a:solidFill>
                  <a:srgbClr val="000000"/>
                </a:solidFill>
                <a:latin typeface="Segoe UI" panose="020B0502040204020203" pitchFamily="34" charset="0"/>
                <a:cs typeface="Segoe UI" panose="020B0502040204020203" pitchFamily="34" charset="0"/>
              </a:endParaRPr>
            </a:p>
          </p:txBody>
        </p:sp>
        <p:sp>
          <p:nvSpPr>
            <p:cNvPr id="19" name="Rectangular Callout 18"/>
            <p:cNvSpPr/>
            <p:nvPr/>
          </p:nvSpPr>
          <p:spPr bwMode="auto">
            <a:xfrm>
              <a:off x="5105622" y="4131801"/>
              <a:ext cx="2258632" cy="748304"/>
            </a:xfrm>
            <a:prstGeom prst="wedgeRectCallout">
              <a:avLst>
                <a:gd name="adj1" fmla="val -3630"/>
                <a:gd name="adj2" fmla="val -196862"/>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Application uses its own credentials</a:t>
              </a:r>
              <a:endParaRPr lang="en-US" dirty="0">
                <a:solidFill>
                  <a:srgbClr val="000000"/>
                </a:solidFill>
                <a:latin typeface="Segoe UI" panose="020B0502040204020203" pitchFamily="34" charset="0"/>
                <a:cs typeface="Segoe UI" panose="020B0502040204020203" pitchFamily="34" charset="0"/>
              </a:endParaRPr>
            </a:p>
          </p:txBody>
        </p:sp>
        <p:sp>
          <p:nvSpPr>
            <p:cNvPr id="20" name="Rectangular Callout 19"/>
            <p:cNvSpPr/>
            <p:nvPr/>
          </p:nvSpPr>
          <p:spPr bwMode="auto">
            <a:xfrm>
              <a:off x="7823906" y="4173550"/>
              <a:ext cx="2276231" cy="1140321"/>
            </a:xfrm>
            <a:prstGeom prst="wedgeRectCallout">
              <a:avLst>
                <a:gd name="adj1" fmla="val -70343"/>
                <a:gd name="adj2" fmla="val -6598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SQL Server access is based on application identity</a:t>
              </a:r>
              <a:endParaRPr lang="en-US"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361869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ABABB7C912B349A2B2463BDF914460" ma:contentTypeVersion="" ma:contentTypeDescription="Create a new document." ma:contentTypeScope="" ma:versionID="122032919d7da652cf4cd65408dab275">
  <xsd:schema xmlns:xsd="http://www.w3.org/2001/XMLSchema" xmlns:xs="http://www.w3.org/2001/XMLSchema" xmlns:p="http://schemas.microsoft.com/office/2006/metadata/properties" xmlns:ns2="DC2CDEF1-EAD5-4300-A2EA-437935320DBA" xmlns:ns3="27aa9422-7f1f-4c84-9cdf-302b1a67e513" targetNamespace="http://schemas.microsoft.com/office/2006/metadata/properties" ma:root="true" ma:fieldsID="251696a2ef9bf7a3ee2b4eea1f301ba9" ns2:_="" ns3:_="">
    <xsd:import namespace="DC2CDEF1-EAD5-4300-A2EA-437935320DBA"/>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2CDEF1-EAD5-4300-A2EA-437935320DBA"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DC2CDEF1-EAD5-4300-A2EA-437935320DBA">Final</Status>
    <Module xmlns="DC2CDEF1-EAD5-4300-A2EA-437935320DBA">2</Module>
    <Content_x0020_Type xmlns="DC2CDEF1-EAD5-4300-A2EA-437935320DBA">Slide Presentation</Content_x0020_Type>
  </documentManagement>
</p:properties>
</file>

<file path=customXml/itemProps1.xml><?xml version="1.0" encoding="utf-8"?>
<ds:datastoreItem xmlns:ds="http://schemas.openxmlformats.org/officeDocument/2006/customXml" ds:itemID="{7E1FDC3A-08C8-4DFF-8FFC-AEF2548B9040}"/>
</file>

<file path=customXml/itemProps2.xml><?xml version="1.0" encoding="utf-8"?>
<ds:datastoreItem xmlns:ds="http://schemas.openxmlformats.org/officeDocument/2006/customXml" ds:itemID="{0E627A50-7E3A-4DD1-8F63-46901B483EDD}"/>
</file>

<file path=customXml/itemProps3.xml><?xml version="1.0" encoding="utf-8"?>
<ds:datastoreItem xmlns:ds="http://schemas.openxmlformats.org/officeDocument/2006/customXml" ds:itemID="{60AE2CDF-D41F-4663-BD7F-F405D2EFBD68}"/>
</file>

<file path=docProps/app.xml><?xml version="1.0" encoding="utf-8"?>
<Properties xmlns="http://schemas.openxmlformats.org/officeDocument/2006/extended-properties" xmlns:vt="http://schemas.openxmlformats.org/officeDocument/2006/docPropsVTypes">
  <Template/>
  <TotalTime>0</TotalTime>
  <Words>821</Words>
  <Application>Microsoft Office PowerPoint</Application>
  <PresentationFormat>Widescreen</PresentationFormat>
  <Paragraphs>227</Paragraphs>
  <Slides>28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Lucida Sans Unicode</vt:lpstr>
      <vt:lpstr>Segoe</vt:lpstr>
      <vt:lpstr>Segoe UI</vt:lpstr>
      <vt:lpstr>Segoe UI Light</vt:lpstr>
      <vt:lpstr>Times New Roman</vt:lpstr>
      <vt:lpstr>Verdana</vt:lpstr>
      <vt:lpstr>1_Office Theme</vt:lpstr>
      <vt:lpstr>Designing Database Solutions for SQL Server</vt:lpstr>
      <vt:lpstr>Course Topics</vt:lpstr>
      <vt:lpstr>PowerPoint Presentation</vt:lpstr>
      <vt:lpstr>Module Overview</vt:lpstr>
      <vt:lpstr>Introduction to SQL Server Security</vt:lpstr>
      <vt:lpstr>SQL Server Securables</vt:lpstr>
      <vt:lpstr>SQL Server Principals</vt:lpstr>
      <vt:lpstr>SQL Server Permissions</vt:lpstr>
      <vt:lpstr>Managing Server-Level Security</vt:lpstr>
      <vt:lpstr>Managing Server-Level Security</vt:lpstr>
      <vt:lpstr>SQL Server Authentication Options</vt:lpstr>
      <vt:lpstr>Managing Server-Level Roles</vt:lpstr>
      <vt:lpstr>Managing-Server Security</vt:lpstr>
      <vt:lpstr>Managing Database Users</vt:lpstr>
      <vt:lpstr>Managing dbo and guest access</vt:lpstr>
      <vt:lpstr>Database Ownership</vt:lpstr>
      <vt:lpstr>Managing Database-Level Roles</vt:lpstr>
      <vt:lpstr>Managing Application Roles</vt:lpstr>
      <vt:lpstr>Using an Application Role</vt:lpstr>
      <vt:lpstr>Managing Database Permissions</vt:lpstr>
      <vt:lpstr>Table and View Permission</vt:lpstr>
      <vt:lpstr>Ownership Chains</vt:lpstr>
      <vt:lpstr>Database Encryption</vt:lpstr>
      <vt:lpstr>Transparent Database Encryption</vt:lpstr>
      <vt:lpstr>Backup Encryption</vt:lpstr>
      <vt:lpstr>Backup Encryption</vt:lpstr>
      <vt:lpstr>Designing Database Security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2015-01-15T17:49:03Z</dcterms:created>
  <dcterms:modified xsi:type="dcterms:W3CDTF">2015-01-15T17:50:05Z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0x01010086ABABB7C912B349A2B2463BDF914460</vt:lpwstr>
  </property>
</Properties>
</file>