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8.xml" ContentType="application/vnd.openxmlformats-officedocument.presentationml.notes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9.xml" ContentType="application/vnd.openxmlformats-officedocument.presentationml.notesSlide+xml"/>
  <Override PartName="/ppt/slideLayouts/slideLayout5.xml" ContentType="application/vnd.openxmlformats-officedocument.presentationml.slideLayout+xml"/>
  <Override PartName="/ppt/notesSlides/notesSlide10.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notesSlides/notesSlide1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5.xml" ContentType="application/vnd.openxmlformats-officedocument.presentationml.notesSlide+xml"/>
  <Override PartName="/ppt/slideLayouts/slideLayout3.xml" ContentType="application/vnd.openxmlformats-officedocument.presentationml.slideLayout+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3"/>
  </p:notesMasterIdLst>
  <p:handoutMasterIdLst>
    <p:handoutMasterId r:id="rId24"/>
  </p:handoutMasterIdLst>
  <p:sldIdLst>
    <p:sldId id="271" r:id="rId2"/>
    <p:sldId id="287" r:id="rId3"/>
    <p:sldId id="288" r:id="rId4"/>
    <p:sldId id="289" r:id="rId5"/>
    <p:sldId id="365" r:id="rId6"/>
    <p:sldId id="296" r:id="rId7"/>
    <p:sldId id="360" r:id="rId8"/>
    <p:sldId id="362" r:id="rId9"/>
    <p:sldId id="363" r:id="rId10"/>
    <p:sldId id="364" r:id="rId11"/>
    <p:sldId id="366" r:id="rId12"/>
    <p:sldId id="367" r:id="rId13"/>
    <p:sldId id="369" r:id="rId14"/>
    <p:sldId id="370" r:id="rId15"/>
    <p:sldId id="371" r:id="rId16"/>
    <p:sldId id="372" r:id="rId17"/>
    <p:sldId id="374" r:id="rId18"/>
    <p:sldId id="373" r:id="rId19"/>
    <p:sldId id="375" r:id="rId20"/>
    <p:sldId id="395" r:id="rId21"/>
    <p:sldId id="26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007233"/>
    <a:srgbClr val="1F497D"/>
    <a:srgbClr val="002050"/>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72428" autoAdjust="0"/>
  </p:normalViewPr>
  <p:slideViewPr>
    <p:cSldViewPr snapToGrid="0">
      <p:cViewPr varScale="1">
        <p:scale>
          <a:sx n="64" d="100"/>
          <a:sy n="64" d="100"/>
        </p:scale>
        <p:origin x="1330" y="72"/>
      </p:cViewPr>
      <p:guideLst/>
    </p:cSldViewPr>
  </p:slideViewPr>
  <p:notesTextViewPr>
    <p:cViewPr>
      <p:scale>
        <a:sx n="1" d="1"/>
        <a:sy n="1" d="1"/>
      </p:scale>
      <p:origin x="0" y="0"/>
    </p:cViewPr>
  </p:notesTextViewPr>
  <p:sorterViewPr>
    <p:cViewPr varScale="1">
      <p:scale>
        <a:sx n="1" d="1"/>
        <a:sy n="1" d="1"/>
      </p:scale>
      <p:origin x="0" y="-4108"/>
    </p:cViewPr>
  </p:sorterViewPr>
  <p:notesViewPr>
    <p:cSldViewPr snapToGrid="0">
      <p:cViewPr varScale="1">
        <p:scale>
          <a:sx n="127" d="100"/>
          <a:sy n="127" d="100"/>
        </p:scale>
        <p:origin x="1056" y="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1/15/2015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1/15/2015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636411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3551265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14</a:t>
            </a:fld>
            <a:endParaRPr lang="en-US" dirty="0"/>
          </a:p>
        </p:txBody>
      </p:sp>
    </p:spTree>
    <p:extLst>
      <p:ext uri="{BB962C8B-B14F-4D97-AF65-F5344CB8AC3E}">
        <p14:creationId xmlns:p14="http://schemas.microsoft.com/office/powerpoint/2010/main" val="1146875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15</a:t>
            </a:fld>
            <a:endParaRPr lang="en-US"/>
          </a:p>
        </p:txBody>
      </p:sp>
    </p:spTree>
    <p:extLst>
      <p:ext uri="{BB962C8B-B14F-4D97-AF65-F5344CB8AC3E}">
        <p14:creationId xmlns:p14="http://schemas.microsoft.com/office/powerpoint/2010/main" val="3267586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6778695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17</a:t>
            </a:fld>
            <a:endParaRPr lang="en-US"/>
          </a:p>
        </p:txBody>
      </p:sp>
    </p:spTree>
    <p:extLst>
      <p:ext uri="{BB962C8B-B14F-4D97-AF65-F5344CB8AC3E}">
        <p14:creationId xmlns:p14="http://schemas.microsoft.com/office/powerpoint/2010/main" val="3561155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18</a:t>
            </a:fld>
            <a:endParaRPr lang="en-US" dirty="0"/>
          </a:p>
        </p:txBody>
      </p:sp>
    </p:spTree>
    <p:extLst>
      <p:ext uri="{BB962C8B-B14F-4D97-AF65-F5344CB8AC3E}">
        <p14:creationId xmlns:p14="http://schemas.microsoft.com/office/powerpoint/2010/main" val="1467516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CFD207A-07DF-40AD-A916-9872E089CE7A}" type="slidenum">
              <a:rPr lang="en-US" smtClean="0"/>
              <a:t>19</a:t>
            </a:fld>
            <a:endParaRPr lang="en-US"/>
          </a:p>
        </p:txBody>
      </p:sp>
    </p:spTree>
    <p:extLst>
      <p:ext uri="{BB962C8B-B14F-4D97-AF65-F5344CB8AC3E}">
        <p14:creationId xmlns:p14="http://schemas.microsoft.com/office/powerpoint/2010/main" val="31493607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3401529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36082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6782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68122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Tree>
    <p:extLst>
      <p:ext uri="{BB962C8B-B14F-4D97-AF65-F5344CB8AC3E}">
        <p14:creationId xmlns:p14="http://schemas.microsoft.com/office/powerpoint/2010/main" val="4031590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011034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3222357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1290656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409807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extBox 9"/>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 name="TextBox 6"/>
          <p:cNvSpPr txBox="1"/>
          <p:nvPr userDrawn="1"/>
        </p:nvSpPr>
        <p:spPr>
          <a:xfrm>
            <a:off x="193271" y="164177"/>
            <a:ext cx="3691466" cy="246221"/>
          </a:xfrm>
          <a:prstGeom prst="rect">
            <a:avLst/>
          </a:prstGeom>
          <a:noFill/>
        </p:spPr>
        <p:txBody>
          <a:bodyPr wrap="square" lIns="0" tIns="0" rIns="0" bIns="0" rtlCol="0" anchor="ctr">
            <a:spAutoFit/>
          </a:bodyPr>
          <a:lstStyle/>
          <a:p>
            <a:pPr algn="l"/>
            <a:r>
              <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rPr>
              <a:t>Microsoft</a:t>
            </a:r>
            <a:r>
              <a:rPr lang="en-US" sz="1600" baseline="0" dirty="0" smtClean="0">
                <a:solidFill>
                  <a:schemeClr val="tx1">
                    <a:lumMod val="75000"/>
                    <a:lumOff val="25000"/>
                    <a:alpha val="99000"/>
                  </a:schemeClr>
                </a:solidFill>
                <a:latin typeface="Segoe UI" panose="020B0502040204020203" pitchFamily="34" charset="0"/>
                <a:cs typeface="Segoe UI" panose="020B0502040204020203" pitchFamily="34" charset="0"/>
              </a:rPr>
              <a:t> Virtual Academy</a:t>
            </a:r>
            <a:endParaRPr lang="en-US" sz="1600" dirty="0" smtClean="0">
              <a:solidFill>
                <a:schemeClr val="tx1">
                  <a:lumMod val="75000"/>
                  <a:lumOff val="25000"/>
                  <a:alpha val="99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Christian Bolton </a:t>
            </a:r>
            <a:r>
              <a:rPr lang="en-US" dirty="0"/>
              <a:t>| </a:t>
            </a:r>
            <a:r>
              <a:rPr lang="en-US" dirty="0" smtClean="0"/>
              <a:t>Technical Director, Coeo</a:t>
            </a:r>
          </a:p>
          <a:p>
            <a:r>
              <a:rPr lang="en-US" dirty="0" smtClean="0"/>
              <a:t>Graeme Malcolm </a:t>
            </a:r>
            <a:r>
              <a:rPr lang="en-US" dirty="0"/>
              <a:t>| </a:t>
            </a:r>
            <a:r>
              <a:rPr lang="en-US" dirty="0" smtClean="0"/>
              <a:t>Microsoft</a:t>
            </a:r>
            <a:endParaRPr lang="en-US" dirty="0"/>
          </a:p>
        </p:txBody>
      </p:sp>
      <p:sp>
        <p:nvSpPr>
          <p:cNvPr id="2" name="Title 1"/>
          <p:cNvSpPr>
            <a:spLocks noGrp="1"/>
          </p:cNvSpPr>
          <p:nvPr>
            <p:ph type="ctrTitle"/>
          </p:nvPr>
        </p:nvSpPr>
        <p:spPr>
          <a:solidFill>
            <a:srgbClr val="007233"/>
          </a:solidFill>
        </p:spPr>
        <p:txBody>
          <a:bodyPr/>
          <a:lstStyle/>
          <a:p>
            <a:r>
              <a:rPr lang="en-US" sz="4000" dirty="0" smtClean="0"/>
              <a:t>Designing</a:t>
            </a:r>
            <a:br>
              <a:rPr lang="en-US" sz="4000" dirty="0" smtClean="0"/>
            </a:br>
            <a:r>
              <a:rPr lang="en-US" sz="4000" dirty="0"/>
              <a:t>Database </a:t>
            </a:r>
            <a:r>
              <a:rPr lang="en-US" sz="4000" dirty="0" smtClean="0"/>
              <a:t>Solutions for SQL Server</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13672" y="4041779"/>
            <a:ext cx="11525250" cy="2687727"/>
          </a:xfrm>
        </p:spPr>
        <p:txBody>
          <a:bodyPr>
            <a:normAutofit/>
          </a:bodyPr>
          <a:lstStyle/>
          <a:p>
            <a:pPr marL="0" indent="0">
              <a:buNone/>
            </a:pPr>
            <a:r>
              <a:rPr lang="en-GB" dirty="0" smtClean="0"/>
              <a:t>A differential backup strategy</a:t>
            </a:r>
          </a:p>
          <a:p>
            <a:r>
              <a:rPr lang="en-GB" dirty="0" smtClean="0"/>
              <a:t>Full and differential database backups</a:t>
            </a:r>
          </a:p>
          <a:p>
            <a:r>
              <a:rPr lang="en-GB" dirty="0" smtClean="0"/>
              <a:t>Includes differential backups with only changed data</a:t>
            </a:r>
          </a:p>
        </p:txBody>
      </p:sp>
      <p:sp>
        <p:nvSpPr>
          <p:cNvPr id="2" name="Title 1"/>
          <p:cNvSpPr>
            <a:spLocks noGrp="1"/>
          </p:cNvSpPr>
          <p:nvPr>
            <p:ph type="title"/>
          </p:nvPr>
        </p:nvSpPr>
        <p:spPr/>
        <p:txBody>
          <a:bodyPr/>
          <a:lstStyle/>
          <a:p>
            <a:r>
              <a:rPr lang="en-US" dirty="0" smtClean="0"/>
              <a:t>Differential Backup Strategies</a:t>
            </a:r>
            <a:endParaRPr lang="en-US" dirty="0"/>
          </a:p>
        </p:txBody>
      </p:sp>
      <p:sp>
        <p:nvSpPr>
          <p:cNvPr id="65" name="Rectangle 26"/>
          <p:cNvSpPr>
            <a:spLocks noChangeArrowheads="1"/>
          </p:cNvSpPr>
          <p:nvPr/>
        </p:nvSpPr>
        <p:spPr bwMode="auto">
          <a:xfrm>
            <a:off x="2096698" y="3263579"/>
            <a:ext cx="6881813" cy="88900"/>
          </a:xfrm>
          <a:prstGeom prst="rect">
            <a:avLst/>
          </a:prstGeom>
          <a:solidFill>
            <a:schemeClr val="bg1"/>
          </a:solidFill>
          <a:ln w="9525" algn="ctr">
            <a:solidFill>
              <a:srgbClr val="333333"/>
            </a:solidFill>
            <a:miter lim="800000"/>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66" name="Line 27"/>
          <p:cNvSpPr>
            <a:spLocks noChangeShapeType="1"/>
          </p:cNvSpPr>
          <p:nvPr/>
        </p:nvSpPr>
        <p:spPr bwMode="auto">
          <a:xfrm>
            <a:off x="6428986" y="1149029"/>
            <a:ext cx="12700" cy="2595563"/>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sp>
        <p:nvSpPr>
          <p:cNvPr id="67" name="Text Box 28"/>
          <p:cNvSpPr txBox="1">
            <a:spLocks noChangeArrowheads="1"/>
          </p:cNvSpPr>
          <p:nvPr/>
        </p:nvSpPr>
        <p:spPr bwMode="auto">
          <a:xfrm>
            <a:off x="3763573" y="3365179"/>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Monday</a:t>
            </a:r>
            <a:endPar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8" name="Text Box 29"/>
          <p:cNvSpPr txBox="1">
            <a:spLocks noChangeArrowheads="1"/>
          </p:cNvSpPr>
          <p:nvPr/>
        </p:nvSpPr>
        <p:spPr bwMode="auto">
          <a:xfrm>
            <a:off x="7081448" y="3366767"/>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Tuesday</a:t>
            </a:r>
            <a:endPar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69" name="Group 30"/>
          <p:cNvGrpSpPr>
            <a:grpSpLocks/>
          </p:cNvGrpSpPr>
          <p:nvPr/>
        </p:nvGrpSpPr>
        <p:grpSpPr bwMode="auto">
          <a:xfrm>
            <a:off x="2581778" y="2885754"/>
            <a:ext cx="284162" cy="296863"/>
            <a:chOff x="1199" y="1938"/>
            <a:chExt cx="179" cy="187"/>
          </a:xfrm>
        </p:grpSpPr>
        <p:sp>
          <p:nvSpPr>
            <p:cNvPr id="70" name="Oval 31"/>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1" name="Line 32"/>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72" name="Group 33"/>
          <p:cNvGrpSpPr>
            <a:grpSpLocks/>
          </p:cNvGrpSpPr>
          <p:nvPr/>
        </p:nvGrpSpPr>
        <p:grpSpPr bwMode="auto">
          <a:xfrm>
            <a:off x="5619361" y="2885754"/>
            <a:ext cx="284162" cy="296863"/>
            <a:chOff x="1199" y="1938"/>
            <a:chExt cx="179" cy="187"/>
          </a:xfrm>
        </p:grpSpPr>
        <p:sp>
          <p:nvSpPr>
            <p:cNvPr id="73" name="Oval 34"/>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4" name="Line 35"/>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75" name="Group 36"/>
          <p:cNvGrpSpPr>
            <a:grpSpLocks/>
          </p:cNvGrpSpPr>
          <p:nvPr/>
        </p:nvGrpSpPr>
        <p:grpSpPr bwMode="auto">
          <a:xfrm>
            <a:off x="8593859" y="2885754"/>
            <a:ext cx="284163" cy="296863"/>
            <a:chOff x="1199" y="1938"/>
            <a:chExt cx="179" cy="187"/>
          </a:xfrm>
        </p:grpSpPr>
        <p:sp>
          <p:nvSpPr>
            <p:cNvPr id="76" name="Oval 37"/>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77" name="Line 38"/>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78" name="Group 46"/>
          <p:cNvGrpSpPr>
            <a:grpSpLocks/>
          </p:cNvGrpSpPr>
          <p:nvPr/>
        </p:nvGrpSpPr>
        <p:grpSpPr bwMode="auto">
          <a:xfrm>
            <a:off x="4127901" y="2885754"/>
            <a:ext cx="284162" cy="296863"/>
            <a:chOff x="1199" y="1938"/>
            <a:chExt cx="179" cy="187"/>
          </a:xfrm>
        </p:grpSpPr>
        <p:sp>
          <p:nvSpPr>
            <p:cNvPr id="79" name="Oval 47"/>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0" name="Line 48"/>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81" name="Group 52"/>
          <p:cNvGrpSpPr>
            <a:grpSpLocks/>
          </p:cNvGrpSpPr>
          <p:nvPr/>
        </p:nvGrpSpPr>
        <p:grpSpPr bwMode="auto">
          <a:xfrm>
            <a:off x="3634188" y="2885754"/>
            <a:ext cx="284163" cy="296863"/>
            <a:chOff x="2272" y="1915"/>
            <a:chExt cx="179" cy="187"/>
          </a:xfrm>
        </p:grpSpPr>
        <p:grpSp>
          <p:nvGrpSpPr>
            <p:cNvPr id="82" name="Group 53"/>
            <p:cNvGrpSpPr>
              <a:grpSpLocks/>
            </p:cNvGrpSpPr>
            <p:nvPr/>
          </p:nvGrpSpPr>
          <p:grpSpPr bwMode="auto">
            <a:xfrm>
              <a:off x="2272" y="1915"/>
              <a:ext cx="179" cy="187"/>
              <a:chOff x="1199" y="1938"/>
              <a:chExt cx="179" cy="187"/>
            </a:xfrm>
          </p:grpSpPr>
          <p:sp>
            <p:nvSpPr>
              <p:cNvPr id="84" name="Oval 54"/>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85" name="Line 55"/>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83" name="Line 56"/>
            <p:cNvSpPr>
              <a:spLocks noChangeShapeType="1"/>
            </p:cNvSpPr>
            <p:nvPr/>
          </p:nvSpPr>
          <p:spPr bwMode="auto">
            <a:xfrm flipH="1">
              <a:off x="2273" y="2016"/>
              <a:ext cx="85" cy="0"/>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86" name="Group 57"/>
          <p:cNvGrpSpPr>
            <a:grpSpLocks/>
          </p:cNvGrpSpPr>
          <p:nvPr/>
        </p:nvGrpSpPr>
        <p:grpSpPr bwMode="auto">
          <a:xfrm>
            <a:off x="4658126" y="2885754"/>
            <a:ext cx="285750" cy="296863"/>
            <a:chOff x="3268" y="1915"/>
            <a:chExt cx="180" cy="187"/>
          </a:xfrm>
        </p:grpSpPr>
        <p:grpSp>
          <p:nvGrpSpPr>
            <p:cNvPr id="87" name="Group 58"/>
            <p:cNvGrpSpPr>
              <a:grpSpLocks/>
            </p:cNvGrpSpPr>
            <p:nvPr/>
          </p:nvGrpSpPr>
          <p:grpSpPr bwMode="auto">
            <a:xfrm>
              <a:off x="3268" y="1915"/>
              <a:ext cx="179" cy="187"/>
              <a:chOff x="1199" y="1938"/>
              <a:chExt cx="179" cy="187"/>
            </a:xfrm>
          </p:grpSpPr>
          <p:sp>
            <p:nvSpPr>
              <p:cNvPr id="89" name="Oval 59"/>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0" name="Line 60"/>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88" name="Line 61"/>
            <p:cNvSpPr>
              <a:spLocks noChangeShapeType="1"/>
            </p:cNvSpPr>
            <p:nvPr/>
          </p:nvSpPr>
          <p:spPr bwMode="auto">
            <a:xfrm>
              <a:off x="3355" y="2016"/>
              <a:ext cx="93" cy="0"/>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91" name="Group 62"/>
          <p:cNvGrpSpPr>
            <a:grpSpLocks/>
          </p:cNvGrpSpPr>
          <p:nvPr/>
        </p:nvGrpSpPr>
        <p:grpSpPr bwMode="auto">
          <a:xfrm>
            <a:off x="7049698" y="2885754"/>
            <a:ext cx="284163" cy="296863"/>
            <a:chOff x="1199" y="1938"/>
            <a:chExt cx="179" cy="187"/>
          </a:xfrm>
        </p:grpSpPr>
        <p:sp>
          <p:nvSpPr>
            <p:cNvPr id="92" name="Oval 63"/>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3" name="Line 64"/>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94" name="Group 68"/>
          <p:cNvGrpSpPr>
            <a:grpSpLocks/>
          </p:cNvGrpSpPr>
          <p:nvPr/>
        </p:nvGrpSpPr>
        <p:grpSpPr bwMode="auto">
          <a:xfrm>
            <a:off x="6555986" y="2885754"/>
            <a:ext cx="284162" cy="296863"/>
            <a:chOff x="2272" y="1915"/>
            <a:chExt cx="179" cy="187"/>
          </a:xfrm>
        </p:grpSpPr>
        <p:grpSp>
          <p:nvGrpSpPr>
            <p:cNvPr id="95" name="Group 69"/>
            <p:cNvGrpSpPr>
              <a:grpSpLocks/>
            </p:cNvGrpSpPr>
            <p:nvPr/>
          </p:nvGrpSpPr>
          <p:grpSpPr bwMode="auto">
            <a:xfrm>
              <a:off x="2272" y="1915"/>
              <a:ext cx="179" cy="187"/>
              <a:chOff x="1199" y="1938"/>
              <a:chExt cx="179" cy="187"/>
            </a:xfrm>
          </p:grpSpPr>
          <p:sp>
            <p:nvSpPr>
              <p:cNvPr id="97" name="Oval 70"/>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98" name="Line 71"/>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96" name="Line 72"/>
            <p:cNvSpPr>
              <a:spLocks noChangeShapeType="1"/>
            </p:cNvSpPr>
            <p:nvPr/>
          </p:nvSpPr>
          <p:spPr bwMode="auto">
            <a:xfrm flipH="1">
              <a:off x="2273" y="2016"/>
              <a:ext cx="85" cy="0"/>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99" name="Group 73"/>
          <p:cNvGrpSpPr>
            <a:grpSpLocks/>
          </p:cNvGrpSpPr>
          <p:nvPr/>
        </p:nvGrpSpPr>
        <p:grpSpPr bwMode="auto">
          <a:xfrm>
            <a:off x="7579923" y="2885754"/>
            <a:ext cx="285750" cy="296863"/>
            <a:chOff x="3268" y="1915"/>
            <a:chExt cx="180" cy="187"/>
          </a:xfrm>
        </p:grpSpPr>
        <p:grpSp>
          <p:nvGrpSpPr>
            <p:cNvPr id="100" name="Group 74"/>
            <p:cNvGrpSpPr>
              <a:grpSpLocks/>
            </p:cNvGrpSpPr>
            <p:nvPr/>
          </p:nvGrpSpPr>
          <p:grpSpPr bwMode="auto">
            <a:xfrm>
              <a:off x="3268" y="1915"/>
              <a:ext cx="179" cy="187"/>
              <a:chOff x="1199" y="1938"/>
              <a:chExt cx="179" cy="187"/>
            </a:xfrm>
          </p:grpSpPr>
          <p:sp>
            <p:nvSpPr>
              <p:cNvPr id="102" name="Oval 75"/>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03" name="Line 76"/>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101" name="Line 77"/>
            <p:cNvSpPr>
              <a:spLocks noChangeShapeType="1"/>
            </p:cNvSpPr>
            <p:nvPr/>
          </p:nvSpPr>
          <p:spPr bwMode="auto">
            <a:xfrm>
              <a:off x="3355" y="2016"/>
              <a:ext cx="93" cy="0"/>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104" name="Group 103"/>
          <p:cNvGrpSpPr/>
          <p:nvPr/>
        </p:nvGrpSpPr>
        <p:grpSpPr>
          <a:xfrm>
            <a:off x="2058855" y="1485031"/>
            <a:ext cx="1274499" cy="1157814"/>
            <a:chOff x="1294181" y="1305481"/>
            <a:chExt cx="1735841" cy="1576919"/>
          </a:xfrm>
        </p:grpSpPr>
        <p:pic>
          <p:nvPicPr>
            <p:cNvPr id="105" name="Picture 10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773" y="1808843"/>
              <a:ext cx="1631249" cy="1073557"/>
            </a:xfrm>
            <a:prstGeom prst="rect">
              <a:avLst/>
            </a:prstGeom>
          </p:spPr>
        </p:pic>
        <p:pic>
          <p:nvPicPr>
            <p:cNvPr id="106" name="Picture 10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6020" y="1325268"/>
              <a:ext cx="526398" cy="879837"/>
            </a:xfrm>
            <a:prstGeom prst="rect">
              <a:avLst/>
            </a:prstGeom>
          </p:spPr>
        </p:pic>
        <p:pic>
          <p:nvPicPr>
            <p:cNvPr id="107" name="Picture 10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91019" y="1305481"/>
              <a:ext cx="523378" cy="874789"/>
            </a:xfrm>
            <a:prstGeom prst="rect">
              <a:avLst/>
            </a:prstGeom>
          </p:spPr>
        </p:pic>
        <p:pic>
          <p:nvPicPr>
            <p:cNvPr id="108" name="Picture 10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92600" y="1350411"/>
              <a:ext cx="523378" cy="874789"/>
            </a:xfrm>
            <a:prstGeom prst="rect">
              <a:avLst/>
            </a:prstGeom>
          </p:spPr>
        </p:pic>
        <p:pic>
          <p:nvPicPr>
            <p:cNvPr id="109" name="Picture 10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4181" y="1395341"/>
              <a:ext cx="523378" cy="874789"/>
            </a:xfrm>
            <a:prstGeom prst="rect">
              <a:avLst/>
            </a:prstGeom>
          </p:spPr>
        </p:pic>
      </p:grpSp>
      <p:pic>
        <p:nvPicPr>
          <p:cNvPr id="110" name="Picture 10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594847" y="1750813"/>
            <a:ext cx="425806" cy="711705"/>
          </a:xfrm>
          <a:prstGeom prst="rect">
            <a:avLst/>
          </a:prstGeom>
        </p:spPr>
      </p:pic>
      <p:pic>
        <p:nvPicPr>
          <p:cNvPr id="111" name="Picture 1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99963" y="1773292"/>
            <a:ext cx="425806" cy="711705"/>
          </a:xfrm>
          <a:prstGeom prst="rect">
            <a:avLst/>
          </a:prstGeom>
        </p:spPr>
      </p:pic>
      <p:pic>
        <p:nvPicPr>
          <p:cNvPr id="112" name="Picture 1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30783" y="1823563"/>
            <a:ext cx="425806" cy="711705"/>
          </a:xfrm>
          <a:prstGeom prst="rect">
            <a:avLst/>
          </a:prstGeom>
        </p:spPr>
      </p:pic>
      <p:pic>
        <p:nvPicPr>
          <p:cNvPr id="113" name="Picture 1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502367" y="1778452"/>
            <a:ext cx="425806" cy="711705"/>
          </a:xfrm>
          <a:prstGeom prst="rect">
            <a:avLst/>
          </a:prstGeom>
        </p:spPr>
      </p:pic>
      <p:pic>
        <p:nvPicPr>
          <p:cNvPr id="114" name="Picture 1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07483" y="1800931"/>
            <a:ext cx="425806" cy="711705"/>
          </a:xfrm>
          <a:prstGeom prst="rect">
            <a:avLst/>
          </a:prstGeom>
        </p:spPr>
      </p:pic>
      <p:pic>
        <p:nvPicPr>
          <p:cNvPr id="115" name="Picture 1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38303" y="1851202"/>
            <a:ext cx="425806" cy="711705"/>
          </a:xfrm>
          <a:prstGeom prst="rect">
            <a:avLst/>
          </a:prstGeom>
        </p:spPr>
      </p:pic>
      <p:grpSp>
        <p:nvGrpSpPr>
          <p:cNvPr id="116" name="Group 115"/>
          <p:cNvGrpSpPr/>
          <p:nvPr/>
        </p:nvGrpSpPr>
        <p:grpSpPr>
          <a:xfrm>
            <a:off x="5154106" y="1464331"/>
            <a:ext cx="1197705" cy="1171238"/>
            <a:chOff x="4140083" y="1251927"/>
            <a:chExt cx="1197705" cy="1171238"/>
          </a:xfrm>
        </p:grpSpPr>
        <p:grpSp>
          <p:nvGrpSpPr>
            <p:cNvPr id="117" name="Group 116"/>
            <p:cNvGrpSpPr/>
            <p:nvPr/>
          </p:nvGrpSpPr>
          <p:grpSpPr>
            <a:xfrm>
              <a:off x="4140083" y="1279879"/>
              <a:ext cx="1197705" cy="1143286"/>
              <a:chOff x="1398773" y="1325268"/>
              <a:chExt cx="1631249" cy="1557132"/>
            </a:xfrm>
          </p:grpSpPr>
          <p:pic>
            <p:nvPicPr>
              <p:cNvPr id="119" name="Picture 1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773" y="1808843"/>
                <a:ext cx="1631249" cy="1073557"/>
              </a:xfrm>
              <a:prstGeom prst="rect">
                <a:avLst/>
              </a:prstGeom>
            </p:spPr>
          </p:pic>
          <p:pic>
            <p:nvPicPr>
              <p:cNvPr id="120" name="Picture 1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6020" y="1325268"/>
                <a:ext cx="526398" cy="879837"/>
              </a:xfrm>
              <a:prstGeom prst="rect">
                <a:avLst/>
              </a:prstGeom>
            </p:spPr>
          </p:pic>
        </p:grpSp>
        <p:pic>
          <p:nvPicPr>
            <p:cNvPr id="118" name="Picture 117"/>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18346" y="1251927"/>
              <a:ext cx="375870" cy="628241"/>
            </a:xfrm>
            <a:prstGeom prst="rect">
              <a:avLst/>
            </a:prstGeom>
          </p:spPr>
        </p:pic>
      </p:grpSp>
      <p:grpSp>
        <p:nvGrpSpPr>
          <p:cNvPr id="121" name="Group 120"/>
          <p:cNvGrpSpPr/>
          <p:nvPr/>
        </p:nvGrpSpPr>
        <p:grpSpPr>
          <a:xfrm>
            <a:off x="8172563" y="1541704"/>
            <a:ext cx="1197705" cy="1171238"/>
            <a:chOff x="7158540" y="1329300"/>
            <a:chExt cx="1197705" cy="1171238"/>
          </a:xfrm>
        </p:grpSpPr>
        <p:grpSp>
          <p:nvGrpSpPr>
            <p:cNvPr id="122" name="Group 121"/>
            <p:cNvGrpSpPr/>
            <p:nvPr/>
          </p:nvGrpSpPr>
          <p:grpSpPr>
            <a:xfrm>
              <a:off x="7158540" y="1329300"/>
              <a:ext cx="1197705" cy="1171238"/>
              <a:chOff x="4140083" y="1251927"/>
              <a:chExt cx="1197705" cy="1171238"/>
            </a:xfrm>
          </p:grpSpPr>
          <p:grpSp>
            <p:nvGrpSpPr>
              <p:cNvPr id="124" name="Group 123"/>
              <p:cNvGrpSpPr/>
              <p:nvPr/>
            </p:nvGrpSpPr>
            <p:grpSpPr>
              <a:xfrm>
                <a:off x="4140083" y="1279879"/>
                <a:ext cx="1197705" cy="1143286"/>
                <a:chOff x="1398773" y="1325268"/>
                <a:chExt cx="1631249" cy="1557132"/>
              </a:xfrm>
            </p:grpSpPr>
            <p:pic>
              <p:nvPicPr>
                <p:cNvPr id="126" name="Picture 1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773" y="1808843"/>
                  <a:ext cx="1631249" cy="1073557"/>
                </a:xfrm>
                <a:prstGeom prst="rect">
                  <a:avLst/>
                </a:prstGeom>
              </p:spPr>
            </p:pic>
            <p:pic>
              <p:nvPicPr>
                <p:cNvPr id="127" name="Picture 12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6020" y="1325268"/>
                  <a:ext cx="526398" cy="879837"/>
                </a:xfrm>
                <a:prstGeom prst="rect">
                  <a:avLst/>
                </a:prstGeom>
              </p:spPr>
            </p:pic>
          </p:grpSp>
          <p:pic>
            <p:nvPicPr>
              <p:cNvPr id="125" name="Picture 12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318346" y="1251927"/>
                <a:ext cx="375870" cy="628241"/>
              </a:xfrm>
              <a:prstGeom prst="rect">
                <a:avLst/>
              </a:prstGeom>
            </p:spPr>
          </p:pic>
        </p:grpSp>
        <p:pic>
          <p:nvPicPr>
            <p:cNvPr id="123" name="Picture 12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86673" y="1361402"/>
              <a:ext cx="375870" cy="628241"/>
            </a:xfrm>
            <a:prstGeom prst="rect">
              <a:avLst/>
            </a:prstGeom>
          </p:spPr>
        </p:pic>
      </p:grpSp>
    </p:spTree>
    <p:extLst>
      <p:ext uri="{BB962C8B-B14F-4D97-AF65-F5344CB8AC3E}">
        <p14:creationId xmlns:p14="http://schemas.microsoft.com/office/powerpoint/2010/main" val="42201788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13672" y="4041779"/>
            <a:ext cx="11525250" cy="2687727"/>
          </a:xfrm>
        </p:spPr>
        <p:txBody>
          <a:bodyPr>
            <a:normAutofit/>
          </a:bodyPr>
          <a:lstStyle/>
          <a:p>
            <a:endParaRPr lang="en-GB" dirty="0" smtClean="0"/>
          </a:p>
          <a:p>
            <a:r>
              <a:rPr lang="en-GB" dirty="0" smtClean="0"/>
              <a:t>Faster backup and restore for very large databases</a:t>
            </a:r>
          </a:p>
          <a:p>
            <a:r>
              <a:rPr lang="en-GB" dirty="0" smtClean="0"/>
              <a:t>Can be complex to set up an manage</a:t>
            </a:r>
          </a:p>
        </p:txBody>
      </p:sp>
      <p:sp>
        <p:nvSpPr>
          <p:cNvPr id="2" name="Title 1"/>
          <p:cNvSpPr>
            <a:spLocks noGrp="1"/>
          </p:cNvSpPr>
          <p:nvPr>
            <p:ph type="title"/>
          </p:nvPr>
        </p:nvSpPr>
        <p:spPr/>
        <p:txBody>
          <a:bodyPr/>
          <a:lstStyle/>
          <a:p>
            <a:r>
              <a:rPr lang="en-US" dirty="0"/>
              <a:t>P</a:t>
            </a:r>
            <a:r>
              <a:rPr lang="en-US" dirty="0" smtClean="0"/>
              <a:t>artial Backup Strategies</a:t>
            </a:r>
            <a:endParaRPr lang="en-US" dirty="0"/>
          </a:p>
        </p:txBody>
      </p:sp>
      <p:sp>
        <p:nvSpPr>
          <p:cNvPr id="128" name="Rectangle 26"/>
          <p:cNvSpPr>
            <a:spLocks noChangeArrowheads="1"/>
          </p:cNvSpPr>
          <p:nvPr/>
        </p:nvSpPr>
        <p:spPr bwMode="auto">
          <a:xfrm>
            <a:off x="2073131" y="3461210"/>
            <a:ext cx="7580714" cy="124447"/>
          </a:xfrm>
          <a:prstGeom prst="rect">
            <a:avLst/>
          </a:prstGeom>
          <a:solidFill>
            <a:schemeClr val="bg1"/>
          </a:solidFill>
          <a:ln w="9525" algn="ctr">
            <a:solidFill>
              <a:srgbClr val="333333"/>
            </a:solidFill>
            <a:miter lim="800000"/>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29" name="Line 27"/>
          <p:cNvSpPr>
            <a:spLocks noChangeShapeType="1"/>
          </p:cNvSpPr>
          <p:nvPr/>
        </p:nvSpPr>
        <p:spPr bwMode="auto">
          <a:xfrm>
            <a:off x="3478359" y="1346620"/>
            <a:ext cx="12700" cy="2595563"/>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sp>
        <p:nvSpPr>
          <p:cNvPr id="130" name="Text Box 28"/>
          <p:cNvSpPr txBox="1">
            <a:spLocks noChangeArrowheads="1"/>
          </p:cNvSpPr>
          <p:nvPr/>
        </p:nvSpPr>
        <p:spPr bwMode="auto">
          <a:xfrm>
            <a:off x="2122523" y="3503341"/>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Monday</a:t>
            </a:r>
            <a:endPar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131" name="Text Box 29"/>
          <p:cNvSpPr txBox="1">
            <a:spLocks noChangeArrowheads="1"/>
          </p:cNvSpPr>
          <p:nvPr/>
        </p:nvSpPr>
        <p:spPr bwMode="auto">
          <a:xfrm>
            <a:off x="3705672" y="3508205"/>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Tuesday</a:t>
            </a:r>
            <a:endPar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32" name="Group 30"/>
          <p:cNvGrpSpPr>
            <a:grpSpLocks/>
          </p:cNvGrpSpPr>
          <p:nvPr/>
        </p:nvGrpSpPr>
        <p:grpSpPr bwMode="auto">
          <a:xfrm>
            <a:off x="2558211" y="3083386"/>
            <a:ext cx="284162" cy="296863"/>
            <a:chOff x="1199" y="1938"/>
            <a:chExt cx="179" cy="187"/>
          </a:xfrm>
        </p:grpSpPr>
        <p:sp>
          <p:nvSpPr>
            <p:cNvPr id="133" name="Oval 31"/>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4" name="Line 32"/>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135" name="Group 33"/>
          <p:cNvGrpSpPr>
            <a:grpSpLocks/>
          </p:cNvGrpSpPr>
          <p:nvPr/>
        </p:nvGrpSpPr>
        <p:grpSpPr bwMode="auto">
          <a:xfrm>
            <a:off x="4127697" y="3071337"/>
            <a:ext cx="284162" cy="296863"/>
            <a:chOff x="149" y="1938"/>
            <a:chExt cx="179" cy="187"/>
          </a:xfrm>
        </p:grpSpPr>
        <p:sp>
          <p:nvSpPr>
            <p:cNvPr id="136" name="Oval 34"/>
            <p:cNvSpPr>
              <a:spLocks noChangeArrowheads="1"/>
            </p:cNvSpPr>
            <p:nvPr/>
          </p:nvSpPr>
          <p:spPr bwMode="auto">
            <a:xfrm>
              <a:off x="14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37" name="Line 35"/>
            <p:cNvSpPr>
              <a:spLocks noChangeShapeType="1"/>
            </p:cNvSpPr>
            <p:nvPr/>
          </p:nvSpPr>
          <p:spPr bwMode="auto">
            <a:xfrm flipV="1">
              <a:off x="24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138" name="Line 27"/>
          <p:cNvSpPr>
            <a:spLocks noChangeShapeType="1"/>
          </p:cNvSpPr>
          <p:nvPr/>
        </p:nvSpPr>
        <p:spPr bwMode="auto">
          <a:xfrm>
            <a:off x="5090743" y="1336706"/>
            <a:ext cx="12700" cy="2595563"/>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nvGrpSpPr>
          <p:cNvPr id="139" name="Group 138"/>
          <p:cNvGrpSpPr/>
          <p:nvPr/>
        </p:nvGrpSpPr>
        <p:grpSpPr>
          <a:xfrm>
            <a:off x="3842567" y="1692773"/>
            <a:ext cx="936807" cy="1243075"/>
            <a:chOff x="452392" y="2624010"/>
            <a:chExt cx="1446948" cy="1919994"/>
          </a:xfrm>
        </p:grpSpPr>
        <p:pic>
          <p:nvPicPr>
            <p:cNvPr id="140" name="Picture 13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994" y="3605298"/>
              <a:ext cx="1426346" cy="938706"/>
            </a:xfrm>
            <a:prstGeom prst="rect">
              <a:avLst/>
            </a:prstGeom>
          </p:spPr>
        </p:pic>
        <p:pic>
          <p:nvPicPr>
            <p:cNvPr id="141" name="Picture 14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112" y="3118725"/>
              <a:ext cx="1429242" cy="940612"/>
            </a:xfrm>
            <a:prstGeom prst="rect">
              <a:avLst/>
            </a:prstGeom>
          </p:spPr>
        </p:pic>
        <p:pic>
          <p:nvPicPr>
            <p:cNvPr id="142" name="Picture 14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392" y="2624010"/>
              <a:ext cx="1426347" cy="938706"/>
            </a:xfrm>
            <a:prstGeom prst="rect">
              <a:avLst/>
            </a:prstGeom>
          </p:spPr>
        </p:pic>
      </p:grpSp>
      <p:grpSp>
        <p:nvGrpSpPr>
          <p:cNvPr id="143" name="Group 142"/>
          <p:cNvGrpSpPr/>
          <p:nvPr/>
        </p:nvGrpSpPr>
        <p:grpSpPr>
          <a:xfrm>
            <a:off x="2220454" y="1730065"/>
            <a:ext cx="935878" cy="1230827"/>
            <a:chOff x="3858827" y="2022105"/>
            <a:chExt cx="1426634" cy="1876248"/>
          </a:xfrm>
        </p:grpSpPr>
        <p:pic>
          <p:nvPicPr>
            <p:cNvPr id="144" name="Picture 1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8827" y="2959647"/>
              <a:ext cx="1426346" cy="938706"/>
            </a:xfrm>
            <a:prstGeom prst="rect">
              <a:avLst/>
            </a:prstGeom>
          </p:spPr>
        </p:pic>
        <p:pic>
          <p:nvPicPr>
            <p:cNvPr id="145" name="Picture 14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8971" y="2490876"/>
              <a:ext cx="1426346" cy="938706"/>
            </a:xfrm>
            <a:prstGeom prst="rect">
              <a:avLst/>
            </a:prstGeom>
          </p:spPr>
        </p:pic>
        <p:pic>
          <p:nvPicPr>
            <p:cNvPr id="146" name="Picture 14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9115" y="2022105"/>
              <a:ext cx="1426346" cy="938706"/>
            </a:xfrm>
            <a:prstGeom prst="rect">
              <a:avLst/>
            </a:prstGeom>
          </p:spPr>
        </p:pic>
      </p:grpSp>
      <p:sp>
        <p:nvSpPr>
          <p:cNvPr id="147" name="Text Box 29"/>
          <p:cNvSpPr txBox="1">
            <a:spLocks noChangeArrowheads="1"/>
          </p:cNvSpPr>
          <p:nvPr/>
        </p:nvSpPr>
        <p:spPr bwMode="auto">
          <a:xfrm>
            <a:off x="5171541" y="3508205"/>
            <a:ext cx="1835674" cy="400110"/>
          </a:xfrm>
          <a:prstGeom prst="rect">
            <a:avLst/>
          </a:prstGeom>
          <a:noFill/>
          <a:ln w="9525" algn="ctr">
            <a:noFill/>
            <a:miter lim="800000"/>
            <a:headEnd/>
            <a:tailEnd/>
          </a:ln>
        </p:spPr>
        <p:txBody>
          <a:bodyPr wrap="square">
            <a:spAutoFit/>
          </a:bodyPr>
          <a:lstStyle/>
          <a:p>
            <a:pPr>
              <a:spcBef>
                <a:spcPct val="50000"/>
              </a:spcBef>
            </a:pPr>
            <a:r>
              <a:rPr lang="en-GB" sz="2000" b="1" dirty="0" smtClean="0">
                <a:latin typeface="Segoe UI" panose="020B0502040204020203" pitchFamily="34" charset="0"/>
                <a:ea typeface="Segoe UI" panose="020B0502040204020203" pitchFamily="34" charset="0"/>
                <a:cs typeface="Segoe UI" panose="020B0502040204020203" pitchFamily="34" charset="0"/>
              </a:rPr>
              <a:t>Wednesday</a:t>
            </a:r>
            <a:endParaRPr lang="en-US" sz="2000" b="1" dirty="0">
              <a:latin typeface="Segoe UI" panose="020B0502040204020203" pitchFamily="34" charset="0"/>
              <a:ea typeface="Segoe UI" panose="020B0502040204020203" pitchFamily="34" charset="0"/>
              <a:cs typeface="Segoe UI" panose="020B0502040204020203" pitchFamily="34" charset="0"/>
            </a:endParaRPr>
          </a:p>
        </p:txBody>
      </p:sp>
      <p:grpSp>
        <p:nvGrpSpPr>
          <p:cNvPr id="148" name="Group 33"/>
          <p:cNvGrpSpPr>
            <a:grpSpLocks/>
          </p:cNvGrpSpPr>
          <p:nvPr/>
        </p:nvGrpSpPr>
        <p:grpSpPr bwMode="auto">
          <a:xfrm>
            <a:off x="5740694" y="3038467"/>
            <a:ext cx="284162" cy="296863"/>
            <a:chOff x="149" y="1938"/>
            <a:chExt cx="179" cy="187"/>
          </a:xfrm>
        </p:grpSpPr>
        <p:sp>
          <p:nvSpPr>
            <p:cNvPr id="149" name="Oval 34"/>
            <p:cNvSpPr>
              <a:spLocks noChangeArrowheads="1"/>
            </p:cNvSpPr>
            <p:nvPr/>
          </p:nvSpPr>
          <p:spPr bwMode="auto">
            <a:xfrm>
              <a:off x="14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0" name="Line 35"/>
            <p:cNvSpPr>
              <a:spLocks noChangeShapeType="1"/>
            </p:cNvSpPr>
            <p:nvPr/>
          </p:nvSpPr>
          <p:spPr bwMode="auto">
            <a:xfrm flipV="1">
              <a:off x="24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151" name="Line 27"/>
          <p:cNvSpPr>
            <a:spLocks noChangeShapeType="1"/>
          </p:cNvSpPr>
          <p:nvPr/>
        </p:nvSpPr>
        <p:spPr bwMode="auto">
          <a:xfrm>
            <a:off x="6740572" y="1349958"/>
            <a:ext cx="12700" cy="2595563"/>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nvGrpSpPr>
          <p:cNvPr id="152" name="Group 151"/>
          <p:cNvGrpSpPr/>
          <p:nvPr/>
        </p:nvGrpSpPr>
        <p:grpSpPr>
          <a:xfrm>
            <a:off x="5455564" y="1659903"/>
            <a:ext cx="936807" cy="1243075"/>
            <a:chOff x="452392" y="2624010"/>
            <a:chExt cx="1446948" cy="1919994"/>
          </a:xfrm>
        </p:grpSpPr>
        <p:pic>
          <p:nvPicPr>
            <p:cNvPr id="153" name="Picture 15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994" y="3605298"/>
              <a:ext cx="1426346" cy="938706"/>
            </a:xfrm>
            <a:prstGeom prst="rect">
              <a:avLst/>
            </a:prstGeom>
          </p:spPr>
        </p:pic>
        <p:pic>
          <p:nvPicPr>
            <p:cNvPr id="154" name="Picture 15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112" y="3118725"/>
              <a:ext cx="1429242" cy="940612"/>
            </a:xfrm>
            <a:prstGeom prst="rect">
              <a:avLst/>
            </a:prstGeom>
          </p:spPr>
        </p:pic>
        <p:pic>
          <p:nvPicPr>
            <p:cNvPr id="155" name="Picture 1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392" y="2624010"/>
              <a:ext cx="1426347" cy="938706"/>
            </a:xfrm>
            <a:prstGeom prst="rect">
              <a:avLst/>
            </a:prstGeom>
          </p:spPr>
        </p:pic>
      </p:grpSp>
      <p:sp>
        <p:nvSpPr>
          <p:cNvPr id="156" name="Text Box 29"/>
          <p:cNvSpPr txBox="1">
            <a:spLocks noChangeArrowheads="1"/>
          </p:cNvSpPr>
          <p:nvPr/>
        </p:nvSpPr>
        <p:spPr bwMode="auto">
          <a:xfrm>
            <a:off x="6821370" y="3508205"/>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Thursday</a:t>
            </a:r>
            <a:endPar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57" name="Group 33"/>
          <p:cNvGrpSpPr>
            <a:grpSpLocks/>
          </p:cNvGrpSpPr>
          <p:nvPr/>
        </p:nvGrpSpPr>
        <p:grpSpPr bwMode="auto">
          <a:xfrm>
            <a:off x="7337213" y="3071337"/>
            <a:ext cx="284162" cy="296863"/>
            <a:chOff x="149" y="1938"/>
            <a:chExt cx="179" cy="187"/>
          </a:xfrm>
        </p:grpSpPr>
        <p:sp>
          <p:nvSpPr>
            <p:cNvPr id="158" name="Oval 34"/>
            <p:cNvSpPr>
              <a:spLocks noChangeArrowheads="1"/>
            </p:cNvSpPr>
            <p:nvPr/>
          </p:nvSpPr>
          <p:spPr bwMode="auto">
            <a:xfrm>
              <a:off x="14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59" name="Line 35"/>
            <p:cNvSpPr>
              <a:spLocks noChangeShapeType="1"/>
            </p:cNvSpPr>
            <p:nvPr/>
          </p:nvSpPr>
          <p:spPr bwMode="auto">
            <a:xfrm flipV="1">
              <a:off x="24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160" name="Line 27"/>
          <p:cNvSpPr>
            <a:spLocks noChangeShapeType="1"/>
          </p:cNvSpPr>
          <p:nvPr/>
        </p:nvSpPr>
        <p:spPr bwMode="auto">
          <a:xfrm>
            <a:off x="8284161" y="1355212"/>
            <a:ext cx="12700" cy="2595563"/>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nvGrpSpPr>
          <p:cNvPr id="161" name="Group 160"/>
          <p:cNvGrpSpPr/>
          <p:nvPr/>
        </p:nvGrpSpPr>
        <p:grpSpPr>
          <a:xfrm>
            <a:off x="7052083" y="1692773"/>
            <a:ext cx="936807" cy="1243075"/>
            <a:chOff x="452392" y="2624010"/>
            <a:chExt cx="1446948" cy="1919994"/>
          </a:xfrm>
        </p:grpSpPr>
        <p:pic>
          <p:nvPicPr>
            <p:cNvPr id="162" name="Picture 16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994" y="3605298"/>
              <a:ext cx="1426346" cy="938706"/>
            </a:xfrm>
            <a:prstGeom prst="rect">
              <a:avLst/>
            </a:prstGeom>
          </p:spPr>
        </p:pic>
        <p:pic>
          <p:nvPicPr>
            <p:cNvPr id="163" name="Picture 16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112" y="3118725"/>
              <a:ext cx="1429242" cy="940612"/>
            </a:xfrm>
            <a:prstGeom prst="rect">
              <a:avLst/>
            </a:prstGeom>
          </p:spPr>
        </p:pic>
        <p:pic>
          <p:nvPicPr>
            <p:cNvPr id="164" name="Picture 16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392" y="2624010"/>
              <a:ext cx="1426347" cy="938706"/>
            </a:xfrm>
            <a:prstGeom prst="rect">
              <a:avLst/>
            </a:prstGeom>
          </p:spPr>
        </p:pic>
      </p:grpSp>
      <p:sp>
        <p:nvSpPr>
          <p:cNvPr id="165" name="Text Box 29"/>
          <p:cNvSpPr txBox="1">
            <a:spLocks noChangeArrowheads="1"/>
          </p:cNvSpPr>
          <p:nvPr/>
        </p:nvSpPr>
        <p:spPr bwMode="auto">
          <a:xfrm>
            <a:off x="8509758" y="3503341"/>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Friday</a:t>
            </a:r>
            <a:endPar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166" name="Group 33"/>
          <p:cNvGrpSpPr>
            <a:grpSpLocks/>
          </p:cNvGrpSpPr>
          <p:nvPr/>
        </p:nvGrpSpPr>
        <p:grpSpPr bwMode="auto">
          <a:xfrm>
            <a:off x="8879563" y="3078904"/>
            <a:ext cx="284162" cy="296863"/>
            <a:chOff x="149" y="1938"/>
            <a:chExt cx="179" cy="187"/>
          </a:xfrm>
        </p:grpSpPr>
        <p:sp>
          <p:nvSpPr>
            <p:cNvPr id="167" name="Oval 34"/>
            <p:cNvSpPr>
              <a:spLocks noChangeArrowheads="1"/>
            </p:cNvSpPr>
            <p:nvPr/>
          </p:nvSpPr>
          <p:spPr bwMode="auto">
            <a:xfrm>
              <a:off x="14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168" name="Line 35"/>
            <p:cNvSpPr>
              <a:spLocks noChangeShapeType="1"/>
            </p:cNvSpPr>
            <p:nvPr/>
          </p:nvSpPr>
          <p:spPr bwMode="auto">
            <a:xfrm flipV="1">
              <a:off x="24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169" name="Group 168"/>
          <p:cNvGrpSpPr/>
          <p:nvPr/>
        </p:nvGrpSpPr>
        <p:grpSpPr>
          <a:xfrm>
            <a:off x="8594433" y="1700340"/>
            <a:ext cx="936807" cy="1243075"/>
            <a:chOff x="452392" y="2624010"/>
            <a:chExt cx="1446948" cy="1919994"/>
          </a:xfrm>
        </p:grpSpPr>
        <p:pic>
          <p:nvPicPr>
            <p:cNvPr id="170" name="Picture 1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2994" y="3605298"/>
              <a:ext cx="1426346" cy="938706"/>
            </a:xfrm>
            <a:prstGeom prst="rect">
              <a:avLst/>
            </a:prstGeom>
          </p:spPr>
        </p:pic>
        <p:pic>
          <p:nvPicPr>
            <p:cNvPr id="171" name="Picture 17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9112" y="3118725"/>
              <a:ext cx="1429242" cy="940612"/>
            </a:xfrm>
            <a:prstGeom prst="rect">
              <a:avLst/>
            </a:prstGeom>
          </p:spPr>
        </p:pic>
        <p:pic>
          <p:nvPicPr>
            <p:cNvPr id="172" name="Picture 1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392" y="2624010"/>
              <a:ext cx="1426347" cy="938706"/>
            </a:xfrm>
            <a:prstGeom prst="rect">
              <a:avLst/>
            </a:prstGeom>
          </p:spPr>
        </p:pic>
      </p:grpSp>
      <p:sp>
        <p:nvSpPr>
          <p:cNvPr id="173" name="5-Point Star 172"/>
          <p:cNvSpPr/>
          <p:nvPr/>
        </p:nvSpPr>
        <p:spPr bwMode="auto">
          <a:xfrm>
            <a:off x="6131910" y="2344264"/>
            <a:ext cx="159201" cy="178081"/>
          </a:xfrm>
          <a:prstGeom prst="star5">
            <a:avLst/>
          </a:prstGeom>
          <a:solidFill>
            <a:srgbClr val="FFFF00"/>
          </a:solidFill>
          <a:ln>
            <a:solidFill>
              <a:srgbClr val="FFC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sp>
        <p:nvSpPr>
          <p:cNvPr id="174" name="5-Point Star 173"/>
          <p:cNvSpPr/>
          <p:nvPr/>
        </p:nvSpPr>
        <p:spPr bwMode="auto">
          <a:xfrm>
            <a:off x="4481529" y="2377082"/>
            <a:ext cx="159201" cy="178081"/>
          </a:xfrm>
          <a:prstGeom prst="star5">
            <a:avLst/>
          </a:prstGeom>
          <a:solidFill>
            <a:srgbClr val="FFFF00"/>
          </a:solidFill>
          <a:ln>
            <a:solidFill>
              <a:srgbClr val="FFC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sp>
        <p:nvSpPr>
          <p:cNvPr id="175" name="5-Point Star 174"/>
          <p:cNvSpPr/>
          <p:nvPr/>
        </p:nvSpPr>
        <p:spPr bwMode="auto">
          <a:xfrm>
            <a:off x="7742048" y="2364144"/>
            <a:ext cx="159201" cy="178081"/>
          </a:xfrm>
          <a:prstGeom prst="star5">
            <a:avLst/>
          </a:prstGeom>
          <a:solidFill>
            <a:srgbClr val="FFFF00"/>
          </a:solidFill>
          <a:ln>
            <a:solidFill>
              <a:srgbClr val="FFC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sp>
        <p:nvSpPr>
          <p:cNvPr id="176" name="5-Point Star 175"/>
          <p:cNvSpPr/>
          <p:nvPr/>
        </p:nvSpPr>
        <p:spPr bwMode="auto">
          <a:xfrm>
            <a:off x="9338934" y="2384024"/>
            <a:ext cx="159201" cy="178081"/>
          </a:xfrm>
          <a:prstGeom prst="star5">
            <a:avLst/>
          </a:prstGeom>
          <a:solidFill>
            <a:srgbClr val="FFFF00"/>
          </a:solidFill>
          <a:ln>
            <a:solidFill>
              <a:srgbClr val="FFC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fontAlgn="base" hangingPunct="0">
              <a:spcBef>
                <a:spcPct val="0"/>
              </a:spcBef>
              <a:spcAft>
                <a:spcPct val="0"/>
              </a:spcAft>
            </a:pPr>
            <a:endParaRPr lang="en-US" b="1" dirty="0">
              <a:solidFill>
                <a:srgbClr val="000000"/>
              </a:solidFill>
              <a:latin typeface="Verdana" pitchFamily="34" charset="0"/>
            </a:endParaRPr>
          </a:p>
        </p:txBody>
      </p:sp>
    </p:spTree>
    <p:extLst>
      <p:ext uri="{BB962C8B-B14F-4D97-AF65-F5344CB8AC3E}">
        <p14:creationId xmlns:p14="http://schemas.microsoft.com/office/powerpoint/2010/main" val="18633737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13672" y="1296895"/>
            <a:ext cx="11525250" cy="5432612"/>
          </a:xfrm>
        </p:spPr>
        <p:txBody>
          <a:bodyPr>
            <a:normAutofit/>
          </a:bodyPr>
          <a:lstStyle/>
          <a:p>
            <a:r>
              <a:rPr lang="en-GB" dirty="0" smtClean="0"/>
              <a:t>Mirrored Media Sets</a:t>
            </a:r>
          </a:p>
          <a:p>
            <a:pPr lvl="1"/>
            <a:r>
              <a:rPr lang="en-GB" dirty="0" smtClean="0"/>
              <a:t>Enterprise only</a:t>
            </a:r>
          </a:p>
          <a:p>
            <a:r>
              <a:rPr lang="en-GB" dirty="0" smtClean="0"/>
              <a:t>CHECKSUM backup option</a:t>
            </a:r>
          </a:p>
          <a:p>
            <a:pPr lvl="1"/>
            <a:r>
              <a:rPr lang="en-GB" dirty="0" smtClean="0"/>
              <a:t>All backup types</a:t>
            </a:r>
          </a:p>
          <a:p>
            <a:pPr lvl="1"/>
            <a:r>
              <a:rPr lang="en-GB" dirty="0" smtClean="0"/>
              <a:t>Generates a checksum which can be checked for integrity</a:t>
            </a:r>
          </a:p>
          <a:p>
            <a:pPr lvl="1"/>
            <a:r>
              <a:rPr lang="en-GB" dirty="0" smtClean="0"/>
              <a:t>Used to verify the backup</a:t>
            </a:r>
          </a:p>
          <a:p>
            <a:r>
              <a:rPr lang="en-GB" dirty="0" smtClean="0"/>
              <a:t>Backup verification</a:t>
            </a:r>
          </a:p>
          <a:p>
            <a:pPr lvl="1"/>
            <a:r>
              <a:rPr lang="en-GB" dirty="0" smtClean="0"/>
              <a:t>Can use RESTORE VERIFYONLY for backup verification</a:t>
            </a:r>
          </a:p>
          <a:p>
            <a:pPr lvl="1"/>
            <a:r>
              <a:rPr lang="en-GB" dirty="0" smtClean="0"/>
              <a:t>Useful when combined with the CHECKSUM option </a:t>
            </a:r>
          </a:p>
        </p:txBody>
      </p:sp>
      <p:sp>
        <p:nvSpPr>
          <p:cNvPr id="2" name="Title 1"/>
          <p:cNvSpPr>
            <a:spLocks noGrp="1"/>
          </p:cNvSpPr>
          <p:nvPr>
            <p:ph type="title"/>
          </p:nvPr>
        </p:nvSpPr>
        <p:spPr>
          <a:xfrm>
            <a:off x="379514" y="182215"/>
            <a:ext cx="11524432" cy="807879"/>
          </a:xfrm>
        </p:spPr>
        <p:txBody>
          <a:bodyPr/>
          <a:lstStyle/>
          <a:p>
            <a:r>
              <a:rPr lang="en-US" dirty="0" smtClean="0"/>
              <a:t>Options for Ensuring </a:t>
            </a:r>
            <a:r>
              <a:rPr lang="en-US" dirty="0"/>
              <a:t>B</a:t>
            </a:r>
            <a:r>
              <a:rPr lang="en-US" dirty="0" smtClean="0"/>
              <a:t>ackup Integrity</a:t>
            </a:r>
            <a:endParaRPr lang="en-US" dirty="0"/>
          </a:p>
        </p:txBody>
      </p:sp>
    </p:spTree>
    <p:extLst>
      <p:ext uri="{BB962C8B-B14F-4D97-AF65-F5344CB8AC3E}">
        <p14:creationId xmlns:p14="http://schemas.microsoft.com/office/powerpoint/2010/main" val="10517325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13672" y="1296895"/>
            <a:ext cx="11525250" cy="5432612"/>
          </a:xfrm>
        </p:spPr>
        <p:txBody>
          <a:bodyPr>
            <a:normAutofit/>
          </a:bodyPr>
          <a:lstStyle/>
          <a:p>
            <a:r>
              <a:rPr lang="en-GB" dirty="0" smtClean="0"/>
              <a:t>Backup to URL is now a feature</a:t>
            </a:r>
          </a:p>
          <a:p>
            <a:r>
              <a:rPr lang="en-GB" dirty="0" smtClean="0"/>
              <a:t>Provides offsite near-bottomless storage</a:t>
            </a:r>
          </a:p>
          <a:p>
            <a:r>
              <a:rPr lang="en-GB" dirty="0" smtClean="0"/>
              <a:t>Geo-redundant capable</a:t>
            </a:r>
          </a:p>
          <a:p>
            <a:r>
              <a:rPr lang="en-GB" dirty="0" smtClean="0"/>
              <a:t>Encrypted backups allow you to have backups compressed and encrypted</a:t>
            </a:r>
          </a:p>
          <a:p>
            <a:r>
              <a:rPr lang="en-GB" dirty="0" smtClean="0"/>
              <a:t>Restore to on-premises or to Microsoft Azure </a:t>
            </a:r>
          </a:p>
        </p:txBody>
      </p:sp>
      <p:sp>
        <p:nvSpPr>
          <p:cNvPr id="2" name="Title 1"/>
          <p:cNvSpPr>
            <a:spLocks noGrp="1"/>
          </p:cNvSpPr>
          <p:nvPr>
            <p:ph type="title"/>
          </p:nvPr>
        </p:nvSpPr>
        <p:spPr>
          <a:xfrm>
            <a:off x="379514" y="182215"/>
            <a:ext cx="11524432" cy="807879"/>
          </a:xfrm>
        </p:spPr>
        <p:txBody>
          <a:bodyPr/>
          <a:lstStyle/>
          <a:p>
            <a:r>
              <a:rPr lang="en-US" dirty="0" smtClean="0"/>
              <a:t>Backing up to Microsoft Azure</a:t>
            </a:r>
            <a:endParaRPr lang="en-US" dirty="0"/>
          </a:p>
        </p:txBody>
      </p:sp>
    </p:spTree>
    <p:extLst>
      <p:ext uri="{BB962C8B-B14F-4D97-AF65-F5344CB8AC3E}">
        <p14:creationId xmlns:p14="http://schemas.microsoft.com/office/powerpoint/2010/main" val="15061618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13672" y="990094"/>
            <a:ext cx="6034374" cy="5739413"/>
          </a:xfrm>
        </p:spPr>
        <p:txBody>
          <a:bodyPr>
            <a:normAutofit/>
          </a:bodyPr>
          <a:lstStyle/>
          <a:p>
            <a:r>
              <a:rPr lang="en-GB" dirty="0" smtClean="0"/>
              <a:t>Automated SQL Server backups to Azure</a:t>
            </a:r>
          </a:p>
          <a:p>
            <a:pPr lvl="1"/>
            <a:r>
              <a:rPr lang="en-GB" dirty="0" smtClean="0"/>
              <a:t>New for SQL Server 2014</a:t>
            </a:r>
          </a:p>
          <a:p>
            <a:r>
              <a:rPr lang="en-GB" dirty="0" smtClean="0"/>
              <a:t>Specify retention period from 1 to 30 days</a:t>
            </a:r>
          </a:p>
          <a:p>
            <a:r>
              <a:rPr lang="en-GB" dirty="0" smtClean="0"/>
              <a:t>Full backups weekly or 1GB+ log use</a:t>
            </a:r>
          </a:p>
          <a:p>
            <a:r>
              <a:rPr lang="en-GB" dirty="0" smtClean="0"/>
              <a:t>Transaction log backups every 2 hours or 5MB+ use</a:t>
            </a:r>
          </a:p>
        </p:txBody>
      </p:sp>
      <p:sp>
        <p:nvSpPr>
          <p:cNvPr id="2" name="Title 1"/>
          <p:cNvSpPr>
            <a:spLocks noGrp="1"/>
          </p:cNvSpPr>
          <p:nvPr>
            <p:ph type="title"/>
          </p:nvPr>
        </p:nvSpPr>
        <p:spPr>
          <a:xfrm>
            <a:off x="379514" y="182215"/>
            <a:ext cx="11524432" cy="807879"/>
          </a:xfrm>
        </p:spPr>
        <p:txBody>
          <a:bodyPr/>
          <a:lstStyle/>
          <a:p>
            <a:r>
              <a:rPr lang="en-US" dirty="0" smtClean="0"/>
              <a:t>Managed Backups to Azure</a:t>
            </a:r>
            <a:endParaRPr lang="en-US" dirty="0"/>
          </a:p>
        </p:txBody>
      </p:sp>
      <p:pic>
        <p:nvPicPr>
          <p:cNvPr id="4" name="Picture 3"/>
          <p:cNvPicPr>
            <a:picLocks noChangeAspect="1"/>
          </p:cNvPicPr>
          <p:nvPr/>
        </p:nvPicPr>
        <p:blipFill>
          <a:blip r:embed="rId3"/>
          <a:stretch>
            <a:fillRect/>
          </a:stretch>
        </p:blipFill>
        <p:spPr>
          <a:xfrm>
            <a:off x="6599537" y="1147342"/>
            <a:ext cx="5486147" cy="3934612"/>
          </a:xfrm>
          <a:prstGeom prst="rect">
            <a:avLst/>
          </a:prstGeom>
        </p:spPr>
      </p:pic>
    </p:spTree>
    <p:extLst>
      <p:ext uri="{BB962C8B-B14F-4D97-AF65-F5344CB8AC3E}">
        <p14:creationId xmlns:p14="http://schemas.microsoft.com/office/powerpoint/2010/main" val="5732183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Backup to Azure</a:t>
            </a:r>
            <a:endParaRPr lang="en-GB" dirty="0"/>
          </a:p>
        </p:txBody>
      </p:sp>
    </p:spTree>
    <p:extLst>
      <p:ext uri="{BB962C8B-B14F-4D97-AF65-F5344CB8AC3E}">
        <p14:creationId xmlns:p14="http://schemas.microsoft.com/office/powerpoint/2010/main" val="17840475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13672" y="1296895"/>
            <a:ext cx="11525250" cy="5432612"/>
          </a:xfrm>
        </p:spPr>
        <p:txBody>
          <a:bodyPr>
            <a:normAutofit/>
          </a:bodyPr>
          <a:lstStyle/>
          <a:p>
            <a:pPr marL="0" indent="0">
              <a:buNone/>
            </a:pPr>
            <a:r>
              <a:rPr lang="en-GB" dirty="0" smtClean="0"/>
              <a:t>Restoring an encrypted backup to a new server</a:t>
            </a:r>
          </a:p>
          <a:p>
            <a:pPr marL="514350" indent="-514350">
              <a:buFont typeface="+mj-lt"/>
              <a:buAutoNum type="arabicPeriod"/>
            </a:pPr>
            <a:r>
              <a:rPr lang="en-GB" dirty="0" smtClean="0"/>
              <a:t>Create a database master key for the master database</a:t>
            </a:r>
          </a:p>
          <a:p>
            <a:pPr marL="514350" indent="-514350">
              <a:buFont typeface="+mj-lt"/>
              <a:buAutoNum type="arabicPeriod"/>
            </a:pPr>
            <a:r>
              <a:rPr lang="en-GB" dirty="0" smtClean="0"/>
              <a:t>Create the encryption certificate or key from a backup</a:t>
            </a:r>
          </a:p>
          <a:p>
            <a:pPr marL="514350" indent="-514350">
              <a:buFont typeface="+mj-lt"/>
              <a:buAutoNum type="arabicPeriod"/>
            </a:pPr>
            <a:r>
              <a:rPr lang="en-GB" dirty="0" smtClean="0"/>
              <a:t>Restore the database</a:t>
            </a:r>
          </a:p>
        </p:txBody>
      </p:sp>
      <p:sp>
        <p:nvSpPr>
          <p:cNvPr id="2" name="Title 1"/>
          <p:cNvSpPr>
            <a:spLocks noGrp="1"/>
          </p:cNvSpPr>
          <p:nvPr>
            <p:ph type="title"/>
          </p:nvPr>
        </p:nvSpPr>
        <p:spPr>
          <a:xfrm>
            <a:off x="379514" y="182215"/>
            <a:ext cx="11524432" cy="807879"/>
          </a:xfrm>
        </p:spPr>
        <p:txBody>
          <a:bodyPr/>
          <a:lstStyle/>
          <a:p>
            <a:r>
              <a:rPr lang="en-US" dirty="0" smtClean="0"/>
              <a:t>Advanced Restore Scenarios</a:t>
            </a:r>
            <a:endParaRPr lang="en-US" dirty="0"/>
          </a:p>
        </p:txBody>
      </p:sp>
    </p:spTree>
    <p:extLst>
      <p:ext uri="{BB962C8B-B14F-4D97-AF65-F5344CB8AC3E}">
        <p14:creationId xmlns:p14="http://schemas.microsoft.com/office/powerpoint/2010/main" val="19177775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Restoring an encrypted backup</a:t>
            </a:r>
            <a:endParaRPr lang="en-GB" dirty="0"/>
          </a:p>
        </p:txBody>
      </p:sp>
    </p:spTree>
    <p:extLst>
      <p:ext uri="{BB962C8B-B14F-4D97-AF65-F5344CB8AC3E}">
        <p14:creationId xmlns:p14="http://schemas.microsoft.com/office/powerpoint/2010/main" val="16652668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13672" y="1296895"/>
            <a:ext cx="11525250" cy="5432612"/>
          </a:xfrm>
        </p:spPr>
        <p:txBody>
          <a:bodyPr>
            <a:normAutofit/>
          </a:bodyPr>
          <a:lstStyle/>
          <a:p>
            <a:pPr marL="0" indent="0">
              <a:buNone/>
            </a:pPr>
            <a:r>
              <a:rPr lang="en-GB" dirty="0" smtClean="0"/>
              <a:t>Recovering from damaged databases</a:t>
            </a:r>
          </a:p>
          <a:p>
            <a:r>
              <a:rPr lang="en-GB" dirty="0" smtClean="0"/>
              <a:t>Don’t forget to take a tail-log backup to minimise data loss</a:t>
            </a:r>
          </a:p>
          <a:p>
            <a:r>
              <a:rPr lang="en-GB" dirty="0" smtClean="0"/>
              <a:t>Log records can be cached when the transaction log is damaged</a:t>
            </a:r>
          </a:p>
          <a:p>
            <a:r>
              <a:rPr lang="en-GB" dirty="0" smtClean="0"/>
              <a:t>A valid transaction log can still be backed up when the data file is damaged</a:t>
            </a:r>
          </a:p>
        </p:txBody>
      </p:sp>
      <p:sp>
        <p:nvSpPr>
          <p:cNvPr id="2" name="Title 1"/>
          <p:cNvSpPr>
            <a:spLocks noGrp="1"/>
          </p:cNvSpPr>
          <p:nvPr>
            <p:ph type="title"/>
          </p:nvPr>
        </p:nvSpPr>
        <p:spPr>
          <a:xfrm>
            <a:off x="379514" y="182215"/>
            <a:ext cx="11524432" cy="807879"/>
          </a:xfrm>
        </p:spPr>
        <p:txBody>
          <a:bodyPr/>
          <a:lstStyle/>
          <a:p>
            <a:r>
              <a:rPr lang="en-US" dirty="0" smtClean="0"/>
              <a:t>Advanced Restore Scenarios</a:t>
            </a:r>
            <a:endParaRPr lang="en-US" dirty="0"/>
          </a:p>
        </p:txBody>
      </p:sp>
    </p:spTree>
    <p:extLst>
      <p:ext uri="{BB962C8B-B14F-4D97-AF65-F5344CB8AC3E}">
        <p14:creationId xmlns:p14="http://schemas.microsoft.com/office/powerpoint/2010/main" val="67261455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Data recovery with tail-log backups</a:t>
            </a:r>
            <a:endParaRPr lang="en-GB" dirty="0"/>
          </a:p>
        </p:txBody>
      </p:sp>
    </p:spTree>
    <p:extLst>
      <p:ext uri="{BB962C8B-B14F-4D97-AF65-F5344CB8AC3E}">
        <p14:creationId xmlns:p14="http://schemas.microsoft.com/office/powerpoint/2010/main" val="4140037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4116747558"/>
              </p:ext>
            </p:extLst>
          </p:nvPr>
        </p:nvGraphicFramePr>
        <p:xfrm>
          <a:off x="379413" y="1417636"/>
          <a:ext cx="11525250" cy="4605792"/>
        </p:xfrm>
        <a:graphic>
          <a:graphicData uri="http://schemas.openxmlformats.org/drawingml/2006/table">
            <a:tbl>
              <a:tblPr firstRow="1" bandRow="1">
                <a:tableStyleId>{5C22544A-7EE6-4342-B048-85BDC9FD1C3A}</a:tableStyleId>
              </a:tblPr>
              <a:tblGrid>
                <a:gridCol w="11525250">
                  <a:extLst>
                    <a:ext uri="{9D8B030D-6E8A-4147-A177-3AD203B41FA5}">
                      <a16:colId xmlns="" xmlns:a16="http://schemas.microsoft.com/office/drawing/2014/main" val="1632794655"/>
                    </a:ext>
                  </a:extLst>
                </a:gridCol>
              </a:tblGrid>
              <a:tr h="767632">
                <a:tc>
                  <a:txBody>
                    <a:bodyPr/>
                    <a:lstStyle/>
                    <a:p>
                      <a:r>
                        <a:rPr lang="en-US" sz="3600" dirty="0" smtClean="0">
                          <a:latin typeface="Segoe UI Light" panose="020B0502040204020203" pitchFamily="34" charset="0"/>
                          <a:cs typeface="Segoe UI Light" panose="020B0502040204020203" pitchFamily="34" charset="0"/>
                        </a:rPr>
                        <a:t>Designing</a:t>
                      </a:r>
                      <a:r>
                        <a:rPr lang="en-US" sz="3600" baseline="0" dirty="0" smtClean="0">
                          <a:latin typeface="Segoe UI Light" panose="020B0502040204020203" pitchFamily="34" charset="0"/>
                          <a:cs typeface="Segoe UI Light" panose="020B0502040204020203" pitchFamily="34" charset="0"/>
                        </a:rPr>
                        <a:t> Database Solutions for SQL Server</a:t>
                      </a:r>
                      <a:endParaRPr lang="en-US" sz="36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Managing</a:t>
                      </a:r>
                      <a:r>
                        <a:rPr lang="en-US" sz="2400" baseline="0" dirty="0" smtClean="0">
                          <a:latin typeface="Segoe UI Light" panose="020B0502040204020203" pitchFamily="34" charset="0"/>
                          <a:cs typeface="Segoe UI Light" panose="020B0502040204020203" pitchFamily="34" charset="0"/>
                        </a:rPr>
                        <a:t> a SQL Server Environment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Designing</a:t>
                      </a:r>
                      <a:r>
                        <a:rPr lang="en-US" sz="2400" baseline="0" dirty="0" smtClean="0">
                          <a:latin typeface="Segoe UI Light" panose="020B0502040204020203" pitchFamily="34" charset="0"/>
                          <a:cs typeface="Segoe UI Light" panose="020B0502040204020203" pitchFamily="34" charset="0"/>
                        </a:rPr>
                        <a:t> Database Security</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Designing a Backup &amp; Recovery Solution</a:t>
                      </a:r>
                      <a:endParaRPr lang="en-US" sz="2400" dirty="0" smtClean="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3812060533"/>
                  </a:ext>
                </a:extLst>
              </a:tr>
              <a:tr h="767632">
                <a:tc>
                  <a:txBody>
                    <a:bodyPr/>
                    <a:lstStyle/>
                    <a:p>
                      <a:r>
                        <a:rPr lang="en-US" sz="2400" dirty="0" smtClean="0">
                          <a:latin typeface="Segoe UI Light" panose="020B0502040204020203" pitchFamily="34" charset="0"/>
                          <a:cs typeface="Segoe UI Light" panose="020B0502040204020203" pitchFamily="34" charset="0"/>
                        </a:rPr>
                        <a:t>04 | Designing</a:t>
                      </a:r>
                      <a:r>
                        <a:rPr lang="en-US" sz="2400" baseline="0" dirty="0" smtClean="0">
                          <a:latin typeface="Segoe UI Light" panose="020B0502040204020203" pitchFamily="34" charset="0"/>
                          <a:cs typeface="Segoe UI Light" panose="020B0502040204020203" pitchFamily="34" charset="0"/>
                        </a:rPr>
                        <a:t> a High-Availability Solution</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733235577"/>
                  </a:ext>
                </a:extLst>
              </a:tr>
              <a:tr h="767632">
                <a:tc>
                  <a:txBody>
                    <a:bodyPr/>
                    <a:lstStyle/>
                    <a:p>
                      <a:r>
                        <a:rPr lang="en-US" sz="2400" dirty="0" smtClean="0">
                          <a:latin typeface="Segoe UI Light" panose="020B0502040204020203" pitchFamily="34" charset="0"/>
                          <a:cs typeface="Segoe UI Light" panose="020B0502040204020203" pitchFamily="34" charset="0"/>
                        </a:rPr>
                        <a:t>05</a:t>
                      </a:r>
                      <a:r>
                        <a:rPr lang="en-US" sz="2400" baseline="0" dirty="0" smtClean="0">
                          <a:latin typeface="Segoe UI Light" panose="020B0502040204020203" pitchFamily="34" charset="0"/>
                          <a:cs typeface="Segoe UI Light" panose="020B0502040204020203" pitchFamily="34" charset="0"/>
                        </a:rPr>
                        <a:t> | Troubleshooting &amp; Maintaining a database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 xmlns:a16="http://schemas.microsoft.com/office/drawing/2014/main" val="2343148695"/>
                  </a:ext>
                </a:extLst>
              </a:tr>
            </a:tbl>
          </a:graphicData>
        </a:graphic>
      </p:graphicFrame>
    </p:spTree>
    <p:extLst>
      <p:ext uri="{BB962C8B-B14F-4D97-AF65-F5344CB8AC3E}">
        <p14:creationId xmlns:p14="http://schemas.microsoft.com/office/powerpoint/2010/main" val="33101673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886350"/>
            <a:ext cx="11525250" cy="4792263"/>
          </a:xfrm>
        </p:spPr>
        <p:txBody>
          <a:bodyPr>
            <a:normAutofit/>
          </a:bodyPr>
          <a:lstStyle/>
          <a:p>
            <a:r>
              <a:rPr lang="en-GB" dirty="0" smtClean="0"/>
              <a:t>Backup &amp; Recovery Strategies</a:t>
            </a:r>
          </a:p>
          <a:p>
            <a:r>
              <a:rPr lang="en-GB" dirty="0" smtClean="0"/>
              <a:t>Backing up to Azure Blob Storage</a:t>
            </a:r>
          </a:p>
          <a:p>
            <a:r>
              <a:rPr lang="en-GB" dirty="0" smtClean="0"/>
              <a:t>Advanced Restore Scenarios</a:t>
            </a:r>
          </a:p>
        </p:txBody>
      </p:sp>
      <p:sp>
        <p:nvSpPr>
          <p:cNvPr id="2" name="Title 1"/>
          <p:cNvSpPr>
            <a:spLocks noGrp="1"/>
          </p:cNvSpPr>
          <p:nvPr>
            <p:ph type="title"/>
          </p:nvPr>
        </p:nvSpPr>
        <p:spPr/>
        <p:txBody>
          <a:bodyPr/>
          <a:lstStyle/>
          <a:p>
            <a:r>
              <a:rPr lang="en-US" dirty="0" smtClean="0"/>
              <a:t>Designing a Backup and Recovery Solution</a:t>
            </a:r>
            <a:endParaRPr lang="en-US" dirty="0"/>
          </a:p>
        </p:txBody>
      </p:sp>
      <p:sp>
        <p:nvSpPr>
          <p:cNvPr id="4" name="Rectangle 3"/>
          <p:cNvSpPr/>
          <p:nvPr/>
        </p:nvSpPr>
        <p:spPr>
          <a:xfrm>
            <a:off x="379413" y="680340"/>
            <a:ext cx="2170081" cy="707886"/>
          </a:xfrm>
          <a:prstGeom prst="rect">
            <a:avLst/>
          </a:prstGeom>
        </p:spPr>
        <p:txBody>
          <a:bodyPr wrap="square">
            <a:spAutoFit/>
          </a:bodyPr>
          <a:lstStyle/>
          <a:p>
            <a:r>
              <a:rPr lang="en-GB" sz="4000" dirty="0">
                <a:solidFill>
                  <a:schemeClr val="bg1">
                    <a:lumMod val="50000"/>
                  </a:schemeClr>
                </a:solidFill>
              </a:rPr>
              <a:t>Summary</a:t>
            </a:r>
          </a:p>
        </p:txBody>
      </p:sp>
    </p:spTree>
    <p:extLst>
      <p:ext uri="{BB962C8B-B14F-4D97-AF65-F5344CB8AC3E}">
        <p14:creationId xmlns:p14="http://schemas.microsoft.com/office/powerpoint/2010/main" val="36409618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03 | Designing a Backup &amp; Recovery Solution</a:t>
            </a:r>
            <a:endParaRPr lang="en-US" dirty="0"/>
          </a:p>
        </p:txBody>
      </p:sp>
      <p:sp>
        <p:nvSpPr>
          <p:cNvPr id="4" name="Subtitle 3"/>
          <p:cNvSpPr>
            <a:spLocks noGrp="1"/>
          </p:cNvSpPr>
          <p:nvPr>
            <p:ph type="subTitle" idx="1"/>
          </p:nvPr>
        </p:nvSpPr>
        <p:spPr/>
        <p:txBody>
          <a:bodyPr/>
          <a:lstStyle/>
          <a:p>
            <a:r>
              <a:rPr lang="en-US" dirty="0"/>
              <a:t>Christian Bolton | Technical Director, Coeo</a:t>
            </a:r>
          </a:p>
          <a:p>
            <a:r>
              <a:rPr lang="en-US" dirty="0"/>
              <a:t>Graeme Malcolm | Microsoft</a:t>
            </a:r>
          </a:p>
        </p:txBody>
      </p:sp>
    </p:spTree>
    <p:extLst>
      <p:ext uri="{BB962C8B-B14F-4D97-AF65-F5344CB8AC3E}">
        <p14:creationId xmlns:p14="http://schemas.microsoft.com/office/powerpoint/2010/main" val="2101173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Backup &amp; Recovery Strategies</a:t>
            </a:r>
          </a:p>
          <a:p>
            <a:r>
              <a:rPr lang="en-GB" dirty="0" smtClean="0"/>
              <a:t>Backing up to Azure Blob Storage</a:t>
            </a:r>
          </a:p>
          <a:p>
            <a:r>
              <a:rPr lang="en-GB" dirty="0" smtClean="0"/>
              <a:t>Advanced Restore Scenarios</a:t>
            </a:r>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14338967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Models</a:t>
            </a:r>
            <a:endParaRPr lang="en-US" dirty="0"/>
          </a:p>
        </p:txBody>
      </p:sp>
      <p:graphicFrame>
        <p:nvGraphicFramePr>
          <p:cNvPr id="6" name="Group 24"/>
          <p:cNvGraphicFramePr>
            <a:graphicFrameLocks noGrp="1"/>
          </p:cNvGraphicFramePr>
          <p:nvPr>
            <p:extLst>
              <p:ext uri="{D42A27DB-BD31-4B8C-83A1-F6EECF244321}">
                <p14:modId xmlns:p14="http://schemas.microsoft.com/office/powerpoint/2010/main" val="289538216"/>
              </p:ext>
            </p:extLst>
          </p:nvPr>
        </p:nvGraphicFramePr>
        <p:xfrm>
          <a:off x="597877" y="996712"/>
          <a:ext cx="11113477" cy="5113292"/>
        </p:xfrm>
        <a:graphic>
          <a:graphicData uri="http://schemas.openxmlformats.org/drawingml/2006/table">
            <a:tbl>
              <a:tblPr firstRow="1" bandRow="1">
                <a:tableStyleId>{B301B821-A1FF-4177-AEE7-76D212191A09}</a:tableStyleId>
              </a:tblPr>
              <a:tblGrid>
                <a:gridCol w="3253374"/>
                <a:gridCol w="7860103"/>
              </a:tblGrid>
              <a:tr h="82059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Recovery Model</a:t>
                      </a:r>
                      <a:endPar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Description</a:t>
                      </a:r>
                      <a:endPar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r>
              <a:tr h="10703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Simple</a:t>
                      </a:r>
                      <a:endPar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c>
                  <a:txBody>
                    <a:bodyPr/>
                    <a:lstStyle/>
                    <a:p>
                      <a:pPr marL="163513" marR="0" lvl="0" indent="-163513" algn="l" defTabSz="914400" rtl="0" eaLnBrk="1" fontAlgn="base" latinLnBrk="0" hangingPunct="1">
                        <a:lnSpc>
                          <a:spcPct val="100000"/>
                        </a:lnSpc>
                        <a:spcBef>
                          <a:spcPct val="0"/>
                        </a:spcBef>
                        <a:spcAft>
                          <a:spcPct val="0"/>
                        </a:spcAft>
                        <a:buClrTx/>
                        <a:buSzTx/>
                        <a:buFontTx/>
                        <a:buChar char="•"/>
                        <a:tabLst/>
                      </a:pPr>
                      <a:r>
                        <a:rPr kumimoji="0" lang="en-US" sz="2400" u="none" strike="noStrike" cap="none" normalizeH="0" baseline="0" dirty="0" smtClean="0">
                          <a:ln>
                            <a:noFill/>
                          </a:ln>
                          <a:effectLst/>
                        </a:rPr>
                        <a:t>Does not permit or require log backups</a:t>
                      </a:r>
                    </a:p>
                    <a:p>
                      <a:pPr marL="163513" marR="0" lvl="0" indent="-163513" algn="l" defTabSz="914400" rtl="0" eaLnBrk="1" fontAlgn="base" latinLnBrk="0" hangingPunct="1">
                        <a:lnSpc>
                          <a:spcPct val="100000"/>
                        </a:lnSpc>
                        <a:spcBef>
                          <a:spcPct val="0"/>
                        </a:spcBef>
                        <a:spcAft>
                          <a:spcPct val="0"/>
                        </a:spcAft>
                        <a:buClrTx/>
                        <a:buSzTx/>
                        <a:buFontTx/>
                        <a:buChar char="•"/>
                        <a:tabLst/>
                      </a:pPr>
                      <a:r>
                        <a:rPr kumimoji="0" lang="en-US" sz="2400" u="none" strike="noStrike" cap="none" normalizeH="0" baseline="0" dirty="0" smtClean="0">
                          <a:ln>
                            <a:noFill/>
                          </a:ln>
                          <a:effectLst/>
                        </a:rPr>
                        <a:t>Automatically truncates log to keep space requirements small</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r>
              <a:tr h="13914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Full</a:t>
                      </a:r>
                      <a:endPar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c>
                  <a:txBody>
                    <a:bodyPr/>
                    <a:lstStyle/>
                    <a:p>
                      <a:pPr marL="173038" marR="0" lvl="0" indent="-173038" algn="l" defTabSz="914400" rtl="0" eaLnBrk="1" fontAlgn="base" latinLnBrk="0" hangingPunct="1">
                        <a:lnSpc>
                          <a:spcPct val="100000"/>
                        </a:lnSpc>
                        <a:spcBef>
                          <a:spcPct val="0"/>
                        </a:spcBef>
                        <a:spcAft>
                          <a:spcPct val="0"/>
                        </a:spcAft>
                        <a:buClrTx/>
                        <a:buSzTx/>
                        <a:buFontTx/>
                        <a:buChar char="•"/>
                        <a:tabLst/>
                      </a:pPr>
                      <a:r>
                        <a:rPr kumimoji="0" lang="en-US" sz="2400" u="none" strike="noStrike" cap="none" normalizeH="0" baseline="0" dirty="0" smtClean="0">
                          <a:ln>
                            <a:noFill/>
                          </a:ln>
                          <a:effectLst/>
                        </a:rPr>
                        <a:t>Requires log backups for manageability</a:t>
                      </a:r>
                    </a:p>
                    <a:p>
                      <a:pPr marL="173038" marR="0" lvl="0" indent="-173038" algn="l" defTabSz="914400" rtl="0" eaLnBrk="1" fontAlgn="base" latinLnBrk="0" hangingPunct="1">
                        <a:lnSpc>
                          <a:spcPct val="100000"/>
                        </a:lnSpc>
                        <a:spcBef>
                          <a:spcPct val="0"/>
                        </a:spcBef>
                        <a:spcAft>
                          <a:spcPct val="0"/>
                        </a:spcAft>
                        <a:buClrTx/>
                        <a:buSzTx/>
                        <a:buFontTx/>
                        <a:buChar char="•"/>
                        <a:tabLst/>
                      </a:pPr>
                      <a:r>
                        <a:rPr kumimoji="0" lang="en-US" sz="2400" u="none" strike="noStrike" cap="none" normalizeH="0" baseline="0" dirty="0" smtClean="0">
                          <a:ln>
                            <a:noFill/>
                          </a:ln>
                          <a:effectLst/>
                        </a:rPr>
                        <a:t>Avoids data loss due to a damaged or missing data file</a:t>
                      </a:r>
                    </a:p>
                    <a:p>
                      <a:pPr marL="173038" marR="0" lvl="0" indent="-173038" algn="l" defTabSz="914400" rtl="0" eaLnBrk="1" fontAlgn="base" latinLnBrk="0" hangingPunct="1">
                        <a:lnSpc>
                          <a:spcPct val="100000"/>
                        </a:lnSpc>
                        <a:spcBef>
                          <a:spcPct val="0"/>
                        </a:spcBef>
                        <a:spcAft>
                          <a:spcPct val="0"/>
                        </a:spcAft>
                        <a:buClrTx/>
                        <a:buSzTx/>
                        <a:buFontTx/>
                        <a:buChar char="•"/>
                        <a:tabLst/>
                      </a:pPr>
                      <a:r>
                        <a:rPr kumimoji="0" lang="en-US" sz="2400" u="none" strike="noStrike" cap="none" normalizeH="0" baseline="0" dirty="0" smtClean="0">
                          <a:ln>
                            <a:noFill/>
                          </a:ln>
                          <a:effectLst/>
                        </a:rPr>
                        <a:t>Permits recovery to a specified point in time</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r>
              <a:tr h="17125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Bulk Logged</a:t>
                      </a:r>
                      <a:endPar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c>
                  <a:txBody>
                    <a:bodyPr/>
                    <a:lstStyle/>
                    <a:p>
                      <a:pPr marL="173038" marR="0" lvl="0" indent="-173038" algn="l" defTabSz="914400" rtl="0" eaLnBrk="1" fontAlgn="base" latinLnBrk="0" hangingPunct="1">
                        <a:lnSpc>
                          <a:spcPct val="100000"/>
                        </a:lnSpc>
                        <a:spcBef>
                          <a:spcPct val="0"/>
                        </a:spcBef>
                        <a:spcAft>
                          <a:spcPct val="0"/>
                        </a:spcAft>
                        <a:buClrTx/>
                        <a:buSzTx/>
                        <a:buFontTx/>
                        <a:buChar char="•"/>
                        <a:tabLst/>
                      </a:pPr>
                      <a:r>
                        <a:rPr kumimoji="0" lang="en-US" sz="2400" u="none" strike="noStrike" cap="none" normalizeH="0" baseline="0" dirty="0" smtClean="0">
                          <a:ln>
                            <a:noFill/>
                          </a:ln>
                          <a:effectLst/>
                        </a:rPr>
                        <a:t>Requires log backups for manageability</a:t>
                      </a:r>
                    </a:p>
                    <a:p>
                      <a:pPr marL="173038" marR="0" lvl="0" indent="-173038" algn="l" defTabSz="914400" rtl="0" eaLnBrk="1" fontAlgn="base" latinLnBrk="0" hangingPunct="1">
                        <a:lnSpc>
                          <a:spcPct val="100000"/>
                        </a:lnSpc>
                        <a:spcBef>
                          <a:spcPct val="0"/>
                        </a:spcBef>
                        <a:spcAft>
                          <a:spcPct val="0"/>
                        </a:spcAft>
                        <a:buClrTx/>
                        <a:buSzTx/>
                        <a:buFontTx/>
                        <a:buChar char="•"/>
                        <a:tabLst/>
                      </a:pPr>
                      <a:r>
                        <a:rPr kumimoji="0" lang="en-US" sz="2400" u="none" strike="noStrike" cap="none" normalizeH="0" baseline="0" dirty="0" smtClean="0">
                          <a:ln>
                            <a:noFill/>
                          </a:ln>
                          <a:effectLst/>
                        </a:rPr>
                        <a:t>Can enhance the performance of bulk copy operations</a:t>
                      </a:r>
                    </a:p>
                    <a:p>
                      <a:pPr marL="173038" marR="0" lvl="0" indent="-173038" algn="l" defTabSz="914400" rtl="0" eaLnBrk="1" fontAlgn="base" latinLnBrk="0" hangingPunct="1">
                        <a:lnSpc>
                          <a:spcPct val="100000"/>
                        </a:lnSpc>
                        <a:spcBef>
                          <a:spcPct val="0"/>
                        </a:spcBef>
                        <a:spcAft>
                          <a:spcPct val="0"/>
                        </a:spcAft>
                        <a:buClrTx/>
                        <a:buSzTx/>
                        <a:buFontTx/>
                        <a:buChar char="•"/>
                        <a:tabLst/>
                      </a:pPr>
                      <a:r>
                        <a:rPr kumimoji="0" lang="en-US" sz="2400" u="none" strike="noStrike" cap="none" normalizeH="0" baseline="0" dirty="0" smtClean="0">
                          <a:ln>
                            <a:noFill/>
                          </a:ln>
                          <a:effectLst/>
                        </a:rPr>
                        <a:t>Reduces log space usage by using minimal logging for many bulk operations</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r>
            </a:tbl>
          </a:graphicData>
        </a:graphic>
      </p:graphicFrame>
    </p:spTree>
    <p:extLst>
      <p:ext uri="{BB962C8B-B14F-4D97-AF65-F5344CB8AC3E}">
        <p14:creationId xmlns:p14="http://schemas.microsoft.com/office/powerpoint/2010/main" val="3881799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Backup Types</a:t>
            </a:r>
            <a:endParaRPr lang="en-US" dirty="0"/>
          </a:p>
        </p:txBody>
      </p:sp>
      <p:graphicFrame>
        <p:nvGraphicFramePr>
          <p:cNvPr id="4" name="Group 33"/>
          <p:cNvGraphicFramePr>
            <a:graphicFrameLocks noGrp="1"/>
          </p:cNvGraphicFramePr>
          <p:nvPr>
            <p:extLst>
              <p:ext uri="{D42A27DB-BD31-4B8C-83A1-F6EECF244321}">
                <p14:modId xmlns:p14="http://schemas.microsoft.com/office/powerpoint/2010/main" val="146400278"/>
              </p:ext>
            </p:extLst>
          </p:nvPr>
        </p:nvGraphicFramePr>
        <p:xfrm>
          <a:off x="379514" y="1074609"/>
          <a:ext cx="11524432" cy="5374455"/>
        </p:xfrm>
        <a:graphic>
          <a:graphicData uri="http://schemas.openxmlformats.org/drawingml/2006/table">
            <a:tbl>
              <a:tblPr firstRow="1" bandRow="1">
                <a:tableStyleId>{B301B821-A1FF-4177-AEE7-76D212191A09}</a:tableStyleId>
              </a:tblPr>
              <a:tblGrid>
                <a:gridCol w="3176207"/>
                <a:gridCol w="8348225"/>
              </a:tblGrid>
              <a:tr h="507754">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Backup type</a:t>
                      </a:r>
                      <a:endPar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Description</a:t>
                      </a:r>
                      <a:endPar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r>
              <a:tr h="74177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Full </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All data files and the active part of the transaction log</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r>
              <a:tr h="8063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Differential</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The parts of the database that have changed since the last full database backup</a:t>
                      </a:r>
                      <a:endPar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r>
              <a:tr h="48099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Transaction Log</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Any database changes recorded in the log files</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r>
              <a:tr h="5064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File/File Group</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u="none" strike="noStrike" cap="none" normalizeH="0" baseline="0" dirty="0" smtClean="0">
                          <a:ln>
                            <a:noFill/>
                          </a:ln>
                          <a:effectLst/>
                        </a:rPr>
                        <a:t>Specified files or filegroups</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r>
              <a:tr h="80638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Partial</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The primary filegroup, every read/write filegroup, and any specified read-only filegroups</a:t>
                      </a:r>
                      <a:endParaRPr kumimoji="0" lang="en-US" sz="2400" b="1"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r>
              <a:tr h="73470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Tail-log Backup</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c>
                  <a:txBody>
                    <a:bodyPr/>
                    <a:lstStyle/>
                    <a:p>
                      <a:pPr marL="0" marR="0" lvl="0" indent="0" algn="l" defTabSz="914400" rtl="0" eaLnBrk="0" fontAlgn="base" latinLnBrk="0" hangingPunct="0">
                        <a:lnSpc>
                          <a:spcPct val="90000"/>
                        </a:lnSpc>
                        <a:spcBef>
                          <a:spcPct val="70000"/>
                        </a:spcBef>
                        <a:spcAft>
                          <a:spcPct val="0"/>
                        </a:spcAft>
                        <a:buClr>
                          <a:schemeClr val="hlink"/>
                        </a:buClr>
                        <a:buSzPct val="90000"/>
                        <a:buFontTx/>
                        <a:buNone/>
                        <a:tabLst/>
                      </a:pPr>
                      <a:r>
                        <a:rPr kumimoji="0" lang="en-US" sz="2400" u="none" strike="noStrike" cap="none" normalizeH="0" baseline="0" dirty="0" smtClean="0">
                          <a:ln>
                            <a:noFill/>
                          </a:ln>
                          <a:effectLst/>
                        </a:rPr>
                        <a:t>Log backup taken of the tail of the log just before a restore operation </a:t>
                      </a:r>
                      <a:endParaRPr kumimoji="0" lang="en-US" sz="2400" b="0" i="0" u="none" strike="noStrike" cap="none" normalizeH="0" baseline="0" dirty="0" smtClean="0">
                        <a:ln>
                          <a:noFill/>
                        </a:ln>
                        <a:solidFill>
                          <a:srgbClr val="000000"/>
                        </a:solidFill>
                        <a:effectLst/>
                        <a:latin typeface="Segoe UI" pitchFamily="34" charset="0"/>
                        <a:ea typeface="Segoe UI" pitchFamily="34" charset="0"/>
                        <a:cs typeface="Segoe UI" pitchFamily="34" charset="0"/>
                      </a:endParaRPr>
                    </a:p>
                  </a:txBody>
                  <a:tcPr horzOverflow="overflow"/>
                </a:tc>
              </a:tr>
              <a:tr h="74177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u="none" strike="noStrike" cap="none" normalizeH="0" baseline="0" dirty="0" smtClean="0">
                          <a:ln>
                            <a:noFill/>
                          </a:ln>
                          <a:effectLst/>
                        </a:rPr>
                        <a:t>Copy Only</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u="none" strike="noStrike" cap="none" normalizeH="0" baseline="0" dirty="0" smtClean="0">
                          <a:ln>
                            <a:noFill/>
                          </a:ln>
                          <a:effectLst/>
                        </a:rPr>
                        <a:t>The database or log (without affecting the backup sequence)</a:t>
                      </a:r>
                      <a:endParaRPr kumimoji="0" lang="en-US" sz="2400" b="0" i="0" u="none" strike="noStrike" cap="none" normalizeH="0" baseline="0" dirty="0" smtClean="0">
                        <a:ln>
                          <a:noFill/>
                        </a:ln>
                        <a:solidFill>
                          <a:schemeClr val="tx1"/>
                        </a:solidFill>
                        <a:effectLst/>
                        <a:latin typeface="Segoe UI" pitchFamily="34" charset="0"/>
                        <a:ea typeface="Segoe UI" pitchFamily="34" charset="0"/>
                        <a:cs typeface="Segoe UI" pitchFamily="34" charset="0"/>
                      </a:endParaRPr>
                    </a:p>
                  </a:txBody>
                  <a:tcPr horzOverflow="overflow"/>
                </a:tc>
              </a:tr>
            </a:tbl>
          </a:graphicData>
        </a:graphic>
      </p:graphicFrame>
    </p:spTree>
    <p:extLst>
      <p:ext uri="{BB962C8B-B14F-4D97-AF65-F5344CB8AC3E}">
        <p14:creationId xmlns:p14="http://schemas.microsoft.com/office/powerpoint/2010/main" val="19333485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388226"/>
            <a:ext cx="11525250" cy="5526550"/>
          </a:xfrm>
        </p:spPr>
        <p:txBody>
          <a:bodyPr>
            <a:normAutofit/>
          </a:bodyPr>
          <a:lstStyle/>
          <a:p>
            <a:r>
              <a:rPr lang="en-GB" dirty="0" smtClean="0"/>
              <a:t>What is the maximum time it can take to recover?</a:t>
            </a:r>
          </a:p>
          <a:p>
            <a:pPr lvl="1"/>
            <a:r>
              <a:rPr lang="en-GB" dirty="0" smtClean="0"/>
              <a:t>Recovery Time Objective (RTO)</a:t>
            </a:r>
          </a:p>
          <a:p>
            <a:r>
              <a:rPr lang="en-GB" dirty="0" smtClean="0"/>
              <a:t>How much data can you afford to lose?</a:t>
            </a:r>
          </a:p>
          <a:p>
            <a:pPr lvl="1"/>
            <a:r>
              <a:rPr lang="en-GB" dirty="0" smtClean="0"/>
              <a:t>Recovery Point Objective (RPO)</a:t>
            </a:r>
          </a:p>
          <a:p>
            <a:pPr lvl="1"/>
            <a:endParaRPr lang="en-GB" sz="2000" dirty="0"/>
          </a:p>
          <a:p>
            <a:r>
              <a:rPr lang="en-GB" dirty="0" smtClean="0"/>
              <a:t>Backup strategy should map to requirements</a:t>
            </a:r>
          </a:p>
          <a:p>
            <a:pPr lvl="1"/>
            <a:r>
              <a:rPr lang="en-GB" dirty="0" smtClean="0"/>
              <a:t>Types and frequency</a:t>
            </a:r>
          </a:p>
          <a:p>
            <a:pPr lvl="1"/>
            <a:r>
              <a:rPr lang="en-GB" dirty="0" smtClean="0"/>
              <a:t>Media</a:t>
            </a:r>
          </a:p>
          <a:p>
            <a:pPr lvl="1"/>
            <a:r>
              <a:rPr lang="en-GB" dirty="0" smtClean="0"/>
              <a:t>Retention period</a:t>
            </a:r>
          </a:p>
          <a:p>
            <a:pPr lvl="1"/>
            <a:r>
              <a:rPr lang="en-GB" dirty="0" smtClean="0"/>
              <a:t>Testing</a:t>
            </a:r>
          </a:p>
        </p:txBody>
      </p:sp>
      <p:sp>
        <p:nvSpPr>
          <p:cNvPr id="2" name="Title 1"/>
          <p:cNvSpPr>
            <a:spLocks noGrp="1"/>
          </p:cNvSpPr>
          <p:nvPr>
            <p:ph type="title"/>
          </p:nvPr>
        </p:nvSpPr>
        <p:spPr/>
        <p:txBody>
          <a:bodyPr/>
          <a:lstStyle/>
          <a:p>
            <a:r>
              <a:rPr lang="en-US" dirty="0" smtClean="0"/>
              <a:t>Determine Recovery Objectives</a:t>
            </a:r>
            <a:endParaRPr lang="en-US" dirty="0"/>
          </a:p>
        </p:txBody>
      </p:sp>
    </p:spTree>
    <p:extLst>
      <p:ext uri="{BB962C8B-B14F-4D97-AF65-F5344CB8AC3E}">
        <p14:creationId xmlns:p14="http://schemas.microsoft.com/office/powerpoint/2010/main" val="1183421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13672" y="4041779"/>
            <a:ext cx="11525250" cy="2687727"/>
          </a:xfrm>
        </p:spPr>
        <p:txBody>
          <a:bodyPr>
            <a:normAutofit/>
          </a:bodyPr>
          <a:lstStyle/>
          <a:p>
            <a:pPr marL="0" indent="0">
              <a:buNone/>
            </a:pPr>
            <a:r>
              <a:rPr lang="en-GB" dirty="0" smtClean="0"/>
              <a:t>Full database backups</a:t>
            </a:r>
          </a:p>
          <a:p>
            <a:pPr marL="514331" indent="-457200"/>
            <a:r>
              <a:rPr lang="en-GB" dirty="0" smtClean="0"/>
              <a:t>Back up all data </a:t>
            </a:r>
          </a:p>
          <a:p>
            <a:pPr marL="514331" indent="-457200"/>
            <a:r>
              <a:rPr lang="en-GB" dirty="0" smtClean="0"/>
              <a:t>Can be used to restore he whole database</a:t>
            </a:r>
          </a:p>
          <a:p>
            <a:pPr marL="514331" indent="-457200"/>
            <a:r>
              <a:rPr lang="en-GB" dirty="0" smtClean="0"/>
              <a:t>Recovery to backup times only</a:t>
            </a:r>
          </a:p>
        </p:txBody>
      </p:sp>
      <p:sp>
        <p:nvSpPr>
          <p:cNvPr id="2" name="Title 1"/>
          <p:cNvSpPr>
            <a:spLocks noGrp="1"/>
          </p:cNvSpPr>
          <p:nvPr>
            <p:ph type="title"/>
          </p:nvPr>
        </p:nvSpPr>
        <p:spPr/>
        <p:txBody>
          <a:bodyPr/>
          <a:lstStyle/>
          <a:p>
            <a:r>
              <a:rPr lang="en-US" dirty="0" smtClean="0"/>
              <a:t>Full Database Backup Strategies</a:t>
            </a:r>
            <a:endParaRPr lang="en-US" dirty="0"/>
          </a:p>
        </p:txBody>
      </p:sp>
      <p:sp>
        <p:nvSpPr>
          <p:cNvPr id="4" name="Rectangle 19"/>
          <p:cNvSpPr>
            <a:spLocks noChangeArrowheads="1"/>
          </p:cNvSpPr>
          <p:nvPr/>
        </p:nvSpPr>
        <p:spPr bwMode="auto">
          <a:xfrm>
            <a:off x="2635390" y="3163485"/>
            <a:ext cx="6881813" cy="88900"/>
          </a:xfrm>
          <a:prstGeom prst="rect">
            <a:avLst/>
          </a:prstGeom>
          <a:solidFill>
            <a:schemeClr val="bg1"/>
          </a:solidFill>
          <a:ln w="9525" algn="ctr">
            <a:solidFill>
              <a:srgbClr val="333333"/>
            </a:solidFill>
            <a:miter lim="800000"/>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5" name="Text Box 22"/>
          <p:cNvSpPr txBox="1">
            <a:spLocks noChangeArrowheads="1"/>
          </p:cNvSpPr>
          <p:nvPr/>
        </p:nvSpPr>
        <p:spPr bwMode="auto">
          <a:xfrm>
            <a:off x="3035440" y="3250798"/>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Sunday</a:t>
            </a:r>
            <a:endPar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6" name="Text Box 23"/>
          <p:cNvSpPr txBox="1">
            <a:spLocks noChangeArrowheads="1"/>
          </p:cNvSpPr>
          <p:nvPr/>
        </p:nvSpPr>
        <p:spPr bwMode="auto">
          <a:xfrm>
            <a:off x="5356365" y="3250798"/>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Monday</a:t>
            </a:r>
            <a:endPar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8" name="Text Box 24"/>
          <p:cNvSpPr txBox="1">
            <a:spLocks noChangeArrowheads="1"/>
          </p:cNvSpPr>
          <p:nvPr/>
        </p:nvSpPr>
        <p:spPr bwMode="auto">
          <a:xfrm>
            <a:off x="7689990" y="3250798"/>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Tuesday</a:t>
            </a:r>
            <a:endPar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9" name="Group 8"/>
          <p:cNvGrpSpPr/>
          <p:nvPr/>
        </p:nvGrpSpPr>
        <p:grpSpPr>
          <a:xfrm>
            <a:off x="2764346" y="1471766"/>
            <a:ext cx="1735841" cy="1576919"/>
            <a:chOff x="1294181" y="1305481"/>
            <a:chExt cx="1735841" cy="1576919"/>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773" y="1808843"/>
              <a:ext cx="1631249" cy="1073557"/>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6020" y="1325268"/>
              <a:ext cx="526398" cy="87983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91019" y="1305481"/>
              <a:ext cx="523378" cy="874789"/>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92600" y="1350411"/>
              <a:ext cx="523378" cy="874789"/>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4181" y="1395341"/>
              <a:ext cx="523378" cy="874789"/>
            </a:xfrm>
            <a:prstGeom prst="rect">
              <a:avLst/>
            </a:prstGeom>
          </p:spPr>
        </p:pic>
      </p:grpSp>
      <p:grpSp>
        <p:nvGrpSpPr>
          <p:cNvPr id="15" name="Group 14"/>
          <p:cNvGrpSpPr/>
          <p:nvPr/>
        </p:nvGrpSpPr>
        <p:grpSpPr>
          <a:xfrm>
            <a:off x="5082004" y="1491553"/>
            <a:ext cx="1735841" cy="1576919"/>
            <a:chOff x="1294181" y="1305481"/>
            <a:chExt cx="1735841" cy="1576919"/>
          </a:xfrm>
        </p:grpSpPr>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773" y="1808843"/>
              <a:ext cx="1631249" cy="1073557"/>
            </a:xfrm>
            <a:prstGeom prst="rect">
              <a:avLst/>
            </a:prstGeom>
          </p:spPr>
        </p:pic>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6020" y="1325268"/>
              <a:ext cx="526398" cy="879837"/>
            </a:xfrm>
            <a:prstGeom prst="rect">
              <a:avLst/>
            </a:prstGeom>
          </p:spPr>
        </p:pic>
        <p:pic>
          <p:nvPicPr>
            <p:cNvPr id="18" name="Picture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91019" y="1305481"/>
              <a:ext cx="523378" cy="874789"/>
            </a:xfrm>
            <a:prstGeom prst="rect">
              <a:avLst/>
            </a:prstGeom>
          </p:spPr>
        </p:pic>
        <p:pic>
          <p:nvPicPr>
            <p:cNvPr id="19" name="Picture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92600" y="1350411"/>
              <a:ext cx="523378" cy="874789"/>
            </a:xfrm>
            <a:prstGeom prst="rect">
              <a:avLst/>
            </a:prstGeom>
          </p:spPr>
        </p:pic>
        <p:pic>
          <p:nvPicPr>
            <p:cNvPr id="20" name="Picture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4181" y="1395341"/>
              <a:ext cx="523378" cy="874789"/>
            </a:xfrm>
            <a:prstGeom prst="rect">
              <a:avLst/>
            </a:prstGeom>
          </p:spPr>
        </p:pic>
      </p:grpSp>
      <p:grpSp>
        <p:nvGrpSpPr>
          <p:cNvPr id="21" name="Group 20"/>
          <p:cNvGrpSpPr/>
          <p:nvPr/>
        </p:nvGrpSpPr>
        <p:grpSpPr>
          <a:xfrm>
            <a:off x="7399662" y="1511340"/>
            <a:ext cx="1735841" cy="1576919"/>
            <a:chOff x="1294181" y="1305481"/>
            <a:chExt cx="1735841" cy="1576919"/>
          </a:xfrm>
        </p:grpSpPr>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8773" y="1808843"/>
              <a:ext cx="1631249" cy="1073557"/>
            </a:xfrm>
            <a:prstGeom prst="rect">
              <a:avLst/>
            </a:prstGeom>
          </p:spPr>
        </p:pic>
        <p:pic>
          <p:nvPicPr>
            <p:cNvPr id="23" name="Picture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76020" y="1325268"/>
              <a:ext cx="526398" cy="879837"/>
            </a:xfrm>
            <a:prstGeom prst="rect">
              <a:avLst/>
            </a:prstGeom>
          </p:spPr>
        </p:pic>
        <p:pic>
          <p:nvPicPr>
            <p:cNvPr id="24" name="Picture 2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91019" y="1305481"/>
              <a:ext cx="523378" cy="874789"/>
            </a:xfrm>
            <a:prstGeom prst="rect">
              <a:avLst/>
            </a:prstGeom>
          </p:spPr>
        </p:pic>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92600" y="1350411"/>
              <a:ext cx="523378" cy="874789"/>
            </a:xfrm>
            <a:prstGeom prst="rect">
              <a:avLst/>
            </a:prstGeom>
          </p:spPr>
        </p:pic>
        <p:pic>
          <p:nvPicPr>
            <p:cNvPr id="26" name="Picture 2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4181" y="1395341"/>
              <a:ext cx="523378" cy="874789"/>
            </a:xfrm>
            <a:prstGeom prst="rect">
              <a:avLst/>
            </a:prstGeom>
          </p:spPr>
        </p:pic>
      </p:grpSp>
    </p:spTree>
    <p:extLst>
      <p:ext uri="{BB962C8B-B14F-4D97-AF65-F5344CB8AC3E}">
        <p14:creationId xmlns:p14="http://schemas.microsoft.com/office/powerpoint/2010/main" val="41420448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13672" y="4041779"/>
            <a:ext cx="11525250" cy="2687727"/>
          </a:xfrm>
        </p:spPr>
        <p:txBody>
          <a:bodyPr>
            <a:normAutofit/>
          </a:bodyPr>
          <a:lstStyle/>
          <a:p>
            <a:pPr marL="0" indent="0">
              <a:buNone/>
            </a:pPr>
            <a:r>
              <a:rPr lang="en-GB" dirty="0" smtClean="0"/>
              <a:t>A database and transaction log backup strategy</a:t>
            </a:r>
          </a:p>
          <a:p>
            <a:pPr marL="514331" indent="-457200"/>
            <a:r>
              <a:rPr lang="en-GB" dirty="0" smtClean="0"/>
              <a:t>Involves full and transaction log backups</a:t>
            </a:r>
          </a:p>
          <a:p>
            <a:pPr marL="514331" indent="-457200"/>
            <a:r>
              <a:rPr lang="en-GB" dirty="0" smtClean="0"/>
              <a:t>Enables point in time recovery</a:t>
            </a:r>
          </a:p>
          <a:p>
            <a:pPr marL="514331" indent="-457200"/>
            <a:r>
              <a:rPr lang="en-GB" dirty="0" smtClean="0"/>
              <a:t>Allows the database to be fully restored</a:t>
            </a:r>
          </a:p>
        </p:txBody>
      </p:sp>
      <p:sp>
        <p:nvSpPr>
          <p:cNvPr id="2" name="Title 1"/>
          <p:cNvSpPr>
            <a:spLocks noGrp="1"/>
          </p:cNvSpPr>
          <p:nvPr>
            <p:ph type="title"/>
          </p:nvPr>
        </p:nvSpPr>
        <p:spPr/>
        <p:txBody>
          <a:bodyPr/>
          <a:lstStyle/>
          <a:p>
            <a:r>
              <a:rPr lang="en-US" dirty="0" smtClean="0"/>
              <a:t>Transaction Log Backup Strategies</a:t>
            </a:r>
            <a:endParaRPr lang="en-US" dirty="0"/>
          </a:p>
        </p:txBody>
      </p:sp>
      <p:sp>
        <p:nvSpPr>
          <p:cNvPr id="27" name="Rectangle 26"/>
          <p:cNvSpPr>
            <a:spLocks noChangeArrowheads="1"/>
          </p:cNvSpPr>
          <p:nvPr/>
        </p:nvSpPr>
        <p:spPr bwMode="auto">
          <a:xfrm>
            <a:off x="2447608" y="3240998"/>
            <a:ext cx="6881813" cy="88900"/>
          </a:xfrm>
          <a:prstGeom prst="rect">
            <a:avLst/>
          </a:prstGeom>
          <a:solidFill>
            <a:schemeClr val="bg1"/>
          </a:solidFill>
          <a:ln w="9525" algn="ctr">
            <a:solidFill>
              <a:srgbClr val="333333"/>
            </a:solidFill>
            <a:miter lim="800000"/>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28" name="Line 27"/>
          <p:cNvSpPr>
            <a:spLocks noChangeShapeType="1"/>
          </p:cNvSpPr>
          <p:nvPr/>
        </p:nvSpPr>
        <p:spPr bwMode="auto">
          <a:xfrm>
            <a:off x="4591716" y="1162780"/>
            <a:ext cx="1587" cy="2692400"/>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sp>
        <p:nvSpPr>
          <p:cNvPr id="29" name="Text Box 28"/>
          <p:cNvSpPr txBox="1">
            <a:spLocks noChangeArrowheads="1"/>
          </p:cNvSpPr>
          <p:nvPr/>
        </p:nvSpPr>
        <p:spPr bwMode="auto">
          <a:xfrm>
            <a:off x="2807971" y="3350536"/>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Sunday</a:t>
            </a:r>
            <a:endPar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0" name="Text Box 29"/>
          <p:cNvSpPr txBox="1">
            <a:spLocks noChangeArrowheads="1"/>
          </p:cNvSpPr>
          <p:nvPr/>
        </p:nvSpPr>
        <p:spPr bwMode="auto">
          <a:xfrm>
            <a:off x="5992496" y="3350536"/>
            <a:ext cx="1409700" cy="400110"/>
          </a:xfrm>
          <a:prstGeom prst="rect">
            <a:avLst/>
          </a:prstGeom>
          <a:noFill/>
          <a:ln w="9525" algn="ctr">
            <a:noFill/>
            <a:miter lim="800000"/>
            <a:headEnd/>
            <a:tailEnd/>
          </a:ln>
        </p:spPr>
        <p:txBody>
          <a:bodyPr>
            <a:spAutoFit/>
          </a:bodyPr>
          <a:lstStyle/>
          <a:p>
            <a:pPr lvl="0" fontAlgn="base">
              <a:spcBef>
                <a:spcPct val="50000"/>
              </a:spcBef>
              <a:spcAft>
                <a:spcPct val="0"/>
              </a:spcAft>
            </a:pPr>
            <a:r>
              <a:rPr lang="en-GB" sz="2000" b="1" dirty="0">
                <a:solidFill>
                  <a:srgbClr val="000000"/>
                </a:solidFill>
                <a:latin typeface="Segoe UI" panose="020B0502040204020203" pitchFamily="34" charset="0"/>
                <a:ea typeface="Segoe UI" panose="020B0502040204020203" pitchFamily="34" charset="0"/>
                <a:cs typeface="Segoe UI" panose="020B0502040204020203" pitchFamily="34" charset="0"/>
              </a:rPr>
              <a:t>Monday</a:t>
            </a:r>
            <a:endParaRPr lang="en-US" sz="2000" b="1" dirty="0">
              <a:solidFill>
                <a:srgbClr val="000000"/>
              </a:solidFill>
              <a:latin typeface="Segoe UI" panose="020B0502040204020203" pitchFamily="34" charset="0"/>
              <a:ea typeface="Segoe UI" panose="020B0502040204020203" pitchFamily="34" charset="0"/>
              <a:cs typeface="Segoe UI" panose="020B0502040204020203" pitchFamily="34" charset="0"/>
            </a:endParaRPr>
          </a:p>
        </p:txBody>
      </p:sp>
      <p:grpSp>
        <p:nvGrpSpPr>
          <p:cNvPr id="31" name="Group 30"/>
          <p:cNvGrpSpPr>
            <a:grpSpLocks/>
          </p:cNvGrpSpPr>
          <p:nvPr/>
        </p:nvGrpSpPr>
        <p:grpSpPr bwMode="auto">
          <a:xfrm>
            <a:off x="3371533" y="2869523"/>
            <a:ext cx="284163" cy="296863"/>
            <a:chOff x="1199" y="1938"/>
            <a:chExt cx="179" cy="187"/>
          </a:xfrm>
        </p:grpSpPr>
        <p:sp>
          <p:nvSpPr>
            <p:cNvPr id="32" name="Oval 31"/>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3" name="Line 32"/>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34" name="Group 33"/>
          <p:cNvGrpSpPr>
            <a:grpSpLocks/>
          </p:cNvGrpSpPr>
          <p:nvPr/>
        </p:nvGrpSpPr>
        <p:grpSpPr bwMode="auto">
          <a:xfrm>
            <a:off x="5779771" y="2869523"/>
            <a:ext cx="284162" cy="296863"/>
            <a:chOff x="1199" y="1938"/>
            <a:chExt cx="179" cy="187"/>
          </a:xfrm>
        </p:grpSpPr>
        <p:sp>
          <p:nvSpPr>
            <p:cNvPr id="35" name="Oval 34"/>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36" name="Line 35"/>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37" name="Group 39"/>
          <p:cNvGrpSpPr>
            <a:grpSpLocks/>
          </p:cNvGrpSpPr>
          <p:nvPr/>
        </p:nvGrpSpPr>
        <p:grpSpPr bwMode="auto">
          <a:xfrm>
            <a:off x="4971733" y="2869523"/>
            <a:ext cx="284163" cy="296863"/>
            <a:chOff x="2272" y="1915"/>
            <a:chExt cx="179" cy="187"/>
          </a:xfrm>
        </p:grpSpPr>
        <p:grpSp>
          <p:nvGrpSpPr>
            <p:cNvPr id="38" name="Group 40"/>
            <p:cNvGrpSpPr>
              <a:grpSpLocks/>
            </p:cNvGrpSpPr>
            <p:nvPr/>
          </p:nvGrpSpPr>
          <p:grpSpPr bwMode="auto">
            <a:xfrm>
              <a:off x="2272" y="1915"/>
              <a:ext cx="179" cy="187"/>
              <a:chOff x="1199" y="1938"/>
              <a:chExt cx="179" cy="187"/>
            </a:xfrm>
          </p:grpSpPr>
          <p:sp>
            <p:nvSpPr>
              <p:cNvPr id="40" name="Oval 41"/>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1" name="Line 42"/>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39" name="Line 43"/>
            <p:cNvSpPr>
              <a:spLocks noChangeShapeType="1"/>
            </p:cNvSpPr>
            <p:nvPr/>
          </p:nvSpPr>
          <p:spPr bwMode="auto">
            <a:xfrm flipH="1">
              <a:off x="2273" y="2016"/>
              <a:ext cx="85" cy="0"/>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42" name="Group 44"/>
          <p:cNvGrpSpPr>
            <a:grpSpLocks/>
          </p:cNvGrpSpPr>
          <p:nvPr/>
        </p:nvGrpSpPr>
        <p:grpSpPr bwMode="auto">
          <a:xfrm>
            <a:off x="6552883" y="2869523"/>
            <a:ext cx="285750" cy="296863"/>
            <a:chOff x="3268" y="1915"/>
            <a:chExt cx="180" cy="187"/>
          </a:xfrm>
        </p:grpSpPr>
        <p:grpSp>
          <p:nvGrpSpPr>
            <p:cNvPr id="43" name="Group 45"/>
            <p:cNvGrpSpPr>
              <a:grpSpLocks/>
            </p:cNvGrpSpPr>
            <p:nvPr/>
          </p:nvGrpSpPr>
          <p:grpSpPr bwMode="auto">
            <a:xfrm>
              <a:off x="3268" y="1915"/>
              <a:ext cx="179" cy="187"/>
              <a:chOff x="1199" y="1938"/>
              <a:chExt cx="179" cy="187"/>
            </a:xfrm>
          </p:grpSpPr>
          <p:sp>
            <p:nvSpPr>
              <p:cNvPr id="45" name="Oval 46"/>
              <p:cNvSpPr>
                <a:spLocks noChangeArrowheads="1"/>
              </p:cNvSpPr>
              <p:nvPr/>
            </p:nvSpPr>
            <p:spPr bwMode="auto">
              <a:xfrm>
                <a:off x="1199" y="1946"/>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6" name="Line 47"/>
              <p:cNvSpPr>
                <a:spLocks noChangeShapeType="1"/>
              </p:cNvSpPr>
              <p:nvPr/>
            </p:nvSpPr>
            <p:spPr bwMode="auto">
              <a:xfrm flipV="1">
                <a:off x="1292" y="1938"/>
                <a:ext cx="0" cy="101"/>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sp>
          <p:nvSpPr>
            <p:cNvPr id="44" name="Line 48"/>
            <p:cNvSpPr>
              <a:spLocks noChangeShapeType="1"/>
            </p:cNvSpPr>
            <p:nvPr/>
          </p:nvSpPr>
          <p:spPr bwMode="auto">
            <a:xfrm>
              <a:off x="3355" y="2016"/>
              <a:ext cx="93" cy="0"/>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grpSp>
        <p:nvGrpSpPr>
          <p:cNvPr id="47" name="Group 49"/>
          <p:cNvGrpSpPr>
            <a:grpSpLocks/>
          </p:cNvGrpSpPr>
          <p:nvPr/>
        </p:nvGrpSpPr>
        <p:grpSpPr bwMode="auto">
          <a:xfrm>
            <a:off x="8113396" y="2869523"/>
            <a:ext cx="284162" cy="296863"/>
            <a:chOff x="4309" y="1915"/>
            <a:chExt cx="179" cy="187"/>
          </a:xfrm>
        </p:grpSpPr>
        <p:sp>
          <p:nvSpPr>
            <p:cNvPr id="48" name="Oval 50"/>
            <p:cNvSpPr>
              <a:spLocks noChangeArrowheads="1"/>
            </p:cNvSpPr>
            <p:nvPr/>
          </p:nvSpPr>
          <p:spPr bwMode="auto">
            <a:xfrm>
              <a:off x="4309" y="1923"/>
              <a:ext cx="179" cy="179"/>
            </a:xfrm>
            <a:prstGeom prst="ellipse">
              <a:avLst/>
            </a:prstGeom>
            <a:solidFill>
              <a:schemeClr val="bg1"/>
            </a:solidFill>
            <a:ln w="9525" algn="ctr">
              <a:solidFill>
                <a:srgbClr val="333333"/>
              </a:solidFill>
              <a:round/>
              <a:headEnd/>
              <a:tailEnd/>
            </a:ln>
          </p:spPr>
          <p:txBody>
            <a:bodyPr wrap="none" anchor="ctr"/>
            <a:lstStyle/>
            <a:p>
              <a:pPr lvl="0" fontAlgn="base">
                <a:spcBef>
                  <a:spcPct val="0"/>
                </a:spcBef>
                <a:spcAft>
                  <a:spcPct val="0"/>
                </a:spcAft>
              </a:pPr>
              <a:endParaRPr lang="en-US" b="1" dirty="0">
                <a:solidFill>
                  <a:srgbClr val="000000"/>
                </a:solidFill>
                <a:latin typeface="Verdana" pitchFamily="34" charset="0"/>
                <a:cs typeface="Arial" charset="0"/>
              </a:endParaRPr>
            </a:p>
          </p:txBody>
        </p:sp>
        <p:sp>
          <p:nvSpPr>
            <p:cNvPr id="49" name="Line 51"/>
            <p:cNvSpPr>
              <a:spLocks noChangeShapeType="1"/>
            </p:cNvSpPr>
            <p:nvPr/>
          </p:nvSpPr>
          <p:spPr bwMode="auto">
            <a:xfrm>
              <a:off x="4398" y="1915"/>
              <a:ext cx="0" cy="187"/>
            </a:xfrm>
            <a:prstGeom prst="line">
              <a:avLst/>
            </a:prstGeom>
            <a:noFill/>
            <a:ln w="9525">
              <a:solidFill>
                <a:srgbClr val="333333"/>
              </a:solidFill>
              <a:round/>
              <a:headEnd/>
              <a:tailEnd/>
            </a:ln>
          </p:spPr>
          <p:txBody>
            <a:bodyPr anchor="ctr"/>
            <a:lstStyle/>
            <a:p>
              <a:pPr lvl="0" fontAlgn="base">
                <a:spcBef>
                  <a:spcPct val="0"/>
                </a:spcBef>
                <a:spcAft>
                  <a:spcPct val="0"/>
                </a:spcAft>
              </a:pPr>
              <a:endParaRPr lang="en-AU" b="1" dirty="0">
                <a:solidFill>
                  <a:srgbClr val="000000"/>
                </a:solidFill>
                <a:latin typeface="Verdana" pitchFamily="34" charset="0"/>
                <a:cs typeface="Arial" charset="0"/>
              </a:endParaRPr>
            </a:p>
          </p:txBody>
        </p:sp>
      </p:grpSp>
      <p:pic>
        <p:nvPicPr>
          <p:cNvPr id="50" name="Picture 4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45060" y="1487711"/>
            <a:ext cx="526398" cy="879837"/>
          </a:xfrm>
          <a:prstGeom prst="rect">
            <a:avLst/>
          </a:prstGeom>
        </p:spPr>
      </p:pic>
      <p:pic>
        <p:nvPicPr>
          <p:cNvPr id="51" name="Picture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22958" y="1501294"/>
            <a:ext cx="526398" cy="879837"/>
          </a:xfrm>
          <a:prstGeom prst="rect">
            <a:avLst/>
          </a:prstGeom>
        </p:spPr>
      </p:pic>
      <p:pic>
        <p:nvPicPr>
          <p:cNvPr id="52" name="Picture 5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33838" y="1505591"/>
            <a:ext cx="526398" cy="879837"/>
          </a:xfrm>
          <a:prstGeom prst="rect">
            <a:avLst/>
          </a:prstGeom>
        </p:spPr>
      </p:pic>
      <p:grpSp>
        <p:nvGrpSpPr>
          <p:cNvPr id="53" name="Group 52"/>
          <p:cNvGrpSpPr/>
          <p:nvPr/>
        </p:nvGrpSpPr>
        <p:grpSpPr>
          <a:xfrm>
            <a:off x="2534600" y="1236823"/>
            <a:ext cx="1735841" cy="1576919"/>
            <a:chOff x="1294181" y="1305481"/>
            <a:chExt cx="1735841" cy="1576919"/>
          </a:xfrm>
        </p:grpSpPr>
        <p:pic>
          <p:nvPicPr>
            <p:cNvPr id="54" name="Picture 5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8773" y="1808843"/>
              <a:ext cx="1631249" cy="1073557"/>
            </a:xfrm>
            <a:prstGeom prst="rect">
              <a:avLst/>
            </a:prstGeom>
          </p:spPr>
        </p:pic>
        <p:pic>
          <p:nvPicPr>
            <p:cNvPr id="55" name="Picture 5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6020" y="1325268"/>
              <a:ext cx="526398" cy="879837"/>
            </a:xfrm>
            <a:prstGeom prst="rect">
              <a:avLst/>
            </a:prstGeom>
          </p:spPr>
        </p:pic>
        <p:pic>
          <p:nvPicPr>
            <p:cNvPr id="56" name="Picture 5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91019" y="1305481"/>
              <a:ext cx="523378" cy="874789"/>
            </a:xfrm>
            <a:prstGeom prst="rect">
              <a:avLst/>
            </a:prstGeom>
          </p:spPr>
        </p:pic>
        <p:pic>
          <p:nvPicPr>
            <p:cNvPr id="57" name="Picture 5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92600" y="1350411"/>
              <a:ext cx="523378" cy="874789"/>
            </a:xfrm>
            <a:prstGeom prst="rect">
              <a:avLst/>
            </a:prstGeom>
          </p:spPr>
        </p:pic>
        <p:pic>
          <p:nvPicPr>
            <p:cNvPr id="58" name="Picture 5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4181" y="1395341"/>
              <a:ext cx="523378" cy="874789"/>
            </a:xfrm>
            <a:prstGeom prst="rect">
              <a:avLst/>
            </a:prstGeom>
          </p:spPr>
        </p:pic>
      </p:grpSp>
      <p:grpSp>
        <p:nvGrpSpPr>
          <p:cNvPr id="59" name="Group 58"/>
          <p:cNvGrpSpPr/>
          <p:nvPr/>
        </p:nvGrpSpPr>
        <p:grpSpPr>
          <a:xfrm>
            <a:off x="7366535" y="1236823"/>
            <a:ext cx="1735841" cy="1576919"/>
            <a:chOff x="1294181" y="1305481"/>
            <a:chExt cx="1735841" cy="1576919"/>
          </a:xfrm>
        </p:grpSpPr>
        <p:pic>
          <p:nvPicPr>
            <p:cNvPr id="60" name="Picture 5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8773" y="1808843"/>
              <a:ext cx="1631249" cy="1073557"/>
            </a:xfrm>
            <a:prstGeom prst="rect">
              <a:avLst/>
            </a:prstGeom>
          </p:spPr>
        </p:pic>
        <p:pic>
          <p:nvPicPr>
            <p:cNvPr id="61" name="Picture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6020" y="1325268"/>
              <a:ext cx="526398" cy="879837"/>
            </a:xfrm>
            <a:prstGeom prst="rect">
              <a:avLst/>
            </a:prstGeom>
          </p:spPr>
        </p:pic>
        <p:pic>
          <p:nvPicPr>
            <p:cNvPr id="62" name="Picture 6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91019" y="1305481"/>
              <a:ext cx="523378" cy="874789"/>
            </a:xfrm>
            <a:prstGeom prst="rect">
              <a:avLst/>
            </a:prstGeom>
          </p:spPr>
        </p:pic>
        <p:pic>
          <p:nvPicPr>
            <p:cNvPr id="63" name="Picture 6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492600" y="1350411"/>
              <a:ext cx="523378" cy="874789"/>
            </a:xfrm>
            <a:prstGeom prst="rect">
              <a:avLst/>
            </a:prstGeom>
          </p:spPr>
        </p:pic>
        <p:pic>
          <p:nvPicPr>
            <p:cNvPr id="64" name="Picture 6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94181" y="1395341"/>
              <a:ext cx="523378" cy="874789"/>
            </a:xfrm>
            <a:prstGeom prst="rect">
              <a:avLst/>
            </a:prstGeom>
          </p:spPr>
        </p:pic>
      </p:grpSp>
    </p:spTree>
    <p:extLst>
      <p:ext uri="{BB962C8B-B14F-4D97-AF65-F5344CB8AC3E}">
        <p14:creationId xmlns:p14="http://schemas.microsoft.com/office/powerpoint/2010/main" val="4022469977"/>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DC2CDEF1-EAD5-4300-A2EA-437935320DBA">Final</Status>
    <Module xmlns="DC2CDEF1-EAD5-4300-A2EA-437935320DBA">3</Module>
    <Content_x0020_Type xmlns="DC2CDEF1-EAD5-4300-A2EA-437935320DBA">Slide Presentation</Content_x0020_Typ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ABABB7C912B349A2B2463BDF914460" ma:contentTypeVersion="" ma:contentTypeDescription="Create a new document." ma:contentTypeScope="" ma:versionID="122032919d7da652cf4cd65408dab275">
  <xsd:schema xmlns:xsd="http://www.w3.org/2001/XMLSchema" xmlns:xs="http://www.w3.org/2001/XMLSchema" xmlns:p="http://schemas.microsoft.com/office/2006/metadata/properties" xmlns:ns2="DC2CDEF1-EAD5-4300-A2EA-437935320DBA" xmlns:ns3="27aa9422-7f1f-4c84-9cdf-302b1a67e513" targetNamespace="http://schemas.microsoft.com/office/2006/metadata/properties" ma:root="true" ma:fieldsID="251696a2ef9bf7a3ee2b4eea1f301ba9" ns2:_="" ns3:_="">
    <xsd:import namespace="DC2CDEF1-EAD5-4300-A2EA-437935320DBA"/>
    <xsd:import namespace="27aa9422-7f1f-4c84-9cdf-302b1a67e513"/>
    <xsd:element name="properties">
      <xsd:complexType>
        <xsd:sequence>
          <xsd:element name="documentManagement">
            <xsd:complexType>
              <xsd:all>
                <xsd:element ref="ns2:Content_x0020_Type"/>
                <xsd:element ref="ns2:Module" minOccurs="0"/>
                <xsd:element ref="ns2:Status" minOccurs="0"/>
                <xsd:element ref="ns3:SharedWithUser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C2CDEF1-EAD5-4300-A2EA-437935320DBA"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
          <xsd:enumeration value="Slide Presentation"/>
          <xsd:enumeration value="Slide Presentation Policheck"/>
          <xsd:enumeration value="SME Recruitment"/>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nillable="true"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66C2917-1B80-4CA4-B270-C7F46B218265}"/>
</file>

<file path=customXml/itemProps2.xml><?xml version="1.0" encoding="utf-8"?>
<ds:datastoreItem xmlns:ds="http://schemas.openxmlformats.org/officeDocument/2006/customXml" ds:itemID="{A4F5BB01-270F-48AD-8005-F6508F110B8B}"/>
</file>

<file path=customXml/itemProps3.xml><?xml version="1.0" encoding="utf-8"?>
<ds:datastoreItem xmlns:ds="http://schemas.openxmlformats.org/officeDocument/2006/customXml" ds:itemID="{B05719FD-87F4-4241-92D6-AD5999AD95B4}"/>
</file>

<file path=docProps/app.xml><?xml version="1.0" encoding="utf-8"?>
<Properties xmlns="http://schemas.openxmlformats.org/officeDocument/2006/extended-properties" xmlns:vt="http://schemas.openxmlformats.org/officeDocument/2006/docPropsVTypes">
  <Template/>
  <TotalTime>0</TotalTime>
  <Words>650</Words>
  <Application>Microsoft Office PowerPoint</Application>
  <PresentationFormat>Widescreen</PresentationFormat>
  <Paragraphs>147</Paragraphs>
  <Slides>21</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Segoe</vt:lpstr>
      <vt:lpstr>Segoe UI</vt:lpstr>
      <vt:lpstr>Segoe UI Light</vt:lpstr>
      <vt:lpstr>Verdana</vt:lpstr>
      <vt:lpstr>1_Office Theme</vt:lpstr>
      <vt:lpstr>Designing Database Solutions for SQL Server</vt:lpstr>
      <vt:lpstr>Course Topics</vt:lpstr>
      <vt:lpstr>PowerPoint Presentation</vt:lpstr>
      <vt:lpstr>Module Overview</vt:lpstr>
      <vt:lpstr>Recovery Models</vt:lpstr>
      <vt:lpstr>Backup Types</vt:lpstr>
      <vt:lpstr>Determine Recovery Objectives</vt:lpstr>
      <vt:lpstr>Full Database Backup Strategies</vt:lpstr>
      <vt:lpstr>Transaction Log Backup Strategies</vt:lpstr>
      <vt:lpstr>Differential Backup Strategies</vt:lpstr>
      <vt:lpstr>Partial Backup Strategies</vt:lpstr>
      <vt:lpstr>Options for Ensuring Backup Integrity</vt:lpstr>
      <vt:lpstr>Backing up to Microsoft Azure</vt:lpstr>
      <vt:lpstr>Managed Backups to Azure</vt:lpstr>
      <vt:lpstr>Backup to Azure</vt:lpstr>
      <vt:lpstr>Advanced Restore Scenarios</vt:lpstr>
      <vt:lpstr>Restoring an encrypted backup</vt:lpstr>
      <vt:lpstr>Advanced Restore Scenarios</vt:lpstr>
      <vt:lpstr>Data recovery with tail-log backups</vt:lpstr>
      <vt:lpstr>Designing a Backup and Recovery Solution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2015-01-15T17:49:03Z</dcterms:created>
  <dcterms:modified xsi:type="dcterms:W3CDTF">2015-01-15T17:50:37Z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0x01010086ABABB7C912B349A2B2463BDF914460</vt:lpwstr>
  </property>
</Properties>
</file>