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handoutMasterIdLst>
    <p:handoutMasterId r:id="rId28"/>
  </p:handoutMasterIdLst>
  <p:sldIdLst>
    <p:sldId id="271" r:id="rId2"/>
    <p:sldId id="287" r:id="rId3"/>
    <p:sldId id="290" r:id="rId4"/>
    <p:sldId id="291" r:id="rId5"/>
    <p:sldId id="297" r:id="rId6"/>
    <p:sldId id="337" r:id="rId7"/>
    <p:sldId id="352" r:id="rId8"/>
    <p:sldId id="351" r:id="rId9"/>
    <p:sldId id="353" r:id="rId10"/>
    <p:sldId id="354" r:id="rId11"/>
    <p:sldId id="349" r:id="rId12"/>
    <p:sldId id="341" r:id="rId13"/>
    <p:sldId id="355" r:id="rId14"/>
    <p:sldId id="356" r:id="rId15"/>
    <p:sldId id="357" r:id="rId16"/>
    <p:sldId id="359" r:id="rId17"/>
    <p:sldId id="342" r:id="rId18"/>
    <p:sldId id="343" r:id="rId19"/>
    <p:sldId id="358" r:id="rId20"/>
    <p:sldId id="345" r:id="rId21"/>
    <p:sldId id="346" r:id="rId22"/>
    <p:sldId id="347" r:id="rId23"/>
    <p:sldId id="348" r:id="rId24"/>
    <p:sldId id="396"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233"/>
    <a:srgbClr val="1F497D"/>
    <a:srgbClr val="002050"/>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2428" autoAdjust="0"/>
  </p:normalViewPr>
  <p:slideViewPr>
    <p:cSldViewPr snapToGrid="0">
      <p:cViewPr varScale="1">
        <p:scale>
          <a:sx n="64" d="100"/>
          <a:sy n="64" d="100"/>
        </p:scale>
        <p:origin x="1330" y="72"/>
      </p:cViewPr>
      <p:guideLst/>
    </p:cSldViewPr>
  </p:slideViewPr>
  <p:notesTextViewPr>
    <p:cViewPr>
      <p:scale>
        <a:sx n="1" d="1"/>
        <a:sy n="1" d="1"/>
      </p:scale>
      <p:origin x="0" y="0"/>
    </p:cViewPr>
  </p:notesTextViewPr>
  <p:sorterViewPr>
    <p:cViewPr varScale="1">
      <p:scale>
        <a:sx n="1" d="1"/>
        <a:sy n="1" d="1"/>
      </p:scale>
      <p:origin x="0" y="-4108"/>
    </p:cViewPr>
  </p:sorterViewPr>
  <p:notesViewPr>
    <p:cSldViewPr snapToGrid="0">
      <p:cViewPr varScale="1">
        <p:scale>
          <a:sx n="127" d="100"/>
          <a:sy n="127" d="100"/>
        </p:scale>
        <p:origin x="1056"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493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48562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92804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1028129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Designing</a:t>
            </a:r>
            <a:br>
              <a:rPr lang="en-US" sz="4000" dirty="0" smtClean="0"/>
            </a:br>
            <a:r>
              <a:rPr lang="en-US" sz="4000" dirty="0"/>
              <a:t>Database </a:t>
            </a:r>
            <a:r>
              <a:rPr lang="en-US" sz="4000" dirty="0" smtClean="0"/>
              <a:t>Solutions for SQL Server</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Enhancements to </a:t>
            </a:r>
            <a:r>
              <a:rPr lang="en-US" dirty="0" err="1" smtClean="0"/>
              <a:t>AlwaysOn</a:t>
            </a:r>
            <a:r>
              <a:rPr lang="en-US" dirty="0" smtClean="0"/>
              <a:t> Failover Clustering</a:t>
            </a:r>
            <a:endParaRPr lang="en-US" dirty="0"/>
          </a:p>
        </p:txBody>
      </p:sp>
      <p:sp>
        <p:nvSpPr>
          <p:cNvPr id="3" name="Content Placeholder 2"/>
          <p:cNvSpPr>
            <a:spLocks noGrp="1"/>
          </p:cNvSpPr>
          <p:nvPr>
            <p:ph sz="quarter" idx="10"/>
          </p:nvPr>
        </p:nvSpPr>
        <p:spPr/>
        <p:txBody>
          <a:bodyPr/>
          <a:lstStyle/>
          <a:p>
            <a:r>
              <a:rPr lang="en-GB" dirty="0" smtClean="0"/>
              <a:t>The </a:t>
            </a:r>
            <a:r>
              <a:rPr lang="en-GB" b="1" dirty="0" err="1" smtClean="0"/>
              <a:t>sp_server_diagnostics</a:t>
            </a:r>
            <a:r>
              <a:rPr lang="en-GB" dirty="0" smtClean="0"/>
              <a:t> stored procedure provides health monitoring and flexible failover policies</a:t>
            </a:r>
          </a:p>
          <a:p>
            <a:pPr marL="399915" lvl="1" indent="0">
              <a:buNone/>
            </a:pPr>
            <a:endParaRPr lang="en-GB" sz="1200" dirty="0"/>
          </a:p>
          <a:p>
            <a:pPr marL="399915" lvl="1" indent="0">
              <a:buNone/>
            </a:pPr>
            <a:r>
              <a:rPr lang="en-GB" dirty="0"/>
              <a:t>5 – </a:t>
            </a:r>
            <a:r>
              <a:rPr lang="en-GB" dirty="0" smtClean="0"/>
              <a:t>Failover/restart on any qualified failure conditions</a:t>
            </a:r>
          </a:p>
          <a:p>
            <a:pPr marL="399915" lvl="1" indent="0">
              <a:buNone/>
            </a:pPr>
            <a:r>
              <a:rPr lang="en-GB" dirty="0" smtClean="0"/>
              <a:t>4 – Failover/restart on moderate SQL Server errors</a:t>
            </a:r>
          </a:p>
          <a:p>
            <a:pPr marL="399915" lvl="1" indent="0">
              <a:buNone/>
            </a:pPr>
            <a:r>
              <a:rPr lang="en-GB" dirty="0" smtClean="0"/>
              <a:t>3 – Failover/restart on critical SQL Server errors</a:t>
            </a:r>
          </a:p>
          <a:p>
            <a:pPr marL="399915" lvl="1" indent="0">
              <a:buNone/>
            </a:pPr>
            <a:r>
              <a:rPr lang="en-GB" dirty="0" smtClean="0"/>
              <a:t>2 – Failover/restart on server unresponsive</a:t>
            </a:r>
          </a:p>
          <a:p>
            <a:pPr marL="399915" lvl="1" indent="0">
              <a:buNone/>
            </a:pPr>
            <a:r>
              <a:rPr lang="en-GB" dirty="0" smtClean="0"/>
              <a:t>1 – Failover/restart on server down</a:t>
            </a:r>
          </a:p>
          <a:p>
            <a:pPr marL="399915" lvl="1" indent="0">
              <a:buNone/>
            </a:pPr>
            <a:r>
              <a:rPr lang="en-GB" dirty="0" smtClean="0"/>
              <a:t>0 – No automatic failover</a:t>
            </a:r>
          </a:p>
          <a:p>
            <a:pPr marL="914265" lvl="1" indent="-514350">
              <a:buFont typeface="+mj-lt"/>
              <a:buAutoNum type="arabicPeriod" startAt="5"/>
            </a:pPr>
            <a:endParaRPr lang="en-GB" dirty="0" smtClean="0"/>
          </a:p>
          <a:p>
            <a:endParaRPr lang="en-GB" dirty="0"/>
          </a:p>
          <a:p>
            <a:pPr marL="0" indent="0">
              <a:buNone/>
            </a:pPr>
            <a:endParaRPr lang="en-US" dirty="0"/>
          </a:p>
        </p:txBody>
      </p:sp>
    </p:spTree>
    <p:extLst>
      <p:ext uri="{BB962C8B-B14F-4D97-AF65-F5344CB8AC3E}">
        <p14:creationId xmlns:p14="http://schemas.microsoft.com/office/powerpoint/2010/main" val="1427106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AlwaysOn Availability Groups</a:t>
            </a:r>
            <a:endParaRPr lang="en-US" dirty="0"/>
          </a:p>
        </p:txBody>
      </p:sp>
      <p:grpSp>
        <p:nvGrpSpPr>
          <p:cNvPr id="20" name="Group 19"/>
          <p:cNvGrpSpPr/>
          <p:nvPr/>
        </p:nvGrpSpPr>
        <p:grpSpPr>
          <a:xfrm>
            <a:off x="5611229" y="2583816"/>
            <a:ext cx="1494130" cy="2191347"/>
            <a:chOff x="224287" y="2363638"/>
            <a:chExt cx="1846053" cy="2707491"/>
          </a:xfrm>
        </p:grpSpPr>
        <p:sp>
          <p:nvSpPr>
            <p:cNvPr id="21" name="Rounded Rectangle 20"/>
            <p:cNvSpPr/>
            <p:nvPr/>
          </p:nvSpPr>
          <p:spPr>
            <a:xfrm>
              <a:off x="224287" y="2363638"/>
              <a:ext cx="1846053" cy="2645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grpSp>
          <p:nvGrpSpPr>
            <p:cNvPr id="22" name="Group 21"/>
            <p:cNvGrpSpPr/>
            <p:nvPr/>
          </p:nvGrpSpPr>
          <p:grpSpPr>
            <a:xfrm>
              <a:off x="424156" y="2546695"/>
              <a:ext cx="1426346" cy="1592981"/>
              <a:chOff x="424156" y="2546695"/>
              <a:chExt cx="1426346" cy="1592981"/>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6" y="3200970"/>
                <a:ext cx="1426346" cy="938706"/>
              </a:xfrm>
              <a:prstGeom prst="rect">
                <a:avLst/>
              </a:prstGeom>
            </p:spPr>
          </p:pic>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6" y="2546695"/>
                <a:ext cx="1426346" cy="938706"/>
              </a:xfrm>
              <a:prstGeom prst="rect">
                <a:avLst/>
              </a:prstGeom>
            </p:spPr>
          </p:pic>
          <p:sp>
            <p:nvSpPr>
              <p:cNvPr id="26" name="TextBox 25"/>
              <p:cNvSpPr txBox="1"/>
              <p:nvPr/>
            </p:nvSpPr>
            <p:spPr>
              <a:xfrm>
                <a:off x="803111" y="3052119"/>
                <a:ext cx="550151" cy="369332"/>
              </a:xfrm>
              <a:prstGeom prst="rect">
                <a:avLst/>
              </a:prstGeom>
              <a:noFill/>
            </p:spPr>
            <p:txBody>
              <a:bodyPr wrap="none" rtlCol="0">
                <a:spAutoFit/>
              </a:bodyPr>
              <a:lstStyle/>
              <a:p>
                <a:r>
                  <a:rPr lang="en-GB" b="1" dirty="0" smtClean="0"/>
                  <a:t>ERP</a:t>
                </a:r>
                <a:endParaRPr lang="en-GB" b="1" dirty="0"/>
              </a:p>
            </p:txBody>
          </p:sp>
          <p:sp>
            <p:nvSpPr>
              <p:cNvPr id="27" name="TextBox 26"/>
              <p:cNvSpPr txBox="1"/>
              <p:nvPr/>
            </p:nvSpPr>
            <p:spPr>
              <a:xfrm>
                <a:off x="798303" y="3707758"/>
                <a:ext cx="638316" cy="369332"/>
              </a:xfrm>
              <a:prstGeom prst="rect">
                <a:avLst/>
              </a:prstGeom>
              <a:noFill/>
            </p:spPr>
            <p:txBody>
              <a:bodyPr wrap="none" rtlCol="0">
                <a:spAutoFit/>
              </a:bodyPr>
              <a:lstStyle/>
              <a:p>
                <a:r>
                  <a:rPr lang="en-GB" b="1" dirty="0" smtClean="0"/>
                  <a:t>CRM</a:t>
                </a:r>
                <a:endParaRPr lang="en-GB" b="1" dirty="0"/>
              </a:p>
            </p:txBody>
          </p:sp>
        </p:grpSp>
        <p:sp>
          <p:nvSpPr>
            <p:cNvPr id="23" name="TextBox 22"/>
            <p:cNvSpPr txBox="1"/>
            <p:nvPr/>
          </p:nvSpPr>
          <p:spPr>
            <a:xfrm>
              <a:off x="248613" y="4196510"/>
              <a:ext cx="1777430" cy="874619"/>
            </a:xfrm>
            <a:prstGeom prst="rect">
              <a:avLst/>
            </a:prstGeom>
            <a:noFill/>
          </p:spPr>
          <p:txBody>
            <a:bodyPr wrap="square" rtlCol="0">
              <a:spAutoFit/>
            </a:bodyPr>
            <a:lstStyle/>
            <a:p>
              <a:pPr algn="ctr"/>
              <a:r>
                <a:rPr lang="en-GB" sz="2000" dirty="0" smtClean="0"/>
                <a:t>Availability Group</a:t>
              </a:r>
              <a:endParaRPr lang="en-GB" sz="2000" dirty="0"/>
            </a:p>
          </p:txBody>
        </p:sp>
      </p:grpSp>
      <p:grpSp>
        <p:nvGrpSpPr>
          <p:cNvPr id="19" name="Group 18"/>
          <p:cNvGrpSpPr/>
          <p:nvPr/>
        </p:nvGrpSpPr>
        <p:grpSpPr>
          <a:xfrm>
            <a:off x="2767320" y="2582158"/>
            <a:ext cx="1494130" cy="2191347"/>
            <a:chOff x="224287" y="2363638"/>
            <a:chExt cx="1846053" cy="2707491"/>
          </a:xfrm>
        </p:grpSpPr>
        <p:sp>
          <p:nvSpPr>
            <p:cNvPr id="17" name="Rounded Rectangle 16"/>
            <p:cNvSpPr/>
            <p:nvPr/>
          </p:nvSpPr>
          <p:spPr>
            <a:xfrm>
              <a:off x="224287" y="2363638"/>
              <a:ext cx="1846053" cy="2645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grpSp>
          <p:nvGrpSpPr>
            <p:cNvPr id="5" name="Group 4"/>
            <p:cNvGrpSpPr/>
            <p:nvPr/>
          </p:nvGrpSpPr>
          <p:grpSpPr>
            <a:xfrm>
              <a:off x="424156" y="2546695"/>
              <a:ext cx="1426346" cy="1592981"/>
              <a:chOff x="424156" y="2546695"/>
              <a:chExt cx="1426346" cy="1592981"/>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6" y="3200970"/>
                <a:ext cx="1426346" cy="938706"/>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6" y="2546695"/>
                <a:ext cx="1426346" cy="938706"/>
              </a:xfrm>
              <a:prstGeom prst="rect">
                <a:avLst/>
              </a:prstGeom>
            </p:spPr>
          </p:pic>
          <p:sp>
            <p:nvSpPr>
              <p:cNvPr id="4" name="TextBox 3"/>
              <p:cNvSpPr txBox="1"/>
              <p:nvPr/>
            </p:nvSpPr>
            <p:spPr>
              <a:xfrm>
                <a:off x="803111" y="3052119"/>
                <a:ext cx="550151" cy="369332"/>
              </a:xfrm>
              <a:prstGeom prst="rect">
                <a:avLst/>
              </a:prstGeom>
              <a:noFill/>
            </p:spPr>
            <p:txBody>
              <a:bodyPr wrap="none" rtlCol="0">
                <a:spAutoFit/>
              </a:bodyPr>
              <a:lstStyle/>
              <a:p>
                <a:r>
                  <a:rPr lang="en-GB" b="1" dirty="0" smtClean="0"/>
                  <a:t>ERP</a:t>
                </a:r>
                <a:endParaRPr lang="en-GB" b="1" dirty="0"/>
              </a:p>
            </p:txBody>
          </p:sp>
          <p:sp>
            <p:nvSpPr>
              <p:cNvPr id="16" name="TextBox 15"/>
              <p:cNvSpPr txBox="1"/>
              <p:nvPr/>
            </p:nvSpPr>
            <p:spPr>
              <a:xfrm>
                <a:off x="798303" y="3707758"/>
                <a:ext cx="638316" cy="369332"/>
              </a:xfrm>
              <a:prstGeom prst="rect">
                <a:avLst/>
              </a:prstGeom>
              <a:noFill/>
            </p:spPr>
            <p:txBody>
              <a:bodyPr wrap="none" rtlCol="0">
                <a:spAutoFit/>
              </a:bodyPr>
              <a:lstStyle/>
              <a:p>
                <a:r>
                  <a:rPr lang="en-GB" b="1" dirty="0" smtClean="0"/>
                  <a:t>CRM</a:t>
                </a:r>
                <a:endParaRPr lang="en-GB" b="1" dirty="0"/>
              </a:p>
            </p:txBody>
          </p:sp>
        </p:grpSp>
        <p:sp>
          <p:nvSpPr>
            <p:cNvPr id="18" name="TextBox 17"/>
            <p:cNvSpPr txBox="1"/>
            <p:nvPr/>
          </p:nvSpPr>
          <p:spPr>
            <a:xfrm>
              <a:off x="248613" y="4196510"/>
              <a:ext cx="1777430" cy="874619"/>
            </a:xfrm>
            <a:prstGeom prst="rect">
              <a:avLst/>
            </a:prstGeom>
            <a:noFill/>
          </p:spPr>
          <p:txBody>
            <a:bodyPr wrap="square" rtlCol="0">
              <a:spAutoFit/>
            </a:bodyPr>
            <a:lstStyle/>
            <a:p>
              <a:pPr algn="ctr"/>
              <a:r>
                <a:rPr lang="en-GB" sz="2000" dirty="0" smtClean="0"/>
                <a:t>Availability Group</a:t>
              </a:r>
              <a:endParaRPr lang="en-GB" sz="2000" dirty="0"/>
            </a:p>
          </p:txBody>
        </p:sp>
      </p:grpSp>
      <p:grpSp>
        <p:nvGrpSpPr>
          <p:cNvPr id="97" name="Group 96"/>
          <p:cNvGrpSpPr/>
          <p:nvPr/>
        </p:nvGrpSpPr>
        <p:grpSpPr>
          <a:xfrm>
            <a:off x="4194953" y="3303691"/>
            <a:ext cx="1502463" cy="369332"/>
            <a:chOff x="4194953" y="3303691"/>
            <a:chExt cx="1502463" cy="369332"/>
          </a:xfrm>
        </p:grpSpPr>
        <p:cxnSp>
          <p:nvCxnSpPr>
            <p:cNvPr id="45" name="Straight Arrow Connector 44"/>
            <p:cNvCxnSpPr>
              <a:stCxn id="21" idx="1"/>
              <a:endCxn id="17" idx="3"/>
            </p:cNvCxnSpPr>
            <p:nvPr/>
          </p:nvCxnSpPr>
          <p:spPr>
            <a:xfrm flipH="1" flipV="1">
              <a:off x="4261450" y="3652697"/>
              <a:ext cx="1349779" cy="16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4194953" y="3303691"/>
              <a:ext cx="1502463" cy="369332"/>
            </a:xfrm>
            <a:prstGeom prst="rect">
              <a:avLst/>
            </a:prstGeom>
            <a:noFill/>
          </p:spPr>
          <p:txBody>
            <a:bodyPr wrap="none" rtlCol="0">
              <a:spAutoFit/>
            </a:bodyPr>
            <a:lstStyle/>
            <a:p>
              <a:r>
                <a:rPr lang="en-GB" dirty="0" smtClean="0"/>
                <a:t>Asynchronous</a:t>
              </a:r>
              <a:endParaRPr lang="en-GB" dirty="0"/>
            </a:p>
          </p:txBody>
        </p:sp>
      </p:grpSp>
      <p:grpSp>
        <p:nvGrpSpPr>
          <p:cNvPr id="36" name="Group 35"/>
          <p:cNvGrpSpPr/>
          <p:nvPr/>
        </p:nvGrpSpPr>
        <p:grpSpPr>
          <a:xfrm>
            <a:off x="8455138" y="2580442"/>
            <a:ext cx="1494130" cy="2191347"/>
            <a:chOff x="224287" y="2363638"/>
            <a:chExt cx="1846053" cy="2707491"/>
          </a:xfrm>
        </p:grpSpPr>
        <p:sp>
          <p:nvSpPr>
            <p:cNvPr id="37" name="Rounded Rectangle 36"/>
            <p:cNvSpPr/>
            <p:nvPr/>
          </p:nvSpPr>
          <p:spPr>
            <a:xfrm>
              <a:off x="224287" y="2363638"/>
              <a:ext cx="1846053" cy="26453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grpSp>
          <p:nvGrpSpPr>
            <p:cNvPr id="38" name="Group 37"/>
            <p:cNvGrpSpPr/>
            <p:nvPr/>
          </p:nvGrpSpPr>
          <p:grpSpPr>
            <a:xfrm>
              <a:off x="424156" y="2546695"/>
              <a:ext cx="1426346" cy="1592981"/>
              <a:chOff x="424156" y="2546695"/>
              <a:chExt cx="1426346" cy="1592981"/>
            </a:xfrm>
          </p:grpSpPr>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6" y="3200970"/>
                <a:ext cx="1426346" cy="938706"/>
              </a:xfrm>
              <a:prstGeom prst="rect">
                <a:avLst/>
              </a:prstGeom>
            </p:spPr>
          </p:pic>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56" y="2546695"/>
                <a:ext cx="1426346" cy="938706"/>
              </a:xfrm>
              <a:prstGeom prst="rect">
                <a:avLst/>
              </a:prstGeom>
            </p:spPr>
          </p:pic>
          <p:sp>
            <p:nvSpPr>
              <p:cNvPr id="42" name="TextBox 41"/>
              <p:cNvSpPr txBox="1"/>
              <p:nvPr/>
            </p:nvSpPr>
            <p:spPr>
              <a:xfrm>
                <a:off x="803111" y="3052119"/>
                <a:ext cx="550151" cy="369332"/>
              </a:xfrm>
              <a:prstGeom prst="rect">
                <a:avLst/>
              </a:prstGeom>
              <a:noFill/>
            </p:spPr>
            <p:txBody>
              <a:bodyPr wrap="none" rtlCol="0">
                <a:spAutoFit/>
              </a:bodyPr>
              <a:lstStyle/>
              <a:p>
                <a:r>
                  <a:rPr lang="en-GB" b="1" dirty="0" smtClean="0"/>
                  <a:t>ERP</a:t>
                </a:r>
                <a:endParaRPr lang="en-GB" b="1" dirty="0"/>
              </a:p>
            </p:txBody>
          </p:sp>
          <p:sp>
            <p:nvSpPr>
              <p:cNvPr id="43" name="TextBox 42"/>
              <p:cNvSpPr txBox="1"/>
              <p:nvPr/>
            </p:nvSpPr>
            <p:spPr>
              <a:xfrm>
                <a:off x="798303" y="3707758"/>
                <a:ext cx="638316" cy="369332"/>
              </a:xfrm>
              <a:prstGeom prst="rect">
                <a:avLst/>
              </a:prstGeom>
              <a:noFill/>
            </p:spPr>
            <p:txBody>
              <a:bodyPr wrap="none" rtlCol="0">
                <a:spAutoFit/>
              </a:bodyPr>
              <a:lstStyle/>
              <a:p>
                <a:r>
                  <a:rPr lang="en-GB" b="1" dirty="0" smtClean="0"/>
                  <a:t>CRM</a:t>
                </a:r>
                <a:endParaRPr lang="en-GB" b="1" dirty="0"/>
              </a:p>
            </p:txBody>
          </p:sp>
        </p:grpSp>
        <p:sp>
          <p:nvSpPr>
            <p:cNvPr id="39" name="TextBox 38"/>
            <p:cNvSpPr txBox="1"/>
            <p:nvPr/>
          </p:nvSpPr>
          <p:spPr>
            <a:xfrm>
              <a:off x="248613" y="4196510"/>
              <a:ext cx="1777430" cy="874619"/>
            </a:xfrm>
            <a:prstGeom prst="rect">
              <a:avLst/>
            </a:prstGeom>
            <a:noFill/>
          </p:spPr>
          <p:txBody>
            <a:bodyPr wrap="square" rtlCol="0">
              <a:spAutoFit/>
            </a:bodyPr>
            <a:lstStyle/>
            <a:p>
              <a:pPr algn="ctr"/>
              <a:r>
                <a:rPr lang="en-GB" sz="2000" dirty="0" smtClean="0"/>
                <a:t>Availability Group</a:t>
              </a:r>
              <a:endParaRPr lang="en-GB" sz="2000" dirty="0"/>
            </a:p>
          </p:txBody>
        </p:sp>
      </p:grpSp>
      <p:grpSp>
        <p:nvGrpSpPr>
          <p:cNvPr id="96" name="Group 95"/>
          <p:cNvGrpSpPr/>
          <p:nvPr/>
        </p:nvGrpSpPr>
        <p:grpSpPr>
          <a:xfrm>
            <a:off x="7105359" y="3281648"/>
            <a:ext cx="1395505" cy="372707"/>
            <a:chOff x="7105359" y="3281648"/>
            <a:chExt cx="1395505" cy="372707"/>
          </a:xfrm>
        </p:grpSpPr>
        <p:cxnSp>
          <p:nvCxnSpPr>
            <p:cNvPr id="46" name="Straight Arrow Connector 45"/>
            <p:cNvCxnSpPr>
              <a:stCxn id="21" idx="3"/>
              <a:endCxn id="37" idx="1"/>
            </p:cNvCxnSpPr>
            <p:nvPr/>
          </p:nvCxnSpPr>
          <p:spPr>
            <a:xfrm flipV="1">
              <a:off x="7105359" y="3650981"/>
              <a:ext cx="1349779" cy="33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p:cNvSpPr txBox="1"/>
            <p:nvPr/>
          </p:nvSpPr>
          <p:spPr>
            <a:xfrm>
              <a:off x="7114074" y="3281648"/>
              <a:ext cx="1386790" cy="369332"/>
            </a:xfrm>
            <a:prstGeom prst="rect">
              <a:avLst/>
            </a:prstGeom>
            <a:noFill/>
          </p:spPr>
          <p:txBody>
            <a:bodyPr wrap="none" rtlCol="0">
              <a:spAutoFit/>
            </a:bodyPr>
            <a:lstStyle/>
            <a:p>
              <a:r>
                <a:rPr lang="en-GB" dirty="0" smtClean="0"/>
                <a:t>Synchronous</a:t>
              </a:r>
              <a:endParaRPr lang="en-GB" dirty="0"/>
            </a:p>
          </p:txBody>
        </p:sp>
      </p:grpSp>
      <p:pic>
        <p:nvPicPr>
          <p:cNvPr id="1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147127" y="1070699"/>
            <a:ext cx="736510" cy="1163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2" name="Straight Arrow Connector 51"/>
          <p:cNvCxnSpPr>
            <a:stCxn id="13" idx="2"/>
            <a:endCxn id="17" idx="0"/>
          </p:cNvCxnSpPr>
          <p:nvPr/>
        </p:nvCxnSpPr>
        <p:spPr>
          <a:xfrm flipH="1">
            <a:off x="3514385" y="2234385"/>
            <a:ext cx="997" cy="347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356406" y="1070699"/>
            <a:ext cx="736510" cy="1163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Straight Arrow Connector 56"/>
          <p:cNvCxnSpPr>
            <a:stCxn id="14" idx="3"/>
            <a:endCxn id="60" idx="1"/>
          </p:cNvCxnSpPr>
          <p:nvPr/>
        </p:nvCxnSpPr>
        <p:spPr>
          <a:xfrm>
            <a:off x="5092916" y="1652542"/>
            <a:ext cx="1265378" cy="2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6358294" y="969454"/>
            <a:ext cx="2984739" cy="1426490"/>
            <a:chOff x="8057072" y="621103"/>
            <a:chExt cx="2984739" cy="1426490"/>
          </a:xfrm>
        </p:grpSpPr>
        <p:sp>
          <p:nvSpPr>
            <p:cNvPr id="60" name="Rounded Rectangle 59"/>
            <p:cNvSpPr/>
            <p:nvPr/>
          </p:nvSpPr>
          <p:spPr>
            <a:xfrm>
              <a:off x="8057072" y="621103"/>
              <a:ext cx="2984739" cy="137091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61" name="TextBox 60"/>
            <p:cNvSpPr txBox="1"/>
            <p:nvPr/>
          </p:nvSpPr>
          <p:spPr>
            <a:xfrm>
              <a:off x="8797505" y="1647483"/>
              <a:ext cx="1438589" cy="400110"/>
            </a:xfrm>
            <a:prstGeom prst="rect">
              <a:avLst/>
            </a:prstGeom>
            <a:noFill/>
          </p:spPr>
          <p:txBody>
            <a:bodyPr wrap="square" rtlCol="0">
              <a:spAutoFit/>
            </a:bodyPr>
            <a:lstStyle/>
            <a:p>
              <a:pPr algn="ctr"/>
              <a:r>
                <a:rPr lang="en-GB" sz="2000" dirty="0" smtClean="0"/>
                <a:t>Listener</a:t>
              </a:r>
              <a:endParaRPr lang="en-GB" sz="2000" dirty="0"/>
            </a:p>
          </p:txBody>
        </p:sp>
        <p:sp>
          <p:nvSpPr>
            <p:cNvPr id="62" name="Rectangle 61"/>
            <p:cNvSpPr/>
            <p:nvPr/>
          </p:nvSpPr>
          <p:spPr>
            <a:xfrm>
              <a:off x="8159615" y="753058"/>
              <a:ext cx="2748877" cy="3718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Clustered Network Name</a:t>
              </a:r>
              <a:endParaRPr lang="en-GB" dirty="0"/>
            </a:p>
          </p:txBody>
        </p:sp>
        <p:sp>
          <p:nvSpPr>
            <p:cNvPr id="63" name="Rectangle 62"/>
            <p:cNvSpPr/>
            <p:nvPr/>
          </p:nvSpPr>
          <p:spPr>
            <a:xfrm>
              <a:off x="8156738" y="1198755"/>
              <a:ext cx="2748877" cy="3279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Clustered IP Address</a:t>
              </a:r>
              <a:endParaRPr lang="en-GB" dirty="0"/>
            </a:p>
          </p:txBody>
        </p:sp>
      </p:grpSp>
      <p:cxnSp>
        <p:nvCxnSpPr>
          <p:cNvPr id="66" name="Straight Arrow Connector 65"/>
          <p:cNvCxnSpPr>
            <a:stCxn id="61" idx="2"/>
            <a:endCxn id="21" idx="0"/>
          </p:cNvCxnSpPr>
          <p:nvPr/>
        </p:nvCxnSpPr>
        <p:spPr>
          <a:xfrm flipH="1">
            <a:off x="6358294" y="2395944"/>
            <a:ext cx="1459728" cy="187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a:stCxn id="61" idx="2"/>
          </p:cNvCxnSpPr>
          <p:nvPr/>
        </p:nvCxnSpPr>
        <p:spPr>
          <a:xfrm>
            <a:off x="7818022" y="2395944"/>
            <a:ext cx="1525011" cy="255818"/>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grpSp>
        <p:nvGrpSpPr>
          <p:cNvPr id="86" name="Group 85"/>
          <p:cNvGrpSpPr/>
          <p:nvPr/>
        </p:nvGrpSpPr>
        <p:grpSpPr>
          <a:xfrm>
            <a:off x="1917885" y="4712220"/>
            <a:ext cx="8315864" cy="2096796"/>
            <a:chOff x="2040896" y="4950926"/>
            <a:chExt cx="8315864" cy="2096796"/>
          </a:xfrm>
        </p:grpSpPr>
        <p:sp>
          <p:nvSpPr>
            <p:cNvPr id="81" name="Rounded Rectangle 80"/>
            <p:cNvSpPr/>
            <p:nvPr/>
          </p:nvSpPr>
          <p:spPr>
            <a:xfrm>
              <a:off x="2040896" y="5516532"/>
              <a:ext cx="8315864" cy="14875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2207" y="4950926"/>
              <a:ext cx="794079" cy="1408219"/>
            </a:xfrm>
            <a:prstGeom prst="rect">
              <a:avLst/>
            </a:prstGeom>
          </p:spPr>
        </p:pic>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5805" y="4950926"/>
              <a:ext cx="794079" cy="1408219"/>
            </a:xfrm>
            <a:prstGeom prst="rect">
              <a:avLst/>
            </a:prstGeom>
          </p:spPr>
        </p:pic>
        <p:pic>
          <p:nvPicPr>
            <p:cNvPr id="79" name="Picture 7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9403" y="4950926"/>
              <a:ext cx="794079" cy="1408219"/>
            </a:xfrm>
            <a:prstGeom prst="rect">
              <a:avLst/>
            </a:prstGeom>
          </p:spPr>
        </p:pic>
        <p:sp>
          <p:nvSpPr>
            <p:cNvPr id="82" name="TextBox 81"/>
            <p:cNvSpPr txBox="1"/>
            <p:nvPr/>
          </p:nvSpPr>
          <p:spPr>
            <a:xfrm>
              <a:off x="5136953" y="6647612"/>
              <a:ext cx="2576805" cy="400110"/>
            </a:xfrm>
            <a:prstGeom prst="rect">
              <a:avLst/>
            </a:prstGeom>
            <a:noFill/>
          </p:spPr>
          <p:txBody>
            <a:bodyPr wrap="square" rtlCol="0">
              <a:spAutoFit/>
            </a:bodyPr>
            <a:lstStyle/>
            <a:p>
              <a:pPr algn="ctr"/>
              <a:r>
                <a:rPr lang="en-GB" sz="2000" dirty="0" smtClean="0"/>
                <a:t>Windows Cluster</a:t>
              </a:r>
              <a:endParaRPr lang="en-GB" sz="2000" dirty="0"/>
            </a:p>
          </p:txBody>
        </p:sp>
        <p:sp>
          <p:nvSpPr>
            <p:cNvPr id="83" name="TextBox 82"/>
            <p:cNvSpPr txBox="1"/>
            <p:nvPr/>
          </p:nvSpPr>
          <p:spPr>
            <a:xfrm>
              <a:off x="2871161" y="6298181"/>
              <a:ext cx="692818" cy="369332"/>
            </a:xfrm>
            <a:prstGeom prst="rect">
              <a:avLst/>
            </a:prstGeom>
            <a:noFill/>
          </p:spPr>
          <p:txBody>
            <a:bodyPr wrap="none" rtlCol="0">
              <a:spAutoFit/>
            </a:bodyPr>
            <a:lstStyle/>
            <a:p>
              <a:r>
                <a:rPr lang="en-GB" dirty="0" smtClean="0"/>
                <a:t>Node</a:t>
              </a:r>
              <a:endParaRPr lang="en-GB" dirty="0"/>
            </a:p>
          </p:txBody>
        </p:sp>
        <p:sp>
          <p:nvSpPr>
            <p:cNvPr id="84" name="TextBox 83"/>
            <p:cNvSpPr txBox="1"/>
            <p:nvPr/>
          </p:nvSpPr>
          <p:spPr>
            <a:xfrm>
              <a:off x="5905348" y="6298181"/>
              <a:ext cx="692818" cy="369332"/>
            </a:xfrm>
            <a:prstGeom prst="rect">
              <a:avLst/>
            </a:prstGeom>
            <a:noFill/>
          </p:spPr>
          <p:txBody>
            <a:bodyPr wrap="none" rtlCol="0">
              <a:spAutoFit/>
            </a:bodyPr>
            <a:lstStyle/>
            <a:p>
              <a:r>
                <a:rPr lang="en-GB" dirty="0" smtClean="0"/>
                <a:t>Node</a:t>
              </a:r>
              <a:endParaRPr lang="en-GB" dirty="0"/>
            </a:p>
          </p:txBody>
        </p:sp>
        <p:sp>
          <p:nvSpPr>
            <p:cNvPr id="85" name="TextBox 84"/>
            <p:cNvSpPr txBox="1"/>
            <p:nvPr/>
          </p:nvSpPr>
          <p:spPr>
            <a:xfrm>
              <a:off x="8939535" y="6298181"/>
              <a:ext cx="692818" cy="369332"/>
            </a:xfrm>
            <a:prstGeom prst="rect">
              <a:avLst/>
            </a:prstGeom>
            <a:noFill/>
          </p:spPr>
          <p:txBody>
            <a:bodyPr wrap="none" rtlCol="0">
              <a:spAutoFit/>
            </a:bodyPr>
            <a:lstStyle/>
            <a:p>
              <a:r>
                <a:rPr lang="en-GB" dirty="0" smtClean="0"/>
                <a:t>Node</a:t>
              </a:r>
              <a:endParaRPr lang="en-GB" dirty="0"/>
            </a:p>
          </p:txBody>
        </p:sp>
      </p:grpSp>
      <p:grpSp>
        <p:nvGrpSpPr>
          <p:cNvPr id="95" name="Group 94"/>
          <p:cNvGrpSpPr/>
          <p:nvPr/>
        </p:nvGrpSpPr>
        <p:grpSpPr>
          <a:xfrm>
            <a:off x="3393742" y="5533067"/>
            <a:ext cx="6706525" cy="587372"/>
            <a:chOff x="3393742" y="5533067"/>
            <a:chExt cx="6706525" cy="587372"/>
          </a:xfrm>
        </p:grpSpPr>
        <p:pic>
          <p:nvPicPr>
            <p:cNvPr id="92" name="Picture 9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3742" y="5544015"/>
              <a:ext cx="875865" cy="576424"/>
            </a:xfrm>
            <a:prstGeom prst="rect">
              <a:avLst/>
            </a:prstGeom>
          </p:spPr>
        </p:pic>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9072" y="5538541"/>
              <a:ext cx="875865" cy="576424"/>
            </a:xfrm>
            <a:prstGeom prst="rect">
              <a:avLst/>
            </a:prstGeom>
          </p:spPr>
        </p:pic>
        <p:pic>
          <p:nvPicPr>
            <p:cNvPr id="94" name="Picture 9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24402" y="5533067"/>
              <a:ext cx="875865" cy="576424"/>
            </a:xfrm>
            <a:prstGeom prst="rect">
              <a:avLst/>
            </a:prstGeom>
          </p:spPr>
        </p:pic>
      </p:grpSp>
    </p:spTree>
    <p:extLst>
      <p:ext uri="{BB962C8B-B14F-4D97-AF65-F5344CB8AC3E}">
        <p14:creationId xmlns:p14="http://schemas.microsoft.com/office/powerpoint/2010/main" val="228190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wipe(left)">
                                      <p:cBhvr>
                                        <p:cTn id="18" dur="500"/>
                                        <p:tgtEl>
                                          <p:spTgt spid="9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up)">
                                      <p:cBhvr>
                                        <p:cTn id="26" dur="500"/>
                                        <p:tgtEl>
                                          <p:spTgt spid="66"/>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up)">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par>
                          <p:cTn id="35" fill="hold">
                            <p:stCondLst>
                              <p:cond delay="0"/>
                            </p:stCondLst>
                            <p:childTnLst>
                              <p:par>
                                <p:cTn id="36" presetID="22" presetClass="entr" presetSubtype="8"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left)">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nodeType="after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wipe(right)">
                                      <p:cBhvr>
                                        <p:cTn id="46" dur="500"/>
                                        <p:tgtEl>
                                          <p:spTgt spid="9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par>
                          <p:cTn id="51" fill="hold">
                            <p:stCondLst>
                              <p:cond delay="0"/>
                            </p:stCondLst>
                            <p:childTnLst>
                              <p:par>
                                <p:cTn id="52" presetID="22" presetClass="entr" presetSubtype="1" fill="hold" nodeType="after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up)">
                                      <p:cBhvr>
                                        <p:cTn id="5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AlwaysOn</a:t>
            </a:r>
            <a:r>
              <a:rPr lang="en-US" dirty="0" smtClean="0"/>
              <a:t> Availability Groups</a:t>
            </a:r>
            <a:endParaRPr lang="en-US" dirty="0"/>
          </a:p>
        </p:txBody>
      </p:sp>
      <p:sp>
        <p:nvSpPr>
          <p:cNvPr id="3" name="Content Placeholder 2"/>
          <p:cNvSpPr>
            <a:spLocks noGrp="1"/>
          </p:cNvSpPr>
          <p:nvPr>
            <p:ph sz="quarter" idx="10"/>
          </p:nvPr>
        </p:nvSpPr>
        <p:spPr>
          <a:xfrm>
            <a:off x="379413" y="1388226"/>
            <a:ext cx="9172360" cy="5290388"/>
          </a:xfrm>
        </p:spPr>
        <p:txBody>
          <a:bodyPr/>
          <a:lstStyle/>
          <a:p>
            <a:r>
              <a:rPr lang="en-GB" dirty="0" smtClean="0"/>
              <a:t>Synchronous-commit mode</a:t>
            </a:r>
          </a:p>
          <a:p>
            <a:pPr lvl="1"/>
            <a:r>
              <a:rPr lang="en-GB" dirty="0" smtClean="0"/>
              <a:t>Primary replica send transaction log changes to a secondary replica</a:t>
            </a:r>
          </a:p>
          <a:p>
            <a:pPr lvl="1"/>
            <a:r>
              <a:rPr lang="en-GB" dirty="0" smtClean="0"/>
              <a:t>Secondary replica applies the changes in the log to its copy of the database and sends an acknowledgement to the primary replica</a:t>
            </a:r>
          </a:p>
          <a:p>
            <a:pPr lvl="1"/>
            <a:r>
              <a:rPr lang="en-GB" dirty="0" smtClean="0"/>
              <a:t>Primary replica commits the transaction</a:t>
            </a:r>
            <a:endParaRPr lang="en-GB" dirty="0"/>
          </a:p>
          <a:p>
            <a:pPr marL="0" indent="0">
              <a:buNone/>
            </a:pPr>
            <a:endParaRPr lang="en-US" dirty="0"/>
          </a:p>
        </p:txBody>
      </p:sp>
    </p:spTree>
    <p:extLst>
      <p:ext uri="{BB962C8B-B14F-4D97-AF65-F5344CB8AC3E}">
        <p14:creationId xmlns:p14="http://schemas.microsoft.com/office/powerpoint/2010/main" val="838044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AlwaysOn</a:t>
            </a:r>
            <a:r>
              <a:rPr lang="en-US" dirty="0" smtClean="0"/>
              <a:t> Availability Groups</a:t>
            </a:r>
            <a:endParaRPr lang="en-US" dirty="0"/>
          </a:p>
        </p:txBody>
      </p:sp>
      <p:sp>
        <p:nvSpPr>
          <p:cNvPr id="3" name="Content Placeholder 2"/>
          <p:cNvSpPr>
            <a:spLocks noGrp="1"/>
          </p:cNvSpPr>
          <p:nvPr>
            <p:ph sz="quarter" idx="10"/>
          </p:nvPr>
        </p:nvSpPr>
        <p:spPr>
          <a:xfrm>
            <a:off x="379413" y="1388226"/>
            <a:ext cx="9172360" cy="5290388"/>
          </a:xfrm>
        </p:spPr>
        <p:txBody>
          <a:bodyPr/>
          <a:lstStyle/>
          <a:p>
            <a:r>
              <a:rPr lang="en-GB" dirty="0" smtClean="0"/>
              <a:t>Asynchronous-commit mode</a:t>
            </a:r>
          </a:p>
          <a:p>
            <a:pPr lvl="1"/>
            <a:r>
              <a:rPr lang="en-GB" dirty="0" smtClean="0"/>
              <a:t>Primary replica send transaction log changes to a secondary replica and then commits the transaction</a:t>
            </a:r>
          </a:p>
          <a:p>
            <a:pPr lvl="1"/>
            <a:r>
              <a:rPr lang="en-GB" dirty="0" smtClean="0"/>
              <a:t>Secondary replica applies the changes in the log to its copy of the database</a:t>
            </a:r>
            <a:endParaRPr lang="en-US" dirty="0"/>
          </a:p>
        </p:txBody>
      </p:sp>
    </p:spTree>
    <p:extLst>
      <p:ext uri="{BB962C8B-B14F-4D97-AF65-F5344CB8AC3E}">
        <p14:creationId xmlns:p14="http://schemas.microsoft.com/office/powerpoint/2010/main" val="428566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AlwaysOn</a:t>
            </a:r>
            <a:r>
              <a:rPr lang="en-US" dirty="0" smtClean="0"/>
              <a:t> Availability Groups</a:t>
            </a:r>
            <a:endParaRPr lang="en-US" dirty="0"/>
          </a:p>
        </p:txBody>
      </p:sp>
      <p:sp>
        <p:nvSpPr>
          <p:cNvPr id="3" name="Content Placeholder 2"/>
          <p:cNvSpPr>
            <a:spLocks noGrp="1"/>
          </p:cNvSpPr>
          <p:nvPr>
            <p:ph sz="quarter" idx="10"/>
          </p:nvPr>
        </p:nvSpPr>
        <p:spPr>
          <a:xfrm>
            <a:off x="379413" y="1388226"/>
            <a:ext cx="9172360" cy="5290388"/>
          </a:xfrm>
        </p:spPr>
        <p:txBody>
          <a:bodyPr/>
          <a:lstStyle/>
          <a:p>
            <a:r>
              <a:rPr lang="en-GB" dirty="0" smtClean="0"/>
              <a:t>Offload workload with Active Secondary Replicas</a:t>
            </a:r>
          </a:p>
          <a:p>
            <a:pPr lvl="1"/>
            <a:r>
              <a:rPr lang="en-GB" dirty="0" smtClean="0"/>
              <a:t>Near-real-time reporting from replicas</a:t>
            </a:r>
          </a:p>
          <a:p>
            <a:pPr lvl="1"/>
            <a:r>
              <a:rPr lang="en-GB" dirty="0" smtClean="0"/>
              <a:t>Read-only routing to readable replicas</a:t>
            </a:r>
          </a:p>
          <a:p>
            <a:pPr lvl="1"/>
            <a:r>
              <a:rPr lang="en-GB" dirty="0" smtClean="0"/>
              <a:t>Offload Full and Log Backups to replicas</a:t>
            </a:r>
          </a:p>
          <a:p>
            <a:pPr lvl="2"/>
            <a:r>
              <a:rPr lang="en-GB" dirty="0" smtClean="0"/>
              <a:t>No differential and </a:t>
            </a:r>
            <a:r>
              <a:rPr lang="en-GB" dirty="0" err="1" smtClean="0"/>
              <a:t>copy_only</a:t>
            </a:r>
            <a:r>
              <a:rPr lang="en-GB" dirty="0" smtClean="0"/>
              <a:t> full backups</a:t>
            </a:r>
          </a:p>
          <a:p>
            <a:pPr lvl="1"/>
            <a:endParaRPr lang="en-GB" dirty="0" smtClean="0"/>
          </a:p>
        </p:txBody>
      </p:sp>
    </p:spTree>
    <p:extLst>
      <p:ext uri="{BB962C8B-B14F-4D97-AF65-F5344CB8AC3E}">
        <p14:creationId xmlns:p14="http://schemas.microsoft.com/office/powerpoint/2010/main" val="3511086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AlwaysOn</a:t>
            </a:r>
            <a:r>
              <a:rPr lang="en-US" dirty="0" smtClean="0"/>
              <a:t> Availability Groups</a:t>
            </a:r>
            <a:endParaRPr lang="en-US" dirty="0"/>
          </a:p>
        </p:txBody>
      </p:sp>
      <p:sp>
        <p:nvSpPr>
          <p:cNvPr id="3" name="Content Placeholder 2"/>
          <p:cNvSpPr>
            <a:spLocks noGrp="1"/>
          </p:cNvSpPr>
          <p:nvPr>
            <p:ph sz="quarter" idx="10"/>
          </p:nvPr>
        </p:nvSpPr>
        <p:spPr>
          <a:xfrm>
            <a:off x="379412" y="1388226"/>
            <a:ext cx="10474117" cy="5290388"/>
          </a:xfrm>
        </p:spPr>
        <p:txBody>
          <a:bodyPr/>
          <a:lstStyle/>
          <a:p>
            <a:r>
              <a:rPr lang="en-GB" dirty="0" smtClean="0"/>
              <a:t>Failover options</a:t>
            </a:r>
          </a:p>
          <a:p>
            <a:pPr lvl="1"/>
            <a:r>
              <a:rPr lang="en-GB" dirty="0" smtClean="0"/>
              <a:t>Automatic failover</a:t>
            </a:r>
          </a:p>
          <a:p>
            <a:pPr lvl="2"/>
            <a:r>
              <a:rPr lang="en-GB" dirty="0" smtClean="0"/>
              <a:t>No data loss</a:t>
            </a:r>
          </a:p>
          <a:p>
            <a:pPr lvl="1"/>
            <a:r>
              <a:rPr lang="en-GB" dirty="0" smtClean="0"/>
              <a:t>Planned manual failover</a:t>
            </a:r>
          </a:p>
          <a:p>
            <a:pPr lvl="2"/>
            <a:r>
              <a:rPr lang="en-GB" dirty="0" smtClean="0"/>
              <a:t>No data loss</a:t>
            </a:r>
          </a:p>
          <a:p>
            <a:pPr lvl="1"/>
            <a:r>
              <a:rPr lang="en-GB" dirty="0" smtClean="0"/>
              <a:t>Forced manual failover</a:t>
            </a:r>
          </a:p>
          <a:p>
            <a:pPr lvl="2"/>
            <a:r>
              <a:rPr lang="en-GB" dirty="0" smtClean="0"/>
              <a:t>Possible data loss</a:t>
            </a:r>
          </a:p>
          <a:p>
            <a:r>
              <a:rPr lang="en-GB" dirty="0" smtClean="0"/>
              <a:t>Use the Start Failover Wizard to initiate manual failover</a:t>
            </a:r>
          </a:p>
          <a:p>
            <a:r>
              <a:rPr lang="en-GB" dirty="0" smtClean="0"/>
              <a:t>Don’t use Failover Cluster Manager to initiate failover </a:t>
            </a:r>
          </a:p>
          <a:p>
            <a:pPr lvl="1"/>
            <a:endParaRPr lang="en-GB" dirty="0" smtClean="0"/>
          </a:p>
        </p:txBody>
      </p:sp>
    </p:spTree>
    <p:extLst>
      <p:ext uri="{BB962C8B-B14F-4D97-AF65-F5344CB8AC3E}">
        <p14:creationId xmlns:p14="http://schemas.microsoft.com/office/powerpoint/2010/main" val="3535829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AlwaysOn</a:t>
            </a:r>
            <a:r>
              <a:rPr lang="en-GB" dirty="0" smtClean="0"/>
              <a:t> Technologies</a:t>
            </a:r>
            <a:endParaRPr lang="en-GB" dirty="0"/>
          </a:p>
        </p:txBody>
      </p:sp>
    </p:spTree>
    <p:extLst>
      <p:ext uri="{BB962C8B-B14F-4D97-AF65-F5344CB8AC3E}">
        <p14:creationId xmlns:p14="http://schemas.microsoft.com/office/powerpoint/2010/main" val="3075441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1</a:t>
            </a:r>
            <a:endParaRPr lang="en-US" dirty="0"/>
          </a:p>
        </p:txBody>
      </p:sp>
      <p:sp>
        <p:nvSpPr>
          <p:cNvPr id="3" name="Content Placeholder 2"/>
          <p:cNvSpPr>
            <a:spLocks noGrp="1"/>
          </p:cNvSpPr>
          <p:nvPr>
            <p:ph sz="quarter" idx="10"/>
          </p:nvPr>
        </p:nvSpPr>
        <p:spPr>
          <a:xfrm>
            <a:off x="379413" y="1388226"/>
            <a:ext cx="4328511" cy="5290388"/>
          </a:xfrm>
        </p:spPr>
        <p:txBody>
          <a:bodyPr/>
          <a:lstStyle/>
          <a:p>
            <a:r>
              <a:rPr lang="en-US" dirty="0" smtClean="0"/>
              <a:t>Existing architecture</a:t>
            </a:r>
          </a:p>
          <a:p>
            <a:r>
              <a:rPr lang="en-US" dirty="0" smtClean="0"/>
              <a:t>FCI for HA</a:t>
            </a:r>
          </a:p>
          <a:p>
            <a:r>
              <a:rPr lang="en-US" dirty="0" smtClean="0"/>
              <a:t>Log Shipping for DR</a:t>
            </a:r>
          </a:p>
          <a:p>
            <a:r>
              <a:rPr lang="en-US" dirty="0" smtClean="0"/>
              <a:t>Requirement to test DR every 6 months</a:t>
            </a:r>
            <a:endParaRPr lang="en-US" dirty="0"/>
          </a:p>
        </p:txBody>
      </p:sp>
      <p:grpSp>
        <p:nvGrpSpPr>
          <p:cNvPr id="65" name="Group 64"/>
          <p:cNvGrpSpPr/>
          <p:nvPr/>
        </p:nvGrpSpPr>
        <p:grpSpPr>
          <a:xfrm>
            <a:off x="5838110" y="220255"/>
            <a:ext cx="5669051" cy="6508306"/>
            <a:chOff x="5838110" y="220255"/>
            <a:chExt cx="5669051" cy="6508306"/>
          </a:xfrm>
        </p:grpSpPr>
        <p:sp>
          <p:nvSpPr>
            <p:cNvPr id="6" name="Rounded Rectangle 5"/>
            <p:cNvSpPr/>
            <p:nvPr/>
          </p:nvSpPr>
          <p:spPr>
            <a:xfrm>
              <a:off x="6652260" y="1393323"/>
              <a:ext cx="4652010" cy="24290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 name="Rounded Rectangle 6"/>
            <p:cNvSpPr/>
            <p:nvPr/>
          </p:nvSpPr>
          <p:spPr>
            <a:xfrm>
              <a:off x="6652260" y="4249537"/>
              <a:ext cx="4652010" cy="24290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2955" y="1833581"/>
              <a:ext cx="644026" cy="114211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3276" y="1822790"/>
              <a:ext cx="659628" cy="116039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2378" y="2944656"/>
              <a:ext cx="439451" cy="74332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49519" y="220255"/>
              <a:ext cx="587847" cy="928798"/>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70531" y="514255"/>
              <a:ext cx="808296" cy="634798"/>
            </a:xfrm>
            <a:prstGeom prst="rect">
              <a:avLst/>
            </a:prstGeom>
          </p:spPr>
        </p:pic>
        <p:sp>
          <p:nvSpPr>
            <p:cNvPr id="18" name="Right Brace 17"/>
            <p:cNvSpPr/>
            <p:nvPr/>
          </p:nvSpPr>
          <p:spPr>
            <a:xfrm rot="5400000">
              <a:off x="7549118" y="846449"/>
              <a:ext cx="293608" cy="97200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20" name="Straight Arrow Connector 19"/>
            <p:cNvCxnSpPr>
              <a:stCxn id="18" idx="1"/>
              <a:endCxn id="8" idx="0"/>
            </p:cNvCxnSpPr>
            <p:nvPr/>
          </p:nvCxnSpPr>
          <p:spPr>
            <a:xfrm>
              <a:off x="7695922" y="1479254"/>
              <a:ext cx="9046" cy="2333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1" idx="1"/>
              <a:endCxn id="8" idx="3"/>
            </p:cNvCxnSpPr>
            <p:nvPr/>
          </p:nvCxnSpPr>
          <p:spPr>
            <a:xfrm flipH="1">
              <a:off x="8026981" y="2282037"/>
              <a:ext cx="1916295" cy="1653"/>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8115369" y="1991246"/>
              <a:ext cx="1717073" cy="338554"/>
            </a:xfrm>
            <a:prstGeom prst="rect">
              <a:avLst/>
            </a:prstGeom>
            <a:noFill/>
          </p:spPr>
          <p:txBody>
            <a:bodyPr wrap="none" rtlCol="0">
              <a:spAutoFit/>
            </a:bodyPr>
            <a:lstStyle/>
            <a:p>
              <a:r>
                <a:rPr lang="en-GB" sz="1600" dirty="0" smtClean="0"/>
                <a:t>Failover Clustering</a:t>
              </a:r>
              <a:endParaRPr lang="en-GB" sz="1600" dirty="0"/>
            </a:p>
          </p:txBody>
        </p:sp>
        <p:cxnSp>
          <p:nvCxnSpPr>
            <p:cNvPr id="31" name="Elbow Connector 30"/>
            <p:cNvCxnSpPr>
              <a:stCxn id="8" idx="2"/>
              <a:endCxn id="12" idx="1"/>
            </p:cNvCxnSpPr>
            <p:nvPr/>
          </p:nvCxnSpPr>
          <p:spPr>
            <a:xfrm rot="16200000" flipH="1">
              <a:off x="8043362" y="2637302"/>
              <a:ext cx="340623" cy="1017410"/>
            </a:xfrm>
            <a:prstGeom prst="bentConnector2">
              <a:avLst/>
            </a:prstGeom>
          </p:spPr>
          <p:style>
            <a:lnRef idx="2">
              <a:schemeClr val="dk1"/>
            </a:lnRef>
            <a:fillRef idx="0">
              <a:schemeClr val="dk1"/>
            </a:fillRef>
            <a:effectRef idx="1">
              <a:schemeClr val="dk1"/>
            </a:effectRef>
            <a:fontRef idx="minor">
              <a:schemeClr val="tx1"/>
            </a:fontRef>
          </p:style>
        </p:cxnSp>
        <p:cxnSp>
          <p:nvCxnSpPr>
            <p:cNvPr id="34" name="Elbow Connector 33"/>
            <p:cNvCxnSpPr>
              <a:stCxn id="11" idx="2"/>
              <a:endCxn id="12" idx="3"/>
            </p:cNvCxnSpPr>
            <p:nvPr/>
          </p:nvCxnSpPr>
          <p:spPr>
            <a:xfrm rot="5400000">
              <a:off x="9550892" y="2594120"/>
              <a:ext cx="333137" cy="1111261"/>
            </a:xfrm>
            <a:prstGeom prst="bentConnector2">
              <a:avLst/>
            </a:prstGeom>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8738178" y="2657788"/>
              <a:ext cx="529440" cy="338554"/>
            </a:xfrm>
            <a:prstGeom prst="rect">
              <a:avLst/>
            </a:prstGeom>
            <a:noFill/>
          </p:spPr>
          <p:txBody>
            <a:bodyPr wrap="none" rtlCol="0">
              <a:spAutoFit/>
            </a:bodyPr>
            <a:lstStyle/>
            <a:p>
              <a:r>
                <a:rPr lang="en-GB" sz="1600" dirty="0" smtClean="0"/>
                <a:t>SAN</a:t>
              </a:r>
              <a:endParaRPr lang="en-GB" sz="1600" dirty="0"/>
            </a:p>
          </p:txBody>
        </p:sp>
        <p:sp>
          <p:nvSpPr>
            <p:cNvPr id="38" name="TextBox 37"/>
            <p:cNvSpPr txBox="1"/>
            <p:nvPr/>
          </p:nvSpPr>
          <p:spPr>
            <a:xfrm>
              <a:off x="8437366" y="436330"/>
              <a:ext cx="1306510" cy="830997"/>
            </a:xfrm>
            <a:prstGeom prst="rect">
              <a:avLst/>
            </a:prstGeom>
            <a:noFill/>
          </p:spPr>
          <p:txBody>
            <a:bodyPr wrap="square" rtlCol="0">
              <a:spAutoFit/>
            </a:bodyPr>
            <a:lstStyle/>
            <a:p>
              <a:r>
                <a:rPr lang="en-GB" sz="1600" dirty="0" smtClean="0"/>
                <a:t>User and Application Access</a:t>
              </a:r>
              <a:endParaRPr lang="en-GB" sz="1600" dirty="0"/>
            </a:p>
          </p:txBody>
        </p:sp>
        <p:sp>
          <p:nvSpPr>
            <p:cNvPr id="44" name="TextBox 43"/>
            <p:cNvSpPr txBox="1"/>
            <p:nvPr/>
          </p:nvSpPr>
          <p:spPr>
            <a:xfrm>
              <a:off x="7935952" y="1352316"/>
              <a:ext cx="3249011" cy="307777"/>
            </a:xfrm>
            <a:prstGeom prst="rect">
              <a:avLst/>
            </a:prstGeom>
            <a:noFill/>
          </p:spPr>
          <p:txBody>
            <a:bodyPr wrap="square" rtlCol="0">
              <a:spAutoFit/>
            </a:bodyPr>
            <a:lstStyle/>
            <a:p>
              <a:r>
                <a:rPr lang="en-GB" sz="1400" dirty="0" smtClean="0">
                  <a:solidFill>
                    <a:schemeClr val="accent2">
                      <a:lumMod val="75000"/>
                    </a:schemeClr>
                  </a:solidFill>
                </a:rPr>
                <a:t>Production Environment</a:t>
              </a:r>
              <a:endParaRPr lang="en-GB" sz="1400" dirty="0">
                <a:solidFill>
                  <a:schemeClr val="accent2">
                    <a:lumMod val="75000"/>
                  </a:schemeClr>
                </a:solidFill>
              </a:endParaRPr>
            </a:p>
          </p:txBody>
        </p:sp>
        <p:sp>
          <p:nvSpPr>
            <p:cNvPr id="45" name="TextBox 44"/>
            <p:cNvSpPr txBox="1"/>
            <p:nvPr/>
          </p:nvSpPr>
          <p:spPr>
            <a:xfrm>
              <a:off x="6633000" y="2860336"/>
              <a:ext cx="1091228" cy="584775"/>
            </a:xfrm>
            <a:prstGeom prst="rect">
              <a:avLst/>
            </a:prstGeom>
            <a:noFill/>
          </p:spPr>
          <p:txBody>
            <a:bodyPr wrap="square" rtlCol="0">
              <a:spAutoFit/>
            </a:bodyPr>
            <a:lstStyle/>
            <a:p>
              <a:pPr algn="r"/>
              <a:r>
                <a:rPr lang="en-GB" sz="1600" dirty="0" smtClean="0"/>
                <a:t>Production Server</a:t>
              </a:r>
              <a:endParaRPr lang="en-GB" sz="1600" dirty="0"/>
            </a:p>
          </p:txBody>
        </p:sp>
        <p:sp>
          <p:nvSpPr>
            <p:cNvPr id="46" name="TextBox 45"/>
            <p:cNvSpPr txBox="1"/>
            <p:nvPr/>
          </p:nvSpPr>
          <p:spPr>
            <a:xfrm>
              <a:off x="10377949" y="2786670"/>
              <a:ext cx="1091228" cy="584775"/>
            </a:xfrm>
            <a:prstGeom prst="rect">
              <a:avLst/>
            </a:prstGeom>
            <a:noFill/>
          </p:spPr>
          <p:txBody>
            <a:bodyPr wrap="square" rtlCol="0">
              <a:spAutoFit/>
            </a:bodyPr>
            <a:lstStyle/>
            <a:p>
              <a:r>
                <a:rPr lang="en-GB" sz="1600" dirty="0" smtClean="0"/>
                <a:t>Passive Node</a:t>
              </a:r>
              <a:endParaRPr lang="en-GB" sz="1600" dirty="0"/>
            </a:p>
          </p:txBody>
        </p:sp>
        <p:sp>
          <p:nvSpPr>
            <p:cNvPr id="47" name="TextBox 46"/>
            <p:cNvSpPr txBox="1"/>
            <p:nvPr/>
          </p:nvSpPr>
          <p:spPr>
            <a:xfrm>
              <a:off x="8632389" y="3896875"/>
              <a:ext cx="657552" cy="338554"/>
            </a:xfrm>
            <a:prstGeom prst="rect">
              <a:avLst/>
            </a:prstGeom>
            <a:noFill/>
          </p:spPr>
          <p:txBody>
            <a:bodyPr wrap="none" rtlCol="0">
              <a:spAutoFit/>
            </a:bodyPr>
            <a:lstStyle/>
            <a:p>
              <a:r>
                <a:rPr lang="en-GB" sz="1600" b="1" dirty="0" smtClean="0"/>
                <a:t>MPLS</a:t>
              </a:r>
              <a:endParaRPr lang="en-GB" sz="1600" b="1" dirty="0"/>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0939" y="4559988"/>
              <a:ext cx="644026" cy="1142115"/>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1260" y="4549197"/>
              <a:ext cx="659628" cy="1160392"/>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0362" y="5671063"/>
              <a:ext cx="439451" cy="743326"/>
            </a:xfrm>
            <a:prstGeom prst="rect">
              <a:avLst/>
            </a:prstGeom>
          </p:spPr>
        </p:pic>
        <p:sp>
          <p:nvSpPr>
            <p:cNvPr id="51" name="TextBox 50"/>
            <p:cNvSpPr txBox="1"/>
            <p:nvPr/>
          </p:nvSpPr>
          <p:spPr>
            <a:xfrm>
              <a:off x="8153353" y="4809093"/>
              <a:ext cx="1717073" cy="338554"/>
            </a:xfrm>
            <a:prstGeom prst="rect">
              <a:avLst/>
            </a:prstGeom>
            <a:noFill/>
          </p:spPr>
          <p:txBody>
            <a:bodyPr wrap="none" rtlCol="0">
              <a:spAutoFit/>
            </a:bodyPr>
            <a:lstStyle/>
            <a:p>
              <a:r>
                <a:rPr lang="en-GB" sz="1600" dirty="0" smtClean="0"/>
                <a:t>Failover Clustering</a:t>
              </a:r>
              <a:endParaRPr lang="en-GB" sz="1600" dirty="0"/>
            </a:p>
          </p:txBody>
        </p:sp>
        <p:cxnSp>
          <p:nvCxnSpPr>
            <p:cNvPr id="52" name="Elbow Connector 51"/>
            <p:cNvCxnSpPr>
              <a:stCxn id="48" idx="2"/>
              <a:endCxn id="50" idx="1"/>
            </p:cNvCxnSpPr>
            <p:nvPr/>
          </p:nvCxnSpPr>
          <p:spPr>
            <a:xfrm rot="16200000" flipH="1">
              <a:off x="8081346" y="5363709"/>
              <a:ext cx="340623" cy="1017410"/>
            </a:xfrm>
            <a:prstGeom prst="bentConnector2">
              <a:avLst/>
            </a:prstGeom>
          </p:spPr>
          <p:style>
            <a:lnRef idx="2">
              <a:schemeClr val="dk1"/>
            </a:lnRef>
            <a:fillRef idx="0">
              <a:schemeClr val="dk1"/>
            </a:fillRef>
            <a:effectRef idx="1">
              <a:schemeClr val="dk1"/>
            </a:effectRef>
            <a:fontRef idx="minor">
              <a:schemeClr val="tx1"/>
            </a:fontRef>
          </p:style>
        </p:cxnSp>
        <p:cxnSp>
          <p:nvCxnSpPr>
            <p:cNvPr id="53" name="Elbow Connector 52"/>
            <p:cNvCxnSpPr>
              <a:stCxn id="49" idx="2"/>
              <a:endCxn id="50" idx="3"/>
            </p:cNvCxnSpPr>
            <p:nvPr/>
          </p:nvCxnSpPr>
          <p:spPr>
            <a:xfrm rot="5400000">
              <a:off x="9588876" y="5320527"/>
              <a:ext cx="333137" cy="1111261"/>
            </a:xfrm>
            <a:prstGeom prst="bentConnector2">
              <a:avLst/>
            </a:prstGeom>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8776162" y="5384195"/>
              <a:ext cx="529440" cy="338554"/>
            </a:xfrm>
            <a:prstGeom prst="rect">
              <a:avLst/>
            </a:prstGeom>
            <a:noFill/>
          </p:spPr>
          <p:txBody>
            <a:bodyPr wrap="none" rtlCol="0">
              <a:spAutoFit/>
            </a:bodyPr>
            <a:lstStyle/>
            <a:p>
              <a:r>
                <a:rPr lang="en-GB" sz="1600" dirty="0" smtClean="0"/>
                <a:t>SAN</a:t>
              </a:r>
              <a:endParaRPr lang="en-GB" sz="1600" dirty="0"/>
            </a:p>
          </p:txBody>
        </p:sp>
        <p:sp>
          <p:nvSpPr>
            <p:cNvPr id="55" name="TextBox 54"/>
            <p:cNvSpPr txBox="1"/>
            <p:nvPr/>
          </p:nvSpPr>
          <p:spPr>
            <a:xfrm>
              <a:off x="7844864" y="6420784"/>
              <a:ext cx="3249011" cy="307777"/>
            </a:xfrm>
            <a:prstGeom prst="rect">
              <a:avLst/>
            </a:prstGeom>
            <a:noFill/>
          </p:spPr>
          <p:txBody>
            <a:bodyPr wrap="square" rtlCol="0">
              <a:spAutoFit/>
            </a:bodyPr>
            <a:lstStyle/>
            <a:p>
              <a:r>
                <a:rPr lang="en-GB" sz="1400" dirty="0" smtClean="0">
                  <a:solidFill>
                    <a:schemeClr val="accent2">
                      <a:lumMod val="75000"/>
                    </a:schemeClr>
                  </a:solidFill>
                </a:rPr>
                <a:t>Disaster Recovery Environment</a:t>
              </a:r>
              <a:endParaRPr lang="en-GB" sz="1400" dirty="0">
                <a:solidFill>
                  <a:schemeClr val="accent2">
                    <a:lumMod val="75000"/>
                  </a:schemeClr>
                </a:solidFill>
              </a:endParaRPr>
            </a:p>
          </p:txBody>
        </p:sp>
        <p:sp>
          <p:nvSpPr>
            <p:cNvPr id="56" name="TextBox 55"/>
            <p:cNvSpPr txBox="1"/>
            <p:nvPr/>
          </p:nvSpPr>
          <p:spPr>
            <a:xfrm>
              <a:off x="6670984" y="5586743"/>
              <a:ext cx="1091228" cy="338554"/>
            </a:xfrm>
            <a:prstGeom prst="rect">
              <a:avLst/>
            </a:prstGeom>
            <a:noFill/>
          </p:spPr>
          <p:txBody>
            <a:bodyPr wrap="square" rtlCol="0">
              <a:spAutoFit/>
            </a:bodyPr>
            <a:lstStyle/>
            <a:p>
              <a:pPr algn="r"/>
              <a:r>
                <a:rPr lang="en-GB" sz="1600" dirty="0" smtClean="0"/>
                <a:t>DR Server</a:t>
              </a:r>
              <a:endParaRPr lang="en-GB" sz="1600" dirty="0"/>
            </a:p>
          </p:txBody>
        </p:sp>
        <p:sp>
          <p:nvSpPr>
            <p:cNvPr id="57" name="TextBox 56"/>
            <p:cNvSpPr txBox="1"/>
            <p:nvPr/>
          </p:nvSpPr>
          <p:spPr>
            <a:xfrm>
              <a:off x="10415933" y="5513077"/>
              <a:ext cx="1091228" cy="584775"/>
            </a:xfrm>
            <a:prstGeom prst="rect">
              <a:avLst/>
            </a:prstGeom>
            <a:noFill/>
          </p:spPr>
          <p:txBody>
            <a:bodyPr wrap="square" rtlCol="0">
              <a:spAutoFit/>
            </a:bodyPr>
            <a:lstStyle/>
            <a:p>
              <a:r>
                <a:rPr lang="en-GB" sz="1600" dirty="0" smtClean="0"/>
                <a:t>Passive Node</a:t>
              </a:r>
              <a:endParaRPr lang="en-GB" sz="1600" dirty="0"/>
            </a:p>
          </p:txBody>
        </p:sp>
        <p:cxnSp>
          <p:nvCxnSpPr>
            <p:cNvPr id="59" name="Elbow Connector 58"/>
            <p:cNvCxnSpPr>
              <a:stCxn id="8" idx="1"/>
              <a:endCxn id="48" idx="1"/>
            </p:cNvCxnSpPr>
            <p:nvPr/>
          </p:nvCxnSpPr>
          <p:spPr>
            <a:xfrm rot="10800000" flipH="1" flipV="1">
              <a:off x="7382955" y="2404638"/>
              <a:ext cx="37984" cy="2726407"/>
            </a:xfrm>
            <a:prstGeom prst="bentConnector3">
              <a:avLst>
                <a:gd name="adj1" fmla="val -2918887"/>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5838110" y="3735250"/>
              <a:ext cx="939119" cy="584775"/>
            </a:xfrm>
            <a:prstGeom prst="rect">
              <a:avLst/>
            </a:prstGeom>
            <a:solidFill>
              <a:schemeClr val="bg1"/>
            </a:solidFill>
          </p:spPr>
          <p:txBody>
            <a:bodyPr wrap="square" rtlCol="0">
              <a:spAutoFit/>
            </a:bodyPr>
            <a:lstStyle/>
            <a:p>
              <a:pPr algn="ctr"/>
              <a:r>
                <a:rPr lang="en-GB" sz="1600" dirty="0" smtClean="0"/>
                <a:t>Log Shipping</a:t>
              </a:r>
              <a:endParaRPr lang="en-GB" sz="1600" dirty="0"/>
            </a:p>
          </p:txBody>
        </p:sp>
        <p:cxnSp>
          <p:nvCxnSpPr>
            <p:cNvPr id="64" name="Straight Arrow Connector 63"/>
            <p:cNvCxnSpPr/>
            <p:nvPr/>
          </p:nvCxnSpPr>
          <p:spPr>
            <a:xfrm flipH="1">
              <a:off x="8064965" y="5106383"/>
              <a:ext cx="1916295" cy="1653"/>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18406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1</a:t>
            </a:r>
            <a:endParaRPr lang="en-US" dirty="0"/>
          </a:p>
        </p:txBody>
      </p:sp>
      <p:sp>
        <p:nvSpPr>
          <p:cNvPr id="3" name="Content Placeholder 2"/>
          <p:cNvSpPr>
            <a:spLocks noGrp="1"/>
          </p:cNvSpPr>
          <p:nvPr>
            <p:ph sz="quarter" idx="10"/>
          </p:nvPr>
        </p:nvSpPr>
        <p:spPr>
          <a:xfrm>
            <a:off x="379413" y="1388226"/>
            <a:ext cx="4328511" cy="5290388"/>
          </a:xfrm>
        </p:spPr>
        <p:txBody>
          <a:bodyPr/>
          <a:lstStyle/>
          <a:p>
            <a:r>
              <a:rPr lang="en-US" dirty="0" smtClean="0"/>
              <a:t>New architecture</a:t>
            </a:r>
          </a:p>
          <a:p>
            <a:r>
              <a:rPr lang="en-US" dirty="0" smtClean="0"/>
              <a:t>AG with auto-failover for HA</a:t>
            </a:r>
          </a:p>
          <a:p>
            <a:r>
              <a:rPr lang="en-US" dirty="0" err="1" smtClean="0"/>
              <a:t>Async</a:t>
            </a:r>
            <a:r>
              <a:rPr lang="en-US" dirty="0" smtClean="0"/>
              <a:t> replicas for DR</a:t>
            </a:r>
            <a:endParaRPr lang="en-US" dirty="0"/>
          </a:p>
        </p:txBody>
      </p:sp>
      <p:grpSp>
        <p:nvGrpSpPr>
          <p:cNvPr id="57" name="Group 56"/>
          <p:cNvGrpSpPr/>
          <p:nvPr/>
        </p:nvGrpSpPr>
        <p:grpSpPr>
          <a:xfrm>
            <a:off x="5335589" y="220255"/>
            <a:ext cx="6024162" cy="6492235"/>
            <a:chOff x="5335589" y="220255"/>
            <a:chExt cx="6024162" cy="6492235"/>
          </a:xfrm>
        </p:grpSpPr>
        <p:grpSp>
          <p:nvGrpSpPr>
            <p:cNvPr id="7" name="Group 6"/>
            <p:cNvGrpSpPr/>
            <p:nvPr/>
          </p:nvGrpSpPr>
          <p:grpSpPr>
            <a:xfrm>
              <a:off x="5335589" y="220255"/>
              <a:ext cx="6024162" cy="6492235"/>
              <a:chOff x="5335589" y="220255"/>
              <a:chExt cx="6024162" cy="6492235"/>
            </a:xfrm>
          </p:grpSpPr>
          <p:sp>
            <p:nvSpPr>
              <p:cNvPr id="8" name="Rounded Rectangle 7"/>
              <p:cNvSpPr/>
              <p:nvPr/>
            </p:nvSpPr>
            <p:spPr>
              <a:xfrm>
                <a:off x="6652260" y="1393323"/>
                <a:ext cx="4652010" cy="24290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9" name="Rounded Rectangle 8"/>
              <p:cNvSpPr/>
              <p:nvPr/>
            </p:nvSpPr>
            <p:spPr>
              <a:xfrm>
                <a:off x="6652260" y="4249537"/>
                <a:ext cx="4652010" cy="24290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2955" y="1833581"/>
                <a:ext cx="644026" cy="114211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9519" y="220255"/>
                <a:ext cx="587847" cy="92879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0531" y="514255"/>
                <a:ext cx="808296" cy="634798"/>
              </a:xfrm>
              <a:prstGeom prst="rect">
                <a:avLst/>
              </a:prstGeom>
            </p:spPr>
          </p:pic>
          <p:sp>
            <p:nvSpPr>
              <p:cNvPr id="15" name="Right Brace 14"/>
              <p:cNvSpPr/>
              <p:nvPr/>
            </p:nvSpPr>
            <p:spPr>
              <a:xfrm rot="5400000">
                <a:off x="7549118" y="846449"/>
                <a:ext cx="293608" cy="97200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16" name="Straight Arrow Connector 15"/>
              <p:cNvCxnSpPr>
                <a:stCxn id="15" idx="1"/>
                <a:endCxn id="10" idx="0"/>
              </p:cNvCxnSpPr>
              <p:nvPr/>
            </p:nvCxnSpPr>
            <p:spPr>
              <a:xfrm>
                <a:off x="7695922" y="1479254"/>
                <a:ext cx="9046" cy="2333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10" idx="3"/>
              </p:cNvCxnSpPr>
              <p:nvPr/>
            </p:nvCxnSpPr>
            <p:spPr>
              <a:xfrm flipH="1">
                <a:off x="8026981" y="2282037"/>
                <a:ext cx="1916295" cy="1653"/>
              </a:xfrm>
              <a:prstGeom prst="straightConnector1">
                <a:avLst/>
              </a:prstGeom>
              <a:ln>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081143" y="1968450"/>
                <a:ext cx="1893532" cy="338554"/>
              </a:xfrm>
              <a:prstGeom prst="rect">
                <a:avLst/>
              </a:prstGeom>
              <a:noFill/>
            </p:spPr>
            <p:txBody>
              <a:bodyPr wrap="none" rtlCol="0">
                <a:spAutoFit/>
              </a:bodyPr>
              <a:lstStyle/>
              <a:p>
                <a:r>
                  <a:rPr lang="en-GB" sz="1600" dirty="0" smtClean="0"/>
                  <a:t>Synchronous Replica</a:t>
                </a:r>
                <a:endParaRPr lang="en-GB" sz="1600" dirty="0"/>
              </a:p>
            </p:txBody>
          </p:sp>
          <p:sp>
            <p:nvSpPr>
              <p:cNvPr id="22" name="TextBox 21"/>
              <p:cNvSpPr txBox="1"/>
              <p:nvPr/>
            </p:nvSpPr>
            <p:spPr>
              <a:xfrm>
                <a:off x="8437366" y="436330"/>
                <a:ext cx="1306510" cy="830997"/>
              </a:xfrm>
              <a:prstGeom prst="rect">
                <a:avLst/>
              </a:prstGeom>
              <a:noFill/>
            </p:spPr>
            <p:txBody>
              <a:bodyPr wrap="square" rtlCol="0">
                <a:spAutoFit/>
              </a:bodyPr>
              <a:lstStyle/>
              <a:p>
                <a:r>
                  <a:rPr lang="en-GB" sz="1600" dirty="0" smtClean="0"/>
                  <a:t>User and Application Access</a:t>
                </a:r>
                <a:endParaRPr lang="en-GB" sz="1600" dirty="0"/>
              </a:p>
            </p:txBody>
          </p:sp>
          <p:sp>
            <p:nvSpPr>
              <p:cNvPr id="23" name="TextBox 22"/>
              <p:cNvSpPr txBox="1"/>
              <p:nvPr/>
            </p:nvSpPr>
            <p:spPr>
              <a:xfrm>
                <a:off x="7942505" y="1352497"/>
                <a:ext cx="3249011" cy="307777"/>
              </a:xfrm>
              <a:prstGeom prst="rect">
                <a:avLst/>
              </a:prstGeom>
              <a:noFill/>
            </p:spPr>
            <p:txBody>
              <a:bodyPr wrap="square" rtlCol="0">
                <a:spAutoFit/>
              </a:bodyPr>
              <a:lstStyle/>
              <a:p>
                <a:r>
                  <a:rPr lang="en-GB" sz="1400" dirty="0" smtClean="0">
                    <a:solidFill>
                      <a:schemeClr val="accent2">
                        <a:lumMod val="75000"/>
                      </a:schemeClr>
                    </a:solidFill>
                  </a:rPr>
                  <a:t>Production Environment</a:t>
                </a:r>
                <a:endParaRPr lang="en-GB" sz="1400" dirty="0">
                  <a:solidFill>
                    <a:schemeClr val="accent2">
                      <a:lumMod val="75000"/>
                    </a:schemeClr>
                  </a:solidFill>
                </a:endParaRPr>
              </a:p>
            </p:txBody>
          </p:sp>
          <p:sp>
            <p:nvSpPr>
              <p:cNvPr id="24" name="TextBox 23"/>
              <p:cNvSpPr txBox="1"/>
              <p:nvPr/>
            </p:nvSpPr>
            <p:spPr>
              <a:xfrm>
                <a:off x="7209921" y="2971891"/>
                <a:ext cx="1548923" cy="338554"/>
              </a:xfrm>
              <a:prstGeom prst="rect">
                <a:avLst/>
              </a:prstGeom>
              <a:noFill/>
            </p:spPr>
            <p:txBody>
              <a:bodyPr wrap="square" rtlCol="0">
                <a:spAutoFit/>
              </a:bodyPr>
              <a:lstStyle/>
              <a:p>
                <a:pPr algn="r"/>
                <a:r>
                  <a:rPr lang="en-GB" sz="1600" dirty="0" smtClean="0"/>
                  <a:t>Primary Replicas</a:t>
                </a:r>
                <a:endParaRPr lang="en-GB" sz="1600" dirty="0"/>
              </a:p>
            </p:txBody>
          </p:sp>
          <p:sp>
            <p:nvSpPr>
              <p:cNvPr id="25" name="TextBox 24"/>
              <p:cNvSpPr txBox="1"/>
              <p:nvPr/>
            </p:nvSpPr>
            <p:spPr>
              <a:xfrm>
                <a:off x="9899875" y="2936276"/>
                <a:ext cx="1459876" cy="338554"/>
              </a:xfrm>
              <a:prstGeom prst="rect">
                <a:avLst/>
              </a:prstGeom>
              <a:noFill/>
            </p:spPr>
            <p:txBody>
              <a:bodyPr wrap="square" rtlCol="0">
                <a:spAutoFit/>
              </a:bodyPr>
              <a:lstStyle/>
              <a:p>
                <a:r>
                  <a:rPr lang="en-GB" sz="1600" dirty="0" smtClean="0"/>
                  <a:t>Sync Replicas</a:t>
                </a:r>
                <a:endParaRPr lang="en-GB" sz="1600" dirty="0"/>
              </a:p>
            </p:txBody>
          </p:sp>
          <p:sp>
            <p:nvSpPr>
              <p:cNvPr id="26" name="TextBox 25"/>
              <p:cNvSpPr txBox="1"/>
              <p:nvPr/>
            </p:nvSpPr>
            <p:spPr>
              <a:xfrm>
                <a:off x="8294759" y="3883851"/>
                <a:ext cx="657552" cy="338554"/>
              </a:xfrm>
              <a:prstGeom prst="rect">
                <a:avLst/>
              </a:prstGeom>
              <a:noFill/>
            </p:spPr>
            <p:txBody>
              <a:bodyPr wrap="none" rtlCol="0">
                <a:spAutoFit/>
              </a:bodyPr>
              <a:lstStyle/>
              <a:p>
                <a:r>
                  <a:rPr lang="en-GB" sz="1600" b="1" dirty="0" smtClean="0"/>
                  <a:t>MPLS</a:t>
                </a:r>
                <a:endParaRPr lang="en-GB" sz="1600" b="1" dirty="0"/>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0939" y="4720008"/>
                <a:ext cx="644026" cy="1142115"/>
              </a:xfrm>
              <a:prstGeom prst="rect">
                <a:avLst/>
              </a:prstGeom>
            </p:spPr>
          </p:pic>
          <p:sp>
            <p:nvSpPr>
              <p:cNvPr id="34" name="TextBox 33"/>
              <p:cNvSpPr txBox="1"/>
              <p:nvPr/>
            </p:nvSpPr>
            <p:spPr>
              <a:xfrm>
                <a:off x="7778806" y="6404713"/>
                <a:ext cx="3249011" cy="307777"/>
              </a:xfrm>
              <a:prstGeom prst="rect">
                <a:avLst/>
              </a:prstGeom>
              <a:noFill/>
            </p:spPr>
            <p:txBody>
              <a:bodyPr wrap="square" rtlCol="0">
                <a:spAutoFit/>
              </a:bodyPr>
              <a:lstStyle/>
              <a:p>
                <a:r>
                  <a:rPr lang="en-GB" sz="1400" dirty="0" smtClean="0">
                    <a:solidFill>
                      <a:schemeClr val="accent2">
                        <a:lumMod val="75000"/>
                      </a:schemeClr>
                    </a:solidFill>
                  </a:rPr>
                  <a:t>Disaster Recovery Environment</a:t>
                </a:r>
                <a:endParaRPr lang="en-GB" sz="1400" dirty="0">
                  <a:solidFill>
                    <a:schemeClr val="accent2">
                      <a:lumMod val="75000"/>
                    </a:schemeClr>
                  </a:solidFill>
                </a:endParaRPr>
              </a:p>
            </p:txBody>
          </p:sp>
          <p:sp>
            <p:nvSpPr>
              <p:cNvPr id="36" name="TextBox 35"/>
              <p:cNvSpPr txBox="1"/>
              <p:nvPr/>
            </p:nvSpPr>
            <p:spPr>
              <a:xfrm>
                <a:off x="9865545" y="5837460"/>
                <a:ext cx="1468879" cy="584775"/>
              </a:xfrm>
              <a:prstGeom prst="rect">
                <a:avLst/>
              </a:prstGeom>
              <a:noFill/>
            </p:spPr>
            <p:txBody>
              <a:bodyPr wrap="square" rtlCol="0">
                <a:spAutoFit/>
              </a:bodyPr>
              <a:lstStyle/>
              <a:p>
                <a:pPr algn="ctr"/>
                <a:r>
                  <a:rPr lang="en-GB" sz="1600" dirty="0" smtClean="0"/>
                  <a:t>DR Server</a:t>
                </a:r>
              </a:p>
              <a:p>
                <a:pPr algn="ctr"/>
                <a:r>
                  <a:rPr lang="en-GB" sz="1600" dirty="0" err="1" smtClean="0"/>
                  <a:t>Async</a:t>
                </a:r>
                <a:r>
                  <a:rPr lang="en-GB" sz="1600" dirty="0" smtClean="0"/>
                  <a:t> Replicas</a:t>
                </a:r>
                <a:endParaRPr lang="en-GB" sz="1600" dirty="0"/>
              </a:p>
            </p:txBody>
          </p:sp>
          <p:cxnSp>
            <p:nvCxnSpPr>
              <p:cNvPr id="37" name="Elbow Connector 36"/>
              <p:cNvCxnSpPr>
                <a:stCxn id="10" idx="1"/>
                <a:endCxn id="27" idx="1"/>
              </p:cNvCxnSpPr>
              <p:nvPr/>
            </p:nvCxnSpPr>
            <p:spPr>
              <a:xfrm rot="10800000" flipH="1" flipV="1">
                <a:off x="7382955" y="2404638"/>
                <a:ext cx="37984" cy="2886427"/>
              </a:xfrm>
              <a:prstGeom prst="bentConnector3">
                <a:avLst>
                  <a:gd name="adj1" fmla="val -2798520"/>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5335589" y="3864143"/>
                <a:ext cx="2380784" cy="338554"/>
              </a:xfrm>
              <a:prstGeom prst="rect">
                <a:avLst/>
              </a:prstGeom>
              <a:solidFill>
                <a:schemeClr val="bg1"/>
              </a:solidFill>
            </p:spPr>
            <p:txBody>
              <a:bodyPr wrap="square" rtlCol="0">
                <a:spAutoFit/>
              </a:bodyPr>
              <a:lstStyle/>
              <a:p>
                <a:pPr algn="ctr"/>
                <a:r>
                  <a:rPr lang="en-GB" sz="1600" dirty="0" smtClean="0"/>
                  <a:t>Asynchronous Replica</a:t>
                </a:r>
                <a:endParaRPr lang="en-GB" sz="1600" dirty="0"/>
              </a:p>
            </p:txBody>
          </p:sp>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4675" y="1835653"/>
                <a:ext cx="644026" cy="1142115"/>
              </a:xfrm>
              <a:prstGeom prst="rect">
                <a:avLst/>
              </a:prstGeom>
            </p:spPr>
          </p:pic>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9301" y="4695345"/>
                <a:ext cx="644026" cy="1142115"/>
              </a:xfrm>
              <a:prstGeom prst="rect">
                <a:avLst/>
              </a:prstGeom>
            </p:spPr>
          </p:pic>
          <p:sp>
            <p:nvSpPr>
              <p:cNvPr id="46" name="TextBox 45"/>
              <p:cNvSpPr txBox="1"/>
              <p:nvPr/>
            </p:nvSpPr>
            <p:spPr>
              <a:xfrm>
                <a:off x="8143442" y="2243925"/>
                <a:ext cx="1748107" cy="338554"/>
              </a:xfrm>
              <a:prstGeom prst="rect">
                <a:avLst/>
              </a:prstGeom>
              <a:noFill/>
            </p:spPr>
            <p:txBody>
              <a:bodyPr wrap="none" rtlCol="0">
                <a:spAutoFit/>
              </a:bodyPr>
              <a:lstStyle/>
              <a:p>
                <a:r>
                  <a:rPr lang="en-GB" sz="1600" dirty="0" smtClean="0"/>
                  <a:t>Automatic Failover</a:t>
                </a:r>
                <a:endParaRPr lang="en-GB" sz="1600" dirty="0"/>
              </a:p>
            </p:txBody>
          </p:sp>
          <p:cxnSp>
            <p:nvCxnSpPr>
              <p:cNvPr id="47" name="Elbow Connector 46"/>
              <p:cNvCxnSpPr>
                <a:stCxn id="5" idx="3"/>
                <a:endCxn id="41" idx="1"/>
              </p:cNvCxnSpPr>
              <p:nvPr/>
            </p:nvCxnSpPr>
            <p:spPr>
              <a:xfrm>
                <a:off x="8479537" y="2785252"/>
                <a:ext cx="1529764" cy="2481151"/>
              </a:xfrm>
              <a:prstGeom prst="bentConnector3">
                <a:avLst>
                  <a:gd name="adj1" fmla="val 71668"/>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7208066" y="5879499"/>
                <a:ext cx="1468879" cy="584775"/>
              </a:xfrm>
              <a:prstGeom prst="rect">
                <a:avLst/>
              </a:prstGeom>
              <a:noFill/>
            </p:spPr>
            <p:txBody>
              <a:bodyPr wrap="square" rtlCol="0">
                <a:spAutoFit/>
              </a:bodyPr>
              <a:lstStyle/>
              <a:p>
                <a:pPr algn="ctr"/>
                <a:r>
                  <a:rPr lang="en-GB" sz="1600" dirty="0" smtClean="0"/>
                  <a:t>DR Server</a:t>
                </a:r>
              </a:p>
              <a:p>
                <a:pPr algn="ctr"/>
                <a:r>
                  <a:rPr lang="en-GB" sz="1600" dirty="0" err="1" smtClean="0"/>
                  <a:t>Async</a:t>
                </a:r>
                <a:r>
                  <a:rPr lang="en-GB" sz="1600" dirty="0" smtClean="0"/>
                  <a:t> Replicas</a:t>
                </a:r>
                <a:endParaRPr lang="en-GB" sz="1600" dirty="0"/>
              </a:p>
            </p:txBody>
          </p:sp>
          <p:sp>
            <p:nvSpPr>
              <p:cNvPr id="56" name="TextBox 55"/>
              <p:cNvSpPr txBox="1"/>
              <p:nvPr/>
            </p:nvSpPr>
            <p:spPr>
              <a:xfrm>
                <a:off x="8973502" y="3857356"/>
                <a:ext cx="2380784" cy="338554"/>
              </a:xfrm>
              <a:prstGeom prst="rect">
                <a:avLst/>
              </a:prstGeom>
              <a:solidFill>
                <a:schemeClr val="bg1"/>
              </a:solidFill>
            </p:spPr>
            <p:txBody>
              <a:bodyPr wrap="square" rtlCol="0">
                <a:spAutoFit/>
              </a:bodyPr>
              <a:lstStyle/>
              <a:p>
                <a:pPr algn="ctr"/>
                <a:r>
                  <a:rPr lang="en-GB" sz="1600" dirty="0" smtClean="0"/>
                  <a:t>Asynchronous Replica</a:t>
                </a:r>
                <a:endParaRPr lang="en-GB" sz="1600" dirty="0"/>
              </a:p>
            </p:txBody>
          </p:sp>
        </p:gr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7347" y="2564061"/>
              <a:ext cx="672190" cy="442381"/>
            </a:xfrm>
            <a:prstGeom prst="rect">
              <a:avLst/>
            </a:prstGeom>
          </p:spPr>
        </p:pic>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7347" y="5399639"/>
              <a:ext cx="717575" cy="472250"/>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26574" y="5407249"/>
              <a:ext cx="717575" cy="472250"/>
            </a:xfrm>
            <a:prstGeom prst="rect">
              <a:avLst/>
            </a:prstGeom>
          </p:spPr>
        </p:pic>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02146" y="2546525"/>
              <a:ext cx="717575" cy="472250"/>
            </a:xfrm>
            <a:prstGeom prst="rect">
              <a:avLst/>
            </a:prstGeom>
          </p:spPr>
        </p:pic>
      </p:grpSp>
    </p:spTree>
    <p:extLst>
      <p:ext uri="{BB962C8B-B14F-4D97-AF65-F5344CB8AC3E}">
        <p14:creationId xmlns:p14="http://schemas.microsoft.com/office/powerpoint/2010/main" val="3659551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1</a:t>
            </a:r>
            <a:endParaRPr lang="en-US" dirty="0"/>
          </a:p>
        </p:txBody>
      </p:sp>
      <p:sp>
        <p:nvSpPr>
          <p:cNvPr id="3" name="Content Placeholder 2"/>
          <p:cNvSpPr>
            <a:spLocks noGrp="1"/>
          </p:cNvSpPr>
          <p:nvPr>
            <p:ph sz="quarter" idx="10"/>
          </p:nvPr>
        </p:nvSpPr>
        <p:spPr>
          <a:xfrm>
            <a:off x="379413" y="1388226"/>
            <a:ext cx="5084247" cy="5290388"/>
          </a:xfrm>
        </p:spPr>
        <p:txBody>
          <a:bodyPr/>
          <a:lstStyle/>
          <a:p>
            <a:r>
              <a:rPr lang="en-US" dirty="0"/>
              <a:t>DR can be tested easily</a:t>
            </a:r>
          </a:p>
          <a:p>
            <a:r>
              <a:rPr lang="en-US" dirty="0"/>
              <a:t>Make </a:t>
            </a:r>
            <a:r>
              <a:rPr lang="en-US" dirty="0" err="1"/>
              <a:t>async</a:t>
            </a:r>
            <a:r>
              <a:rPr lang="en-US" dirty="0"/>
              <a:t> replicas sync and initiate failover</a:t>
            </a:r>
          </a:p>
          <a:p>
            <a:r>
              <a:rPr lang="en-US" dirty="0"/>
              <a:t>Configure new auto-failover partner and remote </a:t>
            </a:r>
            <a:r>
              <a:rPr lang="en-US" dirty="0" err="1"/>
              <a:t>async</a:t>
            </a:r>
            <a:endParaRPr lang="en-US" dirty="0"/>
          </a:p>
          <a:p>
            <a:r>
              <a:rPr lang="en-US" dirty="0"/>
              <a:t>Solution can run from DR and still have DR capabilities</a:t>
            </a:r>
          </a:p>
        </p:txBody>
      </p:sp>
      <p:grpSp>
        <p:nvGrpSpPr>
          <p:cNvPr id="57" name="Group 56"/>
          <p:cNvGrpSpPr/>
          <p:nvPr/>
        </p:nvGrpSpPr>
        <p:grpSpPr>
          <a:xfrm>
            <a:off x="4085259" y="1321538"/>
            <a:ext cx="7414605" cy="5446447"/>
            <a:chOff x="4085259" y="1321538"/>
            <a:chExt cx="7414605" cy="5446447"/>
          </a:xfrm>
        </p:grpSpPr>
        <p:grpSp>
          <p:nvGrpSpPr>
            <p:cNvPr id="7" name="Group 6"/>
            <p:cNvGrpSpPr/>
            <p:nvPr/>
          </p:nvGrpSpPr>
          <p:grpSpPr>
            <a:xfrm>
              <a:off x="4085259" y="1321538"/>
              <a:ext cx="7414605" cy="5446447"/>
              <a:chOff x="4085259" y="1321538"/>
              <a:chExt cx="7414605" cy="5446447"/>
            </a:xfrm>
          </p:grpSpPr>
          <p:sp>
            <p:nvSpPr>
              <p:cNvPr id="8" name="Rounded Rectangle 7"/>
              <p:cNvSpPr/>
              <p:nvPr/>
            </p:nvSpPr>
            <p:spPr>
              <a:xfrm>
                <a:off x="6847854" y="4263165"/>
                <a:ext cx="4652010" cy="24290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9" name="Rounded Rectangle 8"/>
              <p:cNvSpPr/>
              <p:nvPr/>
            </p:nvSpPr>
            <p:spPr>
              <a:xfrm>
                <a:off x="6847854" y="1321538"/>
                <a:ext cx="4652010" cy="24290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4247" y="5720913"/>
                <a:ext cx="587847" cy="928798"/>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5259" y="6014913"/>
                <a:ext cx="808296" cy="634798"/>
              </a:xfrm>
              <a:prstGeom prst="rect">
                <a:avLst/>
              </a:prstGeom>
            </p:spPr>
          </p:pic>
          <p:sp>
            <p:nvSpPr>
              <p:cNvPr id="15" name="Right Brace 14"/>
              <p:cNvSpPr/>
              <p:nvPr/>
            </p:nvSpPr>
            <p:spPr>
              <a:xfrm rot="16200000">
                <a:off x="5122743" y="5089677"/>
                <a:ext cx="293608" cy="97200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16" name="Straight Arrow Connector 15"/>
              <p:cNvCxnSpPr>
                <a:stCxn id="15" idx="1"/>
              </p:cNvCxnSpPr>
              <p:nvPr/>
            </p:nvCxnSpPr>
            <p:spPr>
              <a:xfrm flipV="1">
                <a:off x="5269547" y="5414682"/>
                <a:ext cx="2135300" cy="14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10" idx="3"/>
              </p:cNvCxnSpPr>
              <p:nvPr/>
            </p:nvCxnSpPr>
            <p:spPr>
              <a:xfrm flipH="1">
                <a:off x="8036752" y="5134846"/>
                <a:ext cx="1916295" cy="1653"/>
              </a:xfrm>
              <a:prstGeom prst="straightConnector1">
                <a:avLst/>
              </a:prstGeom>
              <a:ln>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090914" y="4821259"/>
                <a:ext cx="1893532" cy="338554"/>
              </a:xfrm>
              <a:prstGeom prst="rect">
                <a:avLst/>
              </a:prstGeom>
              <a:noFill/>
            </p:spPr>
            <p:txBody>
              <a:bodyPr wrap="none" rtlCol="0">
                <a:spAutoFit/>
              </a:bodyPr>
              <a:lstStyle/>
              <a:p>
                <a:r>
                  <a:rPr lang="en-GB" sz="1600" dirty="0" smtClean="0"/>
                  <a:t>Synchronous Replica</a:t>
                </a:r>
                <a:endParaRPr lang="en-GB" sz="1600" dirty="0"/>
              </a:p>
            </p:txBody>
          </p:sp>
          <p:sp>
            <p:nvSpPr>
              <p:cNvPr id="22" name="TextBox 21"/>
              <p:cNvSpPr txBox="1"/>
              <p:nvPr/>
            </p:nvSpPr>
            <p:spPr>
              <a:xfrm>
                <a:off x="5652094" y="5936988"/>
                <a:ext cx="1306510" cy="830997"/>
              </a:xfrm>
              <a:prstGeom prst="rect">
                <a:avLst/>
              </a:prstGeom>
              <a:noFill/>
            </p:spPr>
            <p:txBody>
              <a:bodyPr wrap="square" rtlCol="0">
                <a:spAutoFit/>
              </a:bodyPr>
              <a:lstStyle/>
              <a:p>
                <a:r>
                  <a:rPr lang="en-GB" sz="1600" dirty="0" smtClean="0"/>
                  <a:t>User and Application Access</a:t>
                </a:r>
                <a:endParaRPr lang="en-GB" sz="1600" dirty="0"/>
              </a:p>
            </p:txBody>
          </p:sp>
          <p:sp>
            <p:nvSpPr>
              <p:cNvPr id="23" name="TextBox 22"/>
              <p:cNvSpPr txBox="1"/>
              <p:nvPr/>
            </p:nvSpPr>
            <p:spPr>
              <a:xfrm>
                <a:off x="8294759" y="6379933"/>
                <a:ext cx="1974282" cy="307777"/>
              </a:xfrm>
              <a:prstGeom prst="rect">
                <a:avLst/>
              </a:prstGeom>
              <a:noFill/>
            </p:spPr>
            <p:txBody>
              <a:bodyPr wrap="square" rtlCol="0">
                <a:spAutoFit/>
              </a:bodyPr>
              <a:lstStyle/>
              <a:p>
                <a:r>
                  <a:rPr lang="en-GB" sz="1400" dirty="0" smtClean="0">
                    <a:solidFill>
                      <a:schemeClr val="accent2">
                        <a:lumMod val="75000"/>
                      </a:schemeClr>
                    </a:solidFill>
                  </a:rPr>
                  <a:t>Production Environment</a:t>
                </a:r>
                <a:endParaRPr lang="en-GB" sz="1400" dirty="0">
                  <a:solidFill>
                    <a:schemeClr val="accent2">
                      <a:lumMod val="75000"/>
                    </a:schemeClr>
                  </a:solidFill>
                </a:endParaRPr>
              </a:p>
            </p:txBody>
          </p:sp>
          <p:sp>
            <p:nvSpPr>
              <p:cNvPr id="24" name="TextBox 23"/>
              <p:cNvSpPr txBox="1"/>
              <p:nvPr/>
            </p:nvSpPr>
            <p:spPr>
              <a:xfrm>
                <a:off x="7351273" y="5827214"/>
                <a:ext cx="1548923" cy="338554"/>
              </a:xfrm>
              <a:prstGeom prst="rect">
                <a:avLst/>
              </a:prstGeom>
              <a:noFill/>
            </p:spPr>
            <p:txBody>
              <a:bodyPr wrap="square" rtlCol="0">
                <a:spAutoFit/>
              </a:bodyPr>
              <a:lstStyle/>
              <a:p>
                <a:pPr algn="r"/>
                <a:r>
                  <a:rPr lang="en-GB" sz="1600" dirty="0" smtClean="0"/>
                  <a:t>Primary Replicas</a:t>
                </a:r>
                <a:endParaRPr lang="en-GB" sz="1600" dirty="0"/>
              </a:p>
            </p:txBody>
          </p:sp>
          <p:sp>
            <p:nvSpPr>
              <p:cNvPr id="25" name="TextBox 24"/>
              <p:cNvSpPr txBox="1"/>
              <p:nvPr/>
            </p:nvSpPr>
            <p:spPr>
              <a:xfrm>
                <a:off x="10018262" y="2905843"/>
                <a:ext cx="1459876" cy="338554"/>
              </a:xfrm>
              <a:prstGeom prst="rect">
                <a:avLst/>
              </a:prstGeom>
              <a:noFill/>
            </p:spPr>
            <p:txBody>
              <a:bodyPr wrap="square" rtlCol="0">
                <a:spAutoFit/>
              </a:bodyPr>
              <a:lstStyle/>
              <a:p>
                <a:r>
                  <a:rPr lang="en-GB" sz="1600" dirty="0" smtClean="0"/>
                  <a:t>Sync Replicas</a:t>
                </a:r>
                <a:endParaRPr lang="en-GB" sz="1600" dirty="0"/>
              </a:p>
            </p:txBody>
          </p:sp>
          <p:sp>
            <p:nvSpPr>
              <p:cNvPr id="26" name="TextBox 25"/>
              <p:cNvSpPr txBox="1"/>
              <p:nvPr/>
            </p:nvSpPr>
            <p:spPr>
              <a:xfrm>
                <a:off x="8294759" y="3883851"/>
                <a:ext cx="657552" cy="338554"/>
              </a:xfrm>
              <a:prstGeom prst="rect">
                <a:avLst/>
              </a:prstGeom>
              <a:noFill/>
            </p:spPr>
            <p:txBody>
              <a:bodyPr wrap="none" rtlCol="0">
                <a:spAutoFit/>
              </a:bodyPr>
              <a:lstStyle/>
              <a:p>
                <a:r>
                  <a:rPr lang="en-GB" sz="1600" b="1" dirty="0" smtClean="0"/>
                  <a:t>MPLS</a:t>
                </a:r>
                <a:endParaRPr lang="en-GB" sz="1600" b="1" dirty="0"/>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2726" y="1668927"/>
                <a:ext cx="644026" cy="1142115"/>
              </a:xfrm>
              <a:prstGeom prst="rect">
                <a:avLst/>
              </a:prstGeom>
            </p:spPr>
          </p:pic>
          <p:sp>
            <p:nvSpPr>
              <p:cNvPr id="34" name="TextBox 33"/>
              <p:cNvSpPr txBox="1"/>
              <p:nvPr/>
            </p:nvSpPr>
            <p:spPr>
              <a:xfrm>
                <a:off x="7984382" y="1324385"/>
                <a:ext cx="2735121" cy="307777"/>
              </a:xfrm>
              <a:prstGeom prst="rect">
                <a:avLst/>
              </a:prstGeom>
              <a:noFill/>
            </p:spPr>
            <p:txBody>
              <a:bodyPr wrap="square" rtlCol="0">
                <a:spAutoFit/>
              </a:bodyPr>
              <a:lstStyle/>
              <a:p>
                <a:r>
                  <a:rPr lang="en-GB" sz="1400" dirty="0" smtClean="0">
                    <a:solidFill>
                      <a:schemeClr val="accent2">
                        <a:lumMod val="75000"/>
                      </a:schemeClr>
                    </a:solidFill>
                  </a:rPr>
                  <a:t>Disaster Recovery Environment</a:t>
                </a:r>
                <a:endParaRPr lang="en-GB" sz="1400" dirty="0">
                  <a:solidFill>
                    <a:schemeClr val="accent2">
                      <a:lumMod val="75000"/>
                    </a:schemeClr>
                  </a:solidFill>
                </a:endParaRPr>
              </a:p>
            </p:txBody>
          </p:sp>
          <p:sp>
            <p:nvSpPr>
              <p:cNvPr id="36" name="TextBox 35"/>
              <p:cNvSpPr txBox="1"/>
              <p:nvPr/>
            </p:nvSpPr>
            <p:spPr>
              <a:xfrm>
                <a:off x="9779178" y="5826351"/>
                <a:ext cx="1468879" cy="584775"/>
              </a:xfrm>
              <a:prstGeom prst="rect">
                <a:avLst/>
              </a:prstGeom>
              <a:noFill/>
            </p:spPr>
            <p:txBody>
              <a:bodyPr wrap="square" rtlCol="0">
                <a:spAutoFit/>
              </a:bodyPr>
              <a:lstStyle/>
              <a:p>
                <a:pPr algn="ctr"/>
                <a:r>
                  <a:rPr lang="en-GB" sz="1600" dirty="0" smtClean="0"/>
                  <a:t>DR Server</a:t>
                </a:r>
              </a:p>
              <a:p>
                <a:pPr algn="ctr"/>
                <a:r>
                  <a:rPr lang="en-GB" sz="1600" dirty="0" err="1" smtClean="0"/>
                  <a:t>Async</a:t>
                </a:r>
                <a:r>
                  <a:rPr lang="en-GB" sz="1600" dirty="0" smtClean="0"/>
                  <a:t> Replicas</a:t>
                </a:r>
                <a:endParaRPr lang="en-GB" sz="1600" dirty="0"/>
              </a:p>
            </p:txBody>
          </p:sp>
          <p:cxnSp>
            <p:nvCxnSpPr>
              <p:cNvPr id="37" name="Elbow Connector 36"/>
              <p:cNvCxnSpPr>
                <a:stCxn id="10" idx="1"/>
                <a:endCxn id="27" idx="1"/>
              </p:cNvCxnSpPr>
              <p:nvPr/>
            </p:nvCxnSpPr>
            <p:spPr>
              <a:xfrm rot="10800000">
                <a:off x="7392726" y="2239986"/>
                <a:ext cx="12700" cy="3017463"/>
              </a:xfrm>
              <a:prstGeom prst="bentConnector3">
                <a:avLst>
                  <a:gd name="adj1" fmla="val 1800000"/>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5335589" y="3864143"/>
                <a:ext cx="2380784" cy="338554"/>
              </a:xfrm>
              <a:prstGeom prst="rect">
                <a:avLst/>
              </a:prstGeom>
              <a:solidFill>
                <a:schemeClr val="bg1"/>
              </a:solidFill>
            </p:spPr>
            <p:txBody>
              <a:bodyPr wrap="square" rtlCol="0">
                <a:spAutoFit/>
              </a:bodyPr>
              <a:lstStyle/>
              <a:p>
                <a:pPr algn="ctr"/>
                <a:r>
                  <a:rPr lang="en-GB" sz="1600" dirty="0" smtClean="0"/>
                  <a:t>Asynchronous Replica</a:t>
                </a:r>
                <a:endParaRPr lang="en-GB" sz="1600" dirty="0"/>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1587" y="4686391"/>
                <a:ext cx="644026" cy="1142115"/>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6655" y="1676801"/>
                <a:ext cx="644026" cy="1142115"/>
              </a:xfrm>
              <a:prstGeom prst="rect">
                <a:avLst/>
              </a:prstGeom>
            </p:spPr>
          </p:pic>
          <p:sp>
            <p:nvSpPr>
              <p:cNvPr id="46" name="TextBox 45"/>
              <p:cNvSpPr txBox="1"/>
              <p:nvPr/>
            </p:nvSpPr>
            <p:spPr>
              <a:xfrm>
                <a:off x="8153213" y="5096734"/>
                <a:ext cx="1748107" cy="338554"/>
              </a:xfrm>
              <a:prstGeom prst="rect">
                <a:avLst/>
              </a:prstGeom>
              <a:noFill/>
            </p:spPr>
            <p:txBody>
              <a:bodyPr wrap="none" rtlCol="0">
                <a:spAutoFit/>
              </a:bodyPr>
              <a:lstStyle/>
              <a:p>
                <a:r>
                  <a:rPr lang="en-GB" sz="1600" dirty="0" smtClean="0"/>
                  <a:t>Automatic Failover</a:t>
                </a:r>
                <a:endParaRPr lang="en-GB" sz="1600" dirty="0"/>
              </a:p>
            </p:txBody>
          </p:sp>
          <p:cxnSp>
            <p:nvCxnSpPr>
              <p:cNvPr id="47" name="Elbow Connector 46"/>
              <p:cNvCxnSpPr/>
              <p:nvPr/>
            </p:nvCxnSpPr>
            <p:spPr>
              <a:xfrm flipV="1">
                <a:off x="7858498" y="2782635"/>
                <a:ext cx="2438550" cy="2005882"/>
              </a:xfrm>
              <a:prstGeom prst="bentConnector3">
                <a:avLst>
                  <a:gd name="adj1" fmla="val 50000"/>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7302312" y="2860471"/>
                <a:ext cx="1468879" cy="584775"/>
              </a:xfrm>
              <a:prstGeom prst="rect">
                <a:avLst/>
              </a:prstGeom>
              <a:noFill/>
            </p:spPr>
            <p:txBody>
              <a:bodyPr wrap="square" rtlCol="0">
                <a:spAutoFit/>
              </a:bodyPr>
              <a:lstStyle/>
              <a:p>
                <a:pPr algn="ctr"/>
                <a:r>
                  <a:rPr lang="en-GB" sz="1600" dirty="0" smtClean="0"/>
                  <a:t>DR Server</a:t>
                </a:r>
              </a:p>
              <a:p>
                <a:pPr algn="ctr"/>
                <a:r>
                  <a:rPr lang="en-GB" sz="1600" dirty="0" err="1" smtClean="0"/>
                  <a:t>Async</a:t>
                </a:r>
                <a:r>
                  <a:rPr lang="en-GB" sz="1600" dirty="0" smtClean="0"/>
                  <a:t> Replicas</a:t>
                </a:r>
                <a:endParaRPr lang="en-GB" sz="1600" dirty="0"/>
              </a:p>
            </p:txBody>
          </p:sp>
          <p:sp>
            <p:nvSpPr>
              <p:cNvPr id="56" name="TextBox 55"/>
              <p:cNvSpPr txBox="1"/>
              <p:nvPr/>
            </p:nvSpPr>
            <p:spPr>
              <a:xfrm>
                <a:off x="8952311" y="3844656"/>
                <a:ext cx="2077146" cy="338554"/>
              </a:xfrm>
              <a:prstGeom prst="rect">
                <a:avLst/>
              </a:prstGeom>
              <a:solidFill>
                <a:schemeClr val="bg1"/>
              </a:solidFill>
            </p:spPr>
            <p:txBody>
              <a:bodyPr wrap="square" rtlCol="0">
                <a:spAutoFit/>
              </a:bodyPr>
              <a:lstStyle/>
              <a:p>
                <a:pPr algn="ctr"/>
                <a:r>
                  <a:rPr lang="en-GB" sz="1600" dirty="0" smtClean="0"/>
                  <a:t>Asynchronous Replica</a:t>
                </a:r>
                <a:endParaRPr lang="en-GB" sz="16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2726" y="4686390"/>
                <a:ext cx="644026" cy="1142115"/>
              </a:xfrm>
              <a:prstGeom prst="rect">
                <a:avLst/>
              </a:prstGeom>
            </p:spPr>
          </p:pic>
        </p:gr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7118" y="5416870"/>
              <a:ext cx="672190" cy="442381"/>
            </a:xfrm>
            <a:prstGeom prst="rect">
              <a:avLst/>
            </a:prstGeom>
          </p:spPr>
        </p:pic>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9134" y="2348558"/>
              <a:ext cx="717575" cy="472250"/>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3928" y="2388705"/>
              <a:ext cx="717575" cy="472250"/>
            </a:xfrm>
            <a:prstGeom prst="rect">
              <a:avLst/>
            </a:prstGeom>
          </p:spPr>
        </p:pic>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19058" y="5397263"/>
              <a:ext cx="717575" cy="472250"/>
            </a:xfrm>
            <a:prstGeom prst="rect">
              <a:avLst/>
            </a:prstGeom>
          </p:spPr>
        </p:pic>
      </p:grpSp>
    </p:spTree>
    <p:extLst>
      <p:ext uri="{BB962C8B-B14F-4D97-AF65-F5344CB8AC3E}">
        <p14:creationId xmlns:p14="http://schemas.microsoft.com/office/powerpoint/2010/main" val="4088101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16747558"/>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11525250">
                  <a:extLst>
                    <a:ext uri="{9D8B030D-6E8A-4147-A177-3AD203B41FA5}">
                      <a16:colId xmlns="" xmlns:a16="http://schemas.microsoft.com/office/drawing/2014/main" val="1632794655"/>
                    </a:ext>
                  </a:extLst>
                </a:gridCol>
              </a:tblGrid>
              <a:tr h="767632">
                <a:tc>
                  <a:txBody>
                    <a:bodyPr/>
                    <a:lstStyle/>
                    <a:p>
                      <a:r>
                        <a:rPr lang="en-US" sz="3600" dirty="0" smtClean="0">
                          <a:latin typeface="Segoe UI Light" panose="020B0502040204020203" pitchFamily="34" charset="0"/>
                          <a:cs typeface="Segoe UI Light" panose="020B0502040204020203" pitchFamily="34" charset="0"/>
                        </a:rPr>
                        <a:t>Designing</a:t>
                      </a:r>
                      <a:r>
                        <a:rPr lang="en-US" sz="3600" baseline="0" dirty="0" smtClean="0">
                          <a:latin typeface="Segoe UI Light" panose="020B0502040204020203" pitchFamily="34" charset="0"/>
                          <a:cs typeface="Segoe UI Light" panose="020B0502040204020203" pitchFamily="34" charset="0"/>
                        </a:rPr>
                        <a:t> Database Solutions for SQL Server</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Managing</a:t>
                      </a:r>
                      <a:r>
                        <a:rPr lang="en-US" sz="2400" baseline="0" dirty="0" smtClean="0">
                          <a:latin typeface="Segoe UI Light" panose="020B0502040204020203" pitchFamily="34" charset="0"/>
                          <a:cs typeface="Segoe UI Light" panose="020B0502040204020203" pitchFamily="34" charset="0"/>
                        </a:rPr>
                        <a:t> a SQL Server Environment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Designing</a:t>
                      </a:r>
                      <a:r>
                        <a:rPr lang="en-US" sz="2400" baseline="0" dirty="0" smtClean="0">
                          <a:latin typeface="Segoe UI Light" panose="020B0502040204020203" pitchFamily="34" charset="0"/>
                          <a:cs typeface="Segoe UI Light" panose="020B0502040204020203" pitchFamily="34" charset="0"/>
                        </a:rPr>
                        <a:t> Database Security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Designing a Backup &amp; Recovery Solution</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Designing</a:t>
                      </a:r>
                      <a:r>
                        <a:rPr lang="en-US" sz="2400" baseline="0" dirty="0" smtClean="0">
                          <a:latin typeface="Segoe UI Light" panose="020B0502040204020203" pitchFamily="34" charset="0"/>
                          <a:cs typeface="Segoe UI Light" panose="020B0502040204020203" pitchFamily="34" charset="0"/>
                        </a:rPr>
                        <a:t> a High-Availability Solution</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Troubleshooting &amp; Maintaining a database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2</a:t>
            </a:r>
            <a:endParaRPr lang="en-US" dirty="0"/>
          </a:p>
        </p:txBody>
      </p:sp>
      <p:sp>
        <p:nvSpPr>
          <p:cNvPr id="3" name="Content Placeholder 2"/>
          <p:cNvSpPr>
            <a:spLocks noGrp="1"/>
          </p:cNvSpPr>
          <p:nvPr>
            <p:ph sz="quarter" idx="10"/>
          </p:nvPr>
        </p:nvSpPr>
        <p:spPr>
          <a:xfrm>
            <a:off x="379412" y="1388226"/>
            <a:ext cx="4629999" cy="5290388"/>
          </a:xfrm>
        </p:spPr>
        <p:txBody>
          <a:bodyPr/>
          <a:lstStyle/>
          <a:p>
            <a:r>
              <a:rPr lang="en-US" dirty="0" smtClean="0"/>
              <a:t>Scale out solution with P2P replication</a:t>
            </a:r>
          </a:p>
          <a:p>
            <a:r>
              <a:rPr lang="en-US" dirty="0" smtClean="0"/>
              <a:t>FCIs for HA</a:t>
            </a:r>
          </a:p>
          <a:p>
            <a:r>
              <a:rPr lang="en-US" dirty="0" smtClean="0"/>
              <a:t>Requirement to simplify by removing multi-site write capability</a:t>
            </a:r>
          </a:p>
          <a:p>
            <a:r>
              <a:rPr lang="en-US" dirty="0" smtClean="0"/>
              <a:t>Still need the data in HQ for reporting</a:t>
            </a:r>
            <a:endParaRPr lang="en-US" dirty="0"/>
          </a:p>
        </p:txBody>
      </p:sp>
      <p:grpSp>
        <p:nvGrpSpPr>
          <p:cNvPr id="6" name="Group 5"/>
          <p:cNvGrpSpPr/>
          <p:nvPr/>
        </p:nvGrpSpPr>
        <p:grpSpPr>
          <a:xfrm>
            <a:off x="4654651" y="368960"/>
            <a:ext cx="6852510" cy="6499222"/>
            <a:chOff x="4654651" y="368960"/>
            <a:chExt cx="6852510" cy="6499222"/>
          </a:xfrm>
        </p:grpSpPr>
        <p:sp>
          <p:nvSpPr>
            <p:cNvPr id="8" name="Rounded Rectangle 7"/>
            <p:cNvSpPr/>
            <p:nvPr/>
          </p:nvSpPr>
          <p:spPr>
            <a:xfrm>
              <a:off x="6652260" y="1393323"/>
              <a:ext cx="4652010" cy="24290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9" name="Rounded Rectangle 8"/>
            <p:cNvSpPr/>
            <p:nvPr/>
          </p:nvSpPr>
          <p:spPr>
            <a:xfrm>
              <a:off x="6652260" y="4249537"/>
              <a:ext cx="4652010" cy="24290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2955" y="1833581"/>
              <a:ext cx="644026" cy="114211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3276" y="1822790"/>
              <a:ext cx="659628" cy="116039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2378" y="2944656"/>
              <a:ext cx="439451" cy="743326"/>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5348" y="368960"/>
              <a:ext cx="587847" cy="928798"/>
            </a:xfrm>
            <a:prstGeom prst="rect">
              <a:avLst/>
            </a:prstGeom>
          </p:spPr>
        </p:pic>
        <p:cxnSp>
          <p:nvCxnSpPr>
            <p:cNvPr id="16" name="Straight Arrow Connector 15"/>
            <p:cNvCxnSpPr>
              <a:stCxn id="13" idx="2"/>
              <a:endCxn id="10" idx="0"/>
            </p:cNvCxnSpPr>
            <p:nvPr/>
          </p:nvCxnSpPr>
          <p:spPr>
            <a:xfrm>
              <a:off x="7689272" y="1297758"/>
              <a:ext cx="15696" cy="535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11" idx="1"/>
              <a:endCxn id="10" idx="3"/>
            </p:cNvCxnSpPr>
            <p:nvPr/>
          </p:nvCxnSpPr>
          <p:spPr>
            <a:xfrm flipH="1">
              <a:off x="8026981" y="2282037"/>
              <a:ext cx="1916295" cy="1653"/>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115369" y="1991246"/>
              <a:ext cx="1717073" cy="338554"/>
            </a:xfrm>
            <a:prstGeom prst="rect">
              <a:avLst/>
            </a:prstGeom>
            <a:noFill/>
          </p:spPr>
          <p:txBody>
            <a:bodyPr wrap="none" rtlCol="0">
              <a:spAutoFit/>
            </a:bodyPr>
            <a:lstStyle/>
            <a:p>
              <a:r>
                <a:rPr lang="en-GB" sz="1600" dirty="0" smtClean="0"/>
                <a:t>Failover Clustering</a:t>
              </a:r>
              <a:endParaRPr lang="en-GB" sz="1600" dirty="0"/>
            </a:p>
          </p:txBody>
        </p:sp>
        <p:cxnSp>
          <p:nvCxnSpPr>
            <p:cNvPr id="19" name="Elbow Connector 18"/>
            <p:cNvCxnSpPr>
              <a:stCxn id="10" idx="2"/>
              <a:endCxn id="12" idx="1"/>
            </p:cNvCxnSpPr>
            <p:nvPr/>
          </p:nvCxnSpPr>
          <p:spPr>
            <a:xfrm rot="16200000" flipH="1">
              <a:off x="8043362" y="2637302"/>
              <a:ext cx="340623" cy="1017410"/>
            </a:xfrm>
            <a:prstGeom prst="bentConnector2">
              <a:avLst/>
            </a:prstGeom>
          </p:spPr>
          <p:style>
            <a:lnRef idx="2">
              <a:schemeClr val="dk1"/>
            </a:lnRef>
            <a:fillRef idx="0">
              <a:schemeClr val="dk1"/>
            </a:fillRef>
            <a:effectRef idx="1">
              <a:schemeClr val="dk1"/>
            </a:effectRef>
            <a:fontRef idx="minor">
              <a:schemeClr val="tx1"/>
            </a:fontRef>
          </p:style>
        </p:cxnSp>
        <p:cxnSp>
          <p:nvCxnSpPr>
            <p:cNvPr id="20" name="Elbow Connector 19"/>
            <p:cNvCxnSpPr>
              <a:stCxn id="11" idx="2"/>
              <a:endCxn id="12" idx="3"/>
            </p:cNvCxnSpPr>
            <p:nvPr/>
          </p:nvCxnSpPr>
          <p:spPr>
            <a:xfrm rot="5400000">
              <a:off x="9550892" y="2594120"/>
              <a:ext cx="333137" cy="1111261"/>
            </a:xfrm>
            <a:prstGeom prst="bentConnector2">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8738178" y="2657788"/>
              <a:ext cx="529440" cy="338554"/>
            </a:xfrm>
            <a:prstGeom prst="rect">
              <a:avLst/>
            </a:prstGeom>
            <a:noFill/>
          </p:spPr>
          <p:txBody>
            <a:bodyPr wrap="none" rtlCol="0">
              <a:spAutoFit/>
            </a:bodyPr>
            <a:lstStyle/>
            <a:p>
              <a:r>
                <a:rPr lang="en-GB" sz="1600" dirty="0" smtClean="0"/>
                <a:t>SAN</a:t>
              </a:r>
              <a:endParaRPr lang="en-GB" sz="1600" dirty="0"/>
            </a:p>
          </p:txBody>
        </p:sp>
        <p:sp>
          <p:nvSpPr>
            <p:cNvPr id="22" name="TextBox 21"/>
            <p:cNvSpPr txBox="1"/>
            <p:nvPr/>
          </p:nvSpPr>
          <p:spPr>
            <a:xfrm>
              <a:off x="7983195" y="585035"/>
              <a:ext cx="1306510" cy="584775"/>
            </a:xfrm>
            <a:prstGeom prst="rect">
              <a:avLst/>
            </a:prstGeom>
            <a:noFill/>
          </p:spPr>
          <p:txBody>
            <a:bodyPr wrap="square" rtlCol="0">
              <a:spAutoFit/>
            </a:bodyPr>
            <a:lstStyle/>
            <a:p>
              <a:r>
                <a:rPr lang="en-GB" sz="1600" dirty="0" smtClean="0"/>
                <a:t>Website Users</a:t>
              </a:r>
              <a:endParaRPr lang="en-GB" sz="1600" dirty="0"/>
            </a:p>
          </p:txBody>
        </p:sp>
        <p:sp>
          <p:nvSpPr>
            <p:cNvPr id="23" name="TextBox 22"/>
            <p:cNvSpPr txBox="1"/>
            <p:nvPr/>
          </p:nvSpPr>
          <p:spPr>
            <a:xfrm>
              <a:off x="7673062" y="1352316"/>
              <a:ext cx="3249011" cy="307777"/>
            </a:xfrm>
            <a:prstGeom prst="rect">
              <a:avLst/>
            </a:prstGeom>
            <a:noFill/>
          </p:spPr>
          <p:txBody>
            <a:bodyPr wrap="square" rtlCol="0">
              <a:spAutoFit/>
            </a:bodyPr>
            <a:lstStyle/>
            <a:p>
              <a:r>
                <a:rPr lang="en-GB" sz="1400" dirty="0" smtClean="0">
                  <a:solidFill>
                    <a:schemeClr val="accent2">
                      <a:lumMod val="75000"/>
                    </a:schemeClr>
                  </a:solidFill>
                </a:rPr>
                <a:t>Web Production Environment (Hosted)</a:t>
              </a:r>
              <a:endParaRPr lang="en-GB" sz="1400" dirty="0">
                <a:solidFill>
                  <a:schemeClr val="accent2">
                    <a:lumMod val="75000"/>
                  </a:schemeClr>
                </a:solidFill>
              </a:endParaRPr>
            </a:p>
          </p:txBody>
        </p:sp>
        <p:sp>
          <p:nvSpPr>
            <p:cNvPr id="24" name="TextBox 23"/>
            <p:cNvSpPr txBox="1"/>
            <p:nvPr/>
          </p:nvSpPr>
          <p:spPr>
            <a:xfrm>
              <a:off x="6633000" y="2860336"/>
              <a:ext cx="1091228" cy="830997"/>
            </a:xfrm>
            <a:prstGeom prst="rect">
              <a:avLst/>
            </a:prstGeom>
            <a:noFill/>
          </p:spPr>
          <p:txBody>
            <a:bodyPr wrap="square" rtlCol="0">
              <a:spAutoFit/>
            </a:bodyPr>
            <a:lstStyle/>
            <a:p>
              <a:pPr algn="r"/>
              <a:r>
                <a:rPr lang="en-GB" sz="1600" dirty="0" smtClean="0"/>
                <a:t>Web Production Server</a:t>
              </a:r>
              <a:endParaRPr lang="en-GB" sz="1600" dirty="0"/>
            </a:p>
          </p:txBody>
        </p:sp>
        <p:sp>
          <p:nvSpPr>
            <p:cNvPr id="25" name="TextBox 24"/>
            <p:cNvSpPr txBox="1"/>
            <p:nvPr/>
          </p:nvSpPr>
          <p:spPr>
            <a:xfrm>
              <a:off x="10377949" y="2786670"/>
              <a:ext cx="1091228" cy="584775"/>
            </a:xfrm>
            <a:prstGeom prst="rect">
              <a:avLst/>
            </a:prstGeom>
            <a:noFill/>
          </p:spPr>
          <p:txBody>
            <a:bodyPr wrap="square" rtlCol="0">
              <a:spAutoFit/>
            </a:bodyPr>
            <a:lstStyle/>
            <a:p>
              <a:r>
                <a:rPr lang="en-GB" sz="1600" dirty="0" smtClean="0"/>
                <a:t>Passive Node</a:t>
              </a:r>
              <a:endParaRPr lang="en-GB" sz="1600" dirty="0"/>
            </a:p>
          </p:txBody>
        </p:sp>
        <p:sp>
          <p:nvSpPr>
            <p:cNvPr id="26" name="TextBox 25"/>
            <p:cNvSpPr txBox="1"/>
            <p:nvPr/>
          </p:nvSpPr>
          <p:spPr>
            <a:xfrm>
              <a:off x="8632389" y="3896875"/>
              <a:ext cx="657552" cy="338554"/>
            </a:xfrm>
            <a:prstGeom prst="rect">
              <a:avLst/>
            </a:prstGeom>
            <a:noFill/>
          </p:spPr>
          <p:txBody>
            <a:bodyPr wrap="none" rtlCol="0">
              <a:spAutoFit/>
            </a:bodyPr>
            <a:lstStyle/>
            <a:p>
              <a:r>
                <a:rPr lang="en-GB" sz="1600" b="1" dirty="0" smtClean="0"/>
                <a:t>MPLS</a:t>
              </a:r>
              <a:endParaRPr lang="en-GB" sz="1600" b="1" dirty="0"/>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0939" y="4559988"/>
              <a:ext cx="644026" cy="1142115"/>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1260" y="4549197"/>
              <a:ext cx="659628" cy="1160392"/>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0362" y="5671063"/>
              <a:ext cx="439451" cy="743326"/>
            </a:xfrm>
            <a:prstGeom prst="rect">
              <a:avLst/>
            </a:prstGeom>
          </p:spPr>
        </p:pic>
        <p:sp>
          <p:nvSpPr>
            <p:cNvPr id="30" name="TextBox 29"/>
            <p:cNvSpPr txBox="1"/>
            <p:nvPr/>
          </p:nvSpPr>
          <p:spPr>
            <a:xfrm>
              <a:off x="8153353" y="4809093"/>
              <a:ext cx="1717073" cy="338554"/>
            </a:xfrm>
            <a:prstGeom prst="rect">
              <a:avLst/>
            </a:prstGeom>
            <a:noFill/>
          </p:spPr>
          <p:txBody>
            <a:bodyPr wrap="none" rtlCol="0">
              <a:spAutoFit/>
            </a:bodyPr>
            <a:lstStyle/>
            <a:p>
              <a:r>
                <a:rPr lang="en-GB" sz="1600" dirty="0" smtClean="0"/>
                <a:t>Failover Clustering</a:t>
              </a:r>
              <a:endParaRPr lang="en-GB" sz="1600" dirty="0"/>
            </a:p>
          </p:txBody>
        </p:sp>
        <p:cxnSp>
          <p:nvCxnSpPr>
            <p:cNvPr id="31" name="Elbow Connector 30"/>
            <p:cNvCxnSpPr>
              <a:stCxn id="27" idx="2"/>
              <a:endCxn id="29" idx="1"/>
            </p:cNvCxnSpPr>
            <p:nvPr/>
          </p:nvCxnSpPr>
          <p:spPr>
            <a:xfrm rot="16200000" flipH="1">
              <a:off x="8081346" y="5363709"/>
              <a:ext cx="340623" cy="1017410"/>
            </a:xfrm>
            <a:prstGeom prst="bentConnector2">
              <a:avLst/>
            </a:prstGeom>
          </p:spPr>
          <p:style>
            <a:lnRef idx="2">
              <a:schemeClr val="dk1"/>
            </a:lnRef>
            <a:fillRef idx="0">
              <a:schemeClr val="dk1"/>
            </a:fillRef>
            <a:effectRef idx="1">
              <a:schemeClr val="dk1"/>
            </a:effectRef>
            <a:fontRef idx="minor">
              <a:schemeClr val="tx1"/>
            </a:fontRef>
          </p:style>
        </p:cxnSp>
        <p:cxnSp>
          <p:nvCxnSpPr>
            <p:cNvPr id="32" name="Elbow Connector 31"/>
            <p:cNvCxnSpPr>
              <a:stCxn id="28" idx="2"/>
              <a:endCxn id="29" idx="3"/>
            </p:cNvCxnSpPr>
            <p:nvPr/>
          </p:nvCxnSpPr>
          <p:spPr>
            <a:xfrm rot="5400000">
              <a:off x="9588876" y="5320527"/>
              <a:ext cx="333137" cy="1111261"/>
            </a:xfrm>
            <a:prstGeom prst="bentConnector2">
              <a:avLst/>
            </a:prstGeom>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8776162" y="5384195"/>
              <a:ext cx="529440" cy="338554"/>
            </a:xfrm>
            <a:prstGeom prst="rect">
              <a:avLst/>
            </a:prstGeom>
            <a:noFill/>
          </p:spPr>
          <p:txBody>
            <a:bodyPr wrap="none" rtlCol="0">
              <a:spAutoFit/>
            </a:bodyPr>
            <a:lstStyle/>
            <a:p>
              <a:r>
                <a:rPr lang="en-GB" sz="1600" dirty="0" smtClean="0"/>
                <a:t>SAN</a:t>
              </a:r>
              <a:endParaRPr lang="en-GB" sz="1600" dirty="0"/>
            </a:p>
          </p:txBody>
        </p:sp>
        <p:sp>
          <p:nvSpPr>
            <p:cNvPr id="34" name="TextBox 33"/>
            <p:cNvSpPr txBox="1"/>
            <p:nvPr/>
          </p:nvSpPr>
          <p:spPr>
            <a:xfrm>
              <a:off x="7364804" y="6420784"/>
              <a:ext cx="3478130" cy="307777"/>
            </a:xfrm>
            <a:prstGeom prst="rect">
              <a:avLst/>
            </a:prstGeom>
            <a:noFill/>
          </p:spPr>
          <p:txBody>
            <a:bodyPr wrap="square" rtlCol="0">
              <a:spAutoFit/>
            </a:bodyPr>
            <a:lstStyle/>
            <a:p>
              <a:r>
                <a:rPr lang="en-GB" sz="1400" dirty="0" smtClean="0">
                  <a:solidFill>
                    <a:schemeClr val="accent2">
                      <a:lumMod val="75000"/>
                    </a:schemeClr>
                  </a:solidFill>
                </a:rPr>
                <a:t>HQ Production Environment (On-Premises)</a:t>
              </a:r>
              <a:endParaRPr lang="en-GB" sz="1400" dirty="0">
                <a:solidFill>
                  <a:schemeClr val="accent2">
                    <a:lumMod val="75000"/>
                  </a:schemeClr>
                </a:solidFill>
              </a:endParaRPr>
            </a:p>
          </p:txBody>
        </p:sp>
        <p:sp>
          <p:nvSpPr>
            <p:cNvPr id="35" name="TextBox 34"/>
            <p:cNvSpPr txBox="1"/>
            <p:nvPr/>
          </p:nvSpPr>
          <p:spPr>
            <a:xfrm>
              <a:off x="6670984" y="5586743"/>
              <a:ext cx="1091228" cy="830997"/>
            </a:xfrm>
            <a:prstGeom prst="rect">
              <a:avLst/>
            </a:prstGeom>
            <a:noFill/>
          </p:spPr>
          <p:txBody>
            <a:bodyPr wrap="square" rtlCol="0">
              <a:spAutoFit/>
            </a:bodyPr>
            <a:lstStyle/>
            <a:p>
              <a:pPr algn="r"/>
              <a:r>
                <a:rPr lang="en-GB" sz="1600" dirty="0" smtClean="0"/>
                <a:t>HQ Production Server</a:t>
              </a:r>
              <a:endParaRPr lang="en-GB" sz="1600" dirty="0"/>
            </a:p>
          </p:txBody>
        </p:sp>
        <p:sp>
          <p:nvSpPr>
            <p:cNvPr id="36" name="TextBox 35"/>
            <p:cNvSpPr txBox="1"/>
            <p:nvPr/>
          </p:nvSpPr>
          <p:spPr>
            <a:xfrm>
              <a:off x="10415933" y="5513077"/>
              <a:ext cx="1091228" cy="584775"/>
            </a:xfrm>
            <a:prstGeom prst="rect">
              <a:avLst/>
            </a:prstGeom>
            <a:noFill/>
          </p:spPr>
          <p:txBody>
            <a:bodyPr wrap="square" rtlCol="0">
              <a:spAutoFit/>
            </a:bodyPr>
            <a:lstStyle/>
            <a:p>
              <a:r>
                <a:rPr lang="en-GB" sz="1600" dirty="0" smtClean="0"/>
                <a:t>Passive Node</a:t>
              </a:r>
              <a:endParaRPr lang="en-GB" sz="1600" dirty="0"/>
            </a:p>
          </p:txBody>
        </p:sp>
        <p:cxnSp>
          <p:nvCxnSpPr>
            <p:cNvPr id="37" name="Elbow Connector 36"/>
            <p:cNvCxnSpPr>
              <a:stCxn id="10" idx="1"/>
              <a:endCxn id="27" idx="1"/>
            </p:cNvCxnSpPr>
            <p:nvPr/>
          </p:nvCxnSpPr>
          <p:spPr>
            <a:xfrm rot="10800000" flipH="1" flipV="1">
              <a:off x="7382955" y="2404638"/>
              <a:ext cx="37984" cy="2726407"/>
            </a:xfrm>
            <a:prstGeom prst="bentConnector3">
              <a:avLst>
                <a:gd name="adj1" fmla="val -2918887"/>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5586364" y="3620470"/>
              <a:ext cx="1110732" cy="830997"/>
            </a:xfrm>
            <a:prstGeom prst="rect">
              <a:avLst/>
            </a:prstGeom>
            <a:solidFill>
              <a:schemeClr val="bg1"/>
            </a:solidFill>
          </p:spPr>
          <p:txBody>
            <a:bodyPr wrap="square" rtlCol="0">
              <a:spAutoFit/>
            </a:bodyPr>
            <a:lstStyle/>
            <a:p>
              <a:pPr algn="ctr"/>
              <a:r>
                <a:rPr lang="en-GB" sz="1600" dirty="0" smtClean="0"/>
                <a:t>Peer-to-Peer Replication</a:t>
              </a:r>
              <a:endParaRPr lang="en-GB" sz="1600" dirty="0"/>
            </a:p>
          </p:txBody>
        </p:sp>
        <p:cxnSp>
          <p:nvCxnSpPr>
            <p:cNvPr id="39" name="Straight Arrow Connector 38"/>
            <p:cNvCxnSpPr/>
            <p:nvPr/>
          </p:nvCxnSpPr>
          <p:spPr>
            <a:xfrm flipH="1">
              <a:off x="8064965" y="5106383"/>
              <a:ext cx="1916295" cy="1653"/>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1546" y="4964413"/>
              <a:ext cx="587847" cy="928798"/>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1204" y="5945091"/>
              <a:ext cx="808296" cy="634798"/>
            </a:xfrm>
            <a:prstGeom prst="rect">
              <a:avLst/>
            </a:prstGeom>
          </p:spPr>
        </p:pic>
        <p:sp>
          <p:nvSpPr>
            <p:cNvPr id="42" name="Right Brace 41"/>
            <p:cNvSpPr/>
            <p:nvPr/>
          </p:nvSpPr>
          <p:spPr>
            <a:xfrm>
              <a:off x="6103590" y="5360721"/>
              <a:ext cx="293608" cy="972002"/>
            </a:xfrm>
            <a:prstGeom prst="rightBrace">
              <a:avLst>
                <a:gd name="adj1" fmla="val 8333"/>
                <a:gd name="adj2" fmla="val 19426"/>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43" name="Straight Arrow Connector 42"/>
            <p:cNvCxnSpPr>
              <a:stCxn id="42" idx="1"/>
            </p:cNvCxnSpPr>
            <p:nvPr/>
          </p:nvCxnSpPr>
          <p:spPr>
            <a:xfrm>
              <a:off x="6397198" y="5549542"/>
              <a:ext cx="998150" cy="39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4654651" y="6529628"/>
              <a:ext cx="2755369" cy="338554"/>
            </a:xfrm>
            <a:prstGeom prst="rect">
              <a:avLst/>
            </a:prstGeom>
            <a:noFill/>
          </p:spPr>
          <p:txBody>
            <a:bodyPr wrap="square" rtlCol="0">
              <a:spAutoFit/>
            </a:bodyPr>
            <a:lstStyle/>
            <a:p>
              <a:r>
                <a:rPr lang="en-GB" sz="1600" dirty="0" smtClean="0"/>
                <a:t>User and Applications</a:t>
              </a:r>
              <a:endParaRPr lang="en-GB" sz="1600" dirty="0"/>
            </a:p>
          </p:txBody>
        </p:sp>
      </p:grpSp>
    </p:spTree>
    <p:extLst>
      <p:ext uri="{BB962C8B-B14F-4D97-AF65-F5344CB8AC3E}">
        <p14:creationId xmlns:p14="http://schemas.microsoft.com/office/powerpoint/2010/main" val="2376915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2</a:t>
            </a:r>
            <a:endParaRPr lang="en-US" dirty="0"/>
          </a:p>
        </p:txBody>
      </p:sp>
      <p:sp>
        <p:nvSpPr>
          <p:cNvPr id="3" name="Content Placeholder 2"/>
          <p:cNvSpPr>
            <a:spLocks noGrp="1"/>
          </p:cNvSpPr>
          <p:nvPr>
            <p:ph sz="quarter" idx="10"/>
          </p:nvPr>
        </p:nvSpPr>
        <p:spPr>
          <a:xfrm>
            <a:off x="379412" y="1388226"/>
            <a:ext cx="4711880" cy="5290388"/>
          </a:xfrm>
        </p:spPr>
        <p:txBody>
          <a:bodyPr/>
          <a:lstStyle/>
          <a:p>
            <a:r>
              <a:rPr lang="en-US" dirty="0" smtClean="0"/>
              <a:t>AG with </a:t>
            </a:r>
            <a:r>
              <a:rPr lang="en-US" dirty="0" err="1" smtClean="0"/>
              <a:t>autofailover</a:t>
            </a:r>
            <a:r>
              <a:rPr lang="en-US" dirty="0" smtClean="0"/>
              <a:t> for HA</a:t>
            </a:r>
          </a:p>
          <a:p>
            <a:r>
              <a:rPr lang="en-US" dirty="0" err="1" smtClean="0"/>
              <a:t>Async</a:t>
            </a:r>
            <a:r>
              <a:rPr lang="en-US" dirty="0" smtClean="0"/>
              <a:t> replica back to HQ for reporting</a:t>
            </a:r>
          </a:p>
          <a:p>
            <a:r>
              <a:rPr lang="en-US" dirty="0" smtClean="0"/>
              <a:t>Node vote for </a:t>
            </a:r>
            <a:r>
              <a:rPr lang="en-US" dirty="0" err="1" smtClean="0"/>
              <a:t>async</a:t>
            </a:r>
            <a:r>
              <a:rPr lang="en-US" dirty="0" smtClean="0"/>
              <a:t> replica removed</a:t>
            </a:r>
          </a:p>
          <a:p>
            <a:r>
              <a:rPr lang="en-US" dirty="0" smtClean="0"/>
              <a:t>File share witness added</a:t>
            </a:r>
            <a:endParaRPr lang="en-US" dirty="0"/>
          </a:p>
        </p:txBody>
      </p:sp>
      <p:grpSp>
        <p:nvGrpSpPr>
          <p:cNvPr id="44" name="Group 43"/>
          <p:cNvGrpSpPr/>
          <p:nvPr/>
        </p:nvGrpSpPr>
        <p:grpSpPr>
          <a:xfrm>
            <a:off x="5335589" y="220255"/>
            <a:ext cx="6024162" cy="6492235"/>
            <a:chOff x="5335589" y="220255"/>
            <a:chExt cx="6024162" cy="6492235"/>
          </a:xfrm>
        </p:grpSpPr>
        <p:grpSp>
          <p:nvGrpSpPr>
            <p:cNvPr id="7" name="Group 6"/>
            <p:cNvGrpSpPr/>
            <p:nvPr/>
          </p:nvGrpSpPr>
          <p:grpSpPr>
            <a:xfrm>
              <a:off x="5335589" y="220255"/>
              <a:ext cx="6024162" cy="6492235"/>
              <a:chOff x="5335589" y="220255"/>
              <a:chExt cx="6024162" cy="6492235"/>
            </a:xfrm>
          </p:grpSpPr>
          <p:grpSp>
            <p:nvGrpSpPr>
              <p:cNvPr id="8" name="Group 7"/>
              <p:cNvGrpSpPr/>
              <p:nvPr/>
            </p:nvGrpSpPr>
            <p:grpSpPr>
              <a:xfrm>
                <a:off x="5335589" y="220255"/>
                <a:ext cx="6024162" cy="6492235"/>
                <a:chOff x="5335589" y="220255"/>
                <a:chExt cx="6024162" cy="6492235"/>
              </a:xfrm>
            </p:grpSpPr>
            <p:sp>
              <p:nvSpPr>
                <p:cNvPr id="13" name="Rounded Rectangle 12"/>
                <p:cNvSpPr/>
                <p:nvPr/>
              </p:nvSpPr>
              <p:spPr>
                <a:xfrm>
                  <a:off x="6652260" y="1393323"/>
                  <a:ext cx="4652010" cy="24290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4" name="Rounded Rectangle 13"/>
                <p:cNvSpPr/>
                <p:nvPr/>
              </p:nvSpPr>
              <p:spPr>
                <a:xfrm>
                  <a:off x="6652260" y="4249537"/>
                  <a:ext cx="4652010" cy="24290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2955" y="1833581"/>
                  <a:ext cx="644026" cy="1142115"/>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9519" y="220255"/>
                  <a:ext cx="587847" cy="92879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0531" y="514255"/>
                  <a:ext cx="808296" cy="634798"/>
                </a:xfrm>
                <a:prstGeom prst="rect">
                  <a:avLst/>
                </a:prstGeom>
              </p:spPr>
            </p:pic>
            <p:sp>
              <p:nvSpPr>
                <p:cNvPr id="18" name="Right Brace 17"/>
                <p:cNvSpPr/>
                <p:nvPr/>
              </p:nvSpPr>
              <p:spPr>
                <a:xfrm rot="5400000">
                  <a:off x="7549118" y="846449"/>
                  <a:ext cx="293608" cy="97200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19" name="Straight Arrow Connector 18"/>
                <p:cNvCxnSpPr>
                  <a:stCxn id="18" idx="1"/>
                  <a:endCxn id="15" idx="0"/>
                </p:cNvCxnSpPr>
                <p:nvPr/>
              </p:nvCxnSpPr>
              <p:spPr>
                <a:xfrm>
                  <a:off x="7695922" y="1479254"/>
                  <a:ext cx="9046" cy="2333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15" idx="3"/>
                </p:cNvCxnSpPr>
                <p:nvPr/>
              </p:nvCxnSpPr>
              <p:spPr>
                <a:xfrm flipH="1">
                  <a:off x="8026981" y="2282037"/>
                  <a:ext cx="1916295" cy="1653"/>
                </a:xfrm>
                <a:prstGeom prst="straightConnector1">
                  <a:avLst/>
                </a:prstGeom>
                <a:ln>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8081143" y="1968450"/>
                  <a:ext cx="1893532" cy="338554"/>
                </a:xfrm>
                <a:prstGeom prst="rect">
                  <a:avLst/>
                </a:prstGeom>
                <a:noFill/>
              </p:spPr>
              <p:txBody>
                <a:bodyPr wrap="none" rtlCol="0">
                  <a:spAutoFit/>
                </a:bodyPr>
                <a:lstStyle/>
                <a:p>
                  <a:r>
                    <a:rPr lang="en-GB" sz="1600" dirty="0" smtClean="0"/>
                    <a:t>Synchronous Replica</a:t>
                  </a:r>
                  <a:endParaRPr lang="en-GB" sz="1600" dirty="0"/>
                </a:p>
              </p:txBody>
            </p:sp>
            <p:sp>
              <p:nvSpPr>
                <p:cNvPr id="22" name="TextBox 21"/>
                <p:cNvSpPr txBox="1"/>
                <p:nvPr/>
              </p:nvSpPr>
              <p:spPr>
                <a:xfrm>
                  <a:off x="8401032" y="504559"/>
                  <a:ext cx="1769624" cy="584775"/>
                </a:xfrm>
                <a:prstGeom prst="rect">
                  <a:avLst/>
                </a:prstGeom>
                <a:noFill/>
              </p:spPr>
              <p:txBody>
                <a:bodyPr wrap="square" rtlCol="0">
                  <a:spAutoFit/>
                </a:bodyPr>
                <a:lstStyle/>
                <a:p>
                  <a:r>
                    <a:rPr lang="en-GB" sz="1600" dirty="0" smtClean="0"/>
                    <a:t>User, Web, and Application Access</a:t>
                  </a:r>
                  <a:endParaRPr lang="en-GB" sz="1600" dirty="0"/>
                </a:p>
              </p:txBody>
            </p:sp>
            <p:sp>
              <p:nvSpPr>
                <p:cNvPr id="23" name="TextBox 22"/>
                <p:cNvSpPr txBox="1"/>
                <p:nvPr/>
              </p:nvSpPr>
              <p:spPr>
                <a:xfrm>
                  <a:off x="7942505" y="1352497"/>
                  <a:ext cx="3249011" cy="307777"/>
                </a:xfrm>
                <a:prstGeom prst="rect">
                  <a:avLst/>
                </a:prstGeom>
                <a:noFill/>
              </p:spPr>
              <p:txBody>
                <a:bodyPr wrap="square" rtlCol="0">
                  <a:spAutoFit/>
                </a:bodyPr>
                <a:lstStyle/>
                <a:p>
                  <a:r>
                    <a:rPr lang="en-GB" sz="1400" dirty="0" smtClean="0">
                      <a:solidFill>
                        <a:schemeClr val="accent2">
                          <a:lumMod val="75000"/>
                        </a:schemeClr>
                      </a:solidFill>
                    </a:rPr>
                    <a:t>Web Production Environment (Hosted)</a:t>
                  </a:r>
                  <a:endParaRPr lang="en-GB" sz="1400" dirty="0">
                    <a:solidFill>
                      <a:schemeClr val="accent2">
                        <a:lumMod val="75000"/>
                      </a:schemeClr>
                    </a:solidFill>
                  </a:endParaRPr>
                </a:p>
              </p:txBody>
            </p:sp>
            <p:sp>
              <p:nvSpPr>
                <p:cNvPr id="24" name="TextBox 23"/>
                <p:cNvSpPr txBox="1"/>
                <p:nvPr/>
              </p:nvSpPr>
              <p:spPr>
                <a:xfrm>
                  <a:off x="7209921" y="2971891"/>
                  <a:ext cx="1548923" cy="338554"/>
                </a:xfrm>
                <a:prstGeom prst="rect">
                  <a:avLst/>
                </a:prstGeom>
                <a:noFill/>
              </p:spPr>
              <p:txBody>
                <a:bodyPr wrap="square" rtlCol="0">
                  <a:spAutoFit/>
                </a:bodyPr>
                <a:lstStyle/>
                <a:p>
                  <a:pPr algn="r"/>
                  <a:r>
                    <a:rPr lang="en-GB" sz="1600" dirty="0" smtClean="0"/>
                    <a:t>Primary Replicas</a:t>
                  </a:r>
                  <a:endParaRPr lang="en-GB" sz="1600" dirty="0"/>
                </a:p>
              </p:txBody>
            </p:sp>
            <p:sp>
              <p:nvSpPr>
                <p:cNvPr id="25" name="TextBox 24"/>
                <p:cNvSpPr txBox="1"/>
                <p:nvPr/>
              </p:nvSpPr>
              <p:spPr>
                <a:xfrm>
                  <a:off x="9899875" y="2936276"/>
                  <a:ext cx="1459876" cy="338554"/>
                </a:xfrm>
                <a:prstGeom prst="rect">
                  <a:avLst/>
                </a:prstGeom>
                <a:noFill/>
              </p:spPr>
              <p:txBody>
                <a:bodyPr wrap="square" rtlCol="0">
                  <a:spAutoFit/>
                </a:bodyPr>
                <a:lstStyle/>
                <a:p>
                  <a:r>
                    <a:rPr lang="en-GB" sz="1600" dirty="0" smtClean="0"/>
                    <a:t>Sync Replicas</a:t>
                  </a:r>
                  <a:endParaRPr lang="en-GB" sz="1600" dirty="0"/>
                </a:p>
              </p:txBody>
            </p:sp>
            <p:sp>
              <p:nvSpPr>
                <p:cNvPr id="26" name="TextBox 25"/>
                <p:cNvSpPr txBox="1"/>
                <p:nvPr/>
              </p:nvSpPr>
              <p:spPr>
                <a:xfrm>
                  <a:off x="8294759" y="3883851"/>
                  <a:ext cx="657552" cy="338554"/>
                </a:xfrm>
                <a:prstGeom prst="rect">
                  <a:avLst/>
                </a:prstGeom>
                <a:noFill/>
              </p:spPr>
              <p:txBody>
                <a:bodyPr wrap="none" rtlCol="0">
                  <a:spAutoFit/>
                </a:bodyPr>
                <a:lstStyle/>
                <a:p>
                  <a:r>
                    <a:rPr lang="en-GB" sz="1600" b="1" dirty="0" smtClean="0"/>
                    <a:t>MPLS</a:t>
                  </a:r>
                  <a:endParaRPr lang="en-GB" sz="1600" b="1" dirty="0"/>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0939" y="4720008"/>
                  <a:ext cx="644026" cy="1142115"/>
                </a:xfrm>
                <a:prstGeom prst="rect">
                  <a:avLst/>
                </a:prstGeom>
              </p:spPr>
            </p:pic>
            <p:sp>
              <p:nvSpPr>
                <p:cNvPr id="28" name="TextBox 27"/>
                <p:cNvSpPr txBox="1"/>
                <p:nvPr/>
              </p:nvSpPr>
              <p:spPr>
                <a:xfrm>
                  <a:off x="7778806" y="6404713"/>
                  <a:ext cx="3412710" cy="307777"/>
                </a:xfrm>
                <a:prstGeom prst="rect">
                  <a:avLst/>
                </a:prstGeom>
                <a:noFill/>
              </p:spPr>
              <p:txBody>
                <a:bodyPr wrap="square" rtlCol="0">
                  <a:spAutoFit/>
                </a:bodyPr>
                <a:lstStyle/>
                <a:p>
                  <a:r>
                    <a:rPr lang="en-GB" sz="1400" dirty="0" smtClean="0">
                      <a:solidFill>
                        <a:schemeClr val="accent2">
                          <a:lumMod val="75000"/>
                        </a:schemeClr>
                      </a:solidFill>
                    </a:rPr>
                    <a:t>HQ Production Environment (On-Premises)</a:t>
                  </a:r>
                  <a:endParaRPr lang="en-GB" sz="1400" dirty="0">
                    <a:solidFill>
                      <a:schemeClr val="accent2">
                        <a:lumMod val="75000"/>
                      </a:schemeClr>
                    </a:solidFill>
                  </a:endParaRPr>
                </a:p>
              </p:txBody>
            </p:sp>
            <p:sp>
              <p:nvSpPr>
                <p:cNvPr id="29" name="TextBox 28"/>
                <p:cNvSpPr txBox="1"/>
                <p:nvPr/>
              </p:nvSpPr>
              <p:spPr>
                <a:xfrm>
                  <a:off x="9743877" y="5837460"/>
                  <a:ext cx="1590548" cy="338554"/>
                </a:xfrm>
                <a:prstGeom prst="rect">
                  <a:avLst/>
                </a:prstGeom>
                <a:noFill/>
              </p:spPr>
              <p:txBody>
                <a:bodyPr wrap="square" rtlCol="0">
                  <a:spAutoFit/>
                </a:bodyPr>
                <a:lstStyle/>
                <a:p>
                  <a:pPr algn="ctr"/>
                  <a:r>
                    <a:rPr lang="en-GB" sz="1600" dirty="0" smtClean="0"/>
                    <a:t>Data Warehouse</a:t>
                  </a:r>
                  <a:endParaRPr lang="en-GB" sz="1600" dirty="0"/>
                </a:p>
              </p:txBody>
            </p:sp>
            <p:cxnSp>
              <p:nvCxnSpPr>
                <p:cNvPr id="30" name="Elbow Connector 29"/>
                <p:cNvCxnSpPr>
                  <a:stCxn id="15" idx="1"/>
                  <a:endCxn id="27" idx="1"/>
                </p:cNvCxnSpPr>
                <p:nvPr/>
              </p:nvCxnSpPr>
              <p:spPr>
                <a:xfrm rot="10800000" flipH="1" flipV="1">
                  <a:off x="7382955" y="2404638"/>
                  <a:ext cx="37984" cy="2886427"/>
                </a:xfrm>
                <a:prstGeom prst="bentConnector3">
                  <a:avLst>
                    <a:gd name="adj1" fmla="val -2798520"/>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5335589" y="3864143"/>
                  <a:ext cx="2380784" cy="338554"/>
                </a:xfrm>
                <a:prstGeom prst="rect">
                  <a:avLst/>
                </a:prstGeom>
                <a:solidFill>
                  <a:schemeClr val="bg1"/>
                </a:solidFill>
              </p:spPr>
              <p:txBody>
                <a:bodyPr wrap="square" rtlCol="0">
                  <a:spAutoFit/>
                </a:bodyPr>
                <a:lstStyle/>
                <a:p>
                  <a:pPr algn="ctr"/>
                  <a:r>
                    <a:rPr lang="en-GB" sz="1600" dirty="0" smtClean="0"/>
                    <a:t>Asynchronous Replica</a:t>
                  </a:r>
                  <a:endParaRPr lang="en-GB" sz="1600" dirty="0"/>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4675" y="1835653"/>
                  <a:ext cx="644026" cy="1142115"/>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9301" y="4695345"/>
                  <a:ext cx="644026" cy="1142115"/>
                </a:xfrm>
                <a:prstGeom prst="rect">
                  <a:avLst/>
                </a:prstGeom>
              </p:spPr>
            </p:pic>
            <p:sp>
              <p:nvSpPr>
                <p:cNvPr id="34" name="TextBox 33"/>
                <p:cNvSpPr txBox="1"/>
                <p:nvPr/>
              </p:nvSpPr>
              <p:spPr>
                <a:xfrm>
                  <a:off x="8143442" y="2243925"/>
                  <a:ext cx="1748107" cy="338554"/>
                </a:xfrm>
                <a:prstGeom prst="rect">
                  <a:avLst/>
                </a:prstGeom>
                <a:noFill/>
              </p:spPr>
              <p:txBody>
                <a:bodyPr wrap="none" rtlCol="0">
                  <a:spAutoFit/>
                </a:bodyPr>
                <a:lstStyle/>
                <a:p>
                  <a:r>
                    <a:rPr lang="en-GB" sz="1600" dirty="0" smtClean="0"/>
                    <a:t>Automatic Failover</a:t>
                  </a:r>
                  <a:endParaRPr lang="en-GB" sz="1600" dirty="0"/>
                </a:p>
              </p:txBody>
            </p:sp>
            <p:sp>
              <p:nvSpPr>
                <p:cNvPr id="36" name="TextBox 35"/>
                <p:cNvSpPr txBox="1"/>
                <p:nvPr/>
              </p:nvSpPr>
              <p:spPr>
                <a:xfrm>
                  <a:off x="7208066" y="5879499"/>
                  <a:ext cx="1468879" cy="584775"/>
                </a:xfrm>
                <a:prstGeom prst="rect">
                  <a:avLst/>
                </a:prstGeom>
                <a:noFill/>
              </p:spPr>
              <p:txBody>
                <a:bodyPr wrap="square" rtlCol="0">
                  <a:spAutoFit/>
                </a:bodyPr>
                <a:lstStyle/>
                <a:p>
                  <a:pPr algn="ctr"/>
                  <a:r>
                    <a:rPr lang="en-GB" sz="1600" dirty="0" err="1" smtClean="0"/>
                    <a:t>Async</a:t>
                  </a:r>
                  <a:r>
                    <a:rPr lang="en-GB" sz="1600" dirty="0" smtClean="0"/>
                    <a:t> Replica for Reporting</a:t>
                  </a:r>
                  <a:endParaRPr lang="en-GB" sz="1600" dirty="0"/>
                </a:p>
              </p:txBody>
            </p:sp>
            <p:cxnSp>
              <p:nvCxnSpPr>
                <p:cNvPr id="38" name="Straight Arrow Connector 37"/>
                <p:cNvCxnSpPr>
                  <a:endCxn id="27" idx="3"/>
                </p:cNvCxnSpPr>
                <p:nvPr/>
              </p:nvCxnSpPr>
              <p:spPr>
                <a:xfrm flipH="1">
                  <a:off x="8064965" y="5291065"/>
                  <a:ext cx="2050585" cy="1"/>
                </a:xfrm>
                <a:prstGeom prst="straightConnector1">
                  <a:avLst/>
                </a:prstGeom>
                <a:ln>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8768062" y="4976483"/>
                  <a:ext cx="519694" cy="338554"/>
                </a:xfrm>
                <a:prstGeom prst="rect">
                  <a:avLst/>
                </a:prstGeom>
                <a:noFill/>
              </p:spPr>
              <p:txBody>
                <a:bodyPr wrap="none" rtlCol="0">
                  <a:spAutoFit/>
                </a:bodyPr>
                <a:lstStyle/>
                <a:p>
                  <a:r>
                    <a:rPr lang="en-GB" sz="1600" dirty="0" smtClean="0"/>
                    <a:t>SSIS</a:t>
                  </a:r>
                  <a:endParaRPr lang="en-GB" sz="1600" dirty="0"/>
                </a:p>
              </p:txBody>
            </p:sp>
            <p:sp>
              <p:nvSpPr>
                <p:cNvPr id="43" name="TextBox 42"/>
                <p:cNvSpPr txBox="1"/>
                <p:nvPr/>
              </p:nvSpPr>
              <p:spPr>
                <a:xfrm>
                  <a:off x="7382953" y="3432885"/>
                  <a:ext cx="1736875" cy="338554"/>
                </a:xfrm>
                <a:prstGeom prst="rect">
                  <a:avLst/>
                </a:prstGeom>
                <a:noFill/>
              </p:spPr>
              <p:txBody>
                <a:bodyPr wrap="square" rtlCol="0">
                  <a:spAutoFit/>
                </a:bodyPr>
                <a:lstStyle/>
                <a:p>
                  <a:pPr algn="r"/>
                  <a:r>
                    <a:rPr lang="en-GB" sz="1600" dirty="0" smtClean="0"/>
                    <a:t>File Share Witness</a:t>
                  </a:r>
                  <a:endParaRPr lang="en-GB" sz="1600" dirty="0"/>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7347" y="2564061"/>
                <a:ext cx="672190" cy="442381"/>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7347" y="5399639"/>
                <a:ext cx="717575" cy="47225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26574" y="5407249"/>
                <a:ext cx="717575" cy="47225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02146" y="2546525"/>
                <a:ext cx="717575" cy="472250"/>
              </a:xfrm>
              <a:prstGeom prst="rect">
                <a:avLst/>
              </a:prstGeom>
            </p:spPr>
          </p:pic>
        </p:gr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6551" y="2659549"/>
              <a:ext cx="646470" cy="1146450"/>
            </a:xfrm>
            <a:prstGeom prst="rect">
              <a:avLst/>
            </a:prstGeom>
          </p:spPr>
        </p:pic>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3335" y="3264415"/>
              <a:ext cx="539941" cy="531685"/>
            </a:xfrm>
            <a:prstGeom prst="rect">
              <a:avLst/>
            </a:prstGeom>
          </p:spPr>
        </p:pic>
      </p:grpSp>
    </p:spTree>
    <p:extLst>
      <p:ext uri="{BB962C8B-B14F-4D97-AF65-F5344CB8AC3E}">
        <p14:creationId xmlns:p14="http://schemas.microsoft.com/office/powerpoint/2010/main" val="379516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Example 3</a:t>
            </a:r>
            <a:endParaRPr lang="en-US" dirty="0"/>
          </a:p>
        </p:txBody>
      </p:sp>
      <p:sp>
        <p:nvSpPr>
          <p:cNvPr id="3" name="Content Placeholder 2"/>
          <p:cNvSpPr>
            <a:spLocks noGrp="1"/>
          </p:cNvSpPr>
          <p:nvPr>
            <p:ph sz="quarter" idx="10"/>
          </p:nvPr>
        </p:nvSpPr>
        <p:spPr>
          <a:xfrm>
            <a:off x="379412" y="1388226"/>
            <a:ext cx="4711880" cy="5290388"/>
          </a:xfrm>
        </p:spPr>
        <p:txBody>
          <a:bodyPr/>
          <a:lstStyle/>
          <a:p>
            <a:r>
              <a:rPr lang="en-US" dirty="0" smtClean="0"/>
              <a:t>Failover Cluster Instances for HA</a:t>
            </a:r>
          </a:p>
          <a:p>
            <a:r>
              <a:rPr lang="en-US" dirty="0" smtClean="0"/>
              <a:t>SAN replication</a:t>
            </a:r>
          </a:p>
          <a:p>
            <a:r>
              <a:rPr lang="en-US" dirty="0" smtClean="0"/>
              <a:t>Databases attached during DR</a:t>
            </a:r>
          </a:p>
          <a:p>
            <a:r>
              <a:rPr lang="en-US" dirty="0" smtClean="0"/>
              <a:t>Requirement to remove dependency on SAN replication due to cost</a:t>
            </a:r>
            <a:endParaRPr lang="en-US" dirty="0"/>
          </a:p>
        </p:txBody>
      </p:sp>
      <p:grpSp>
        <p:nvGrpSpPr>
          <p:cNvPr id="68" name="Group 67"/>
          <p:cNvGrpSpPr/>
          <p:nvPr/>
        </p:nvGrpSpPr>
        <p:grpSpPr>
          <a:xfrm>
            <a:off x="6202093" y="1338534"/>
            <a:ext cx="5646043" cy="5340080"/>
            <a:chOff x="6202093" y="1338534"/>
            <a:chExt cx="5646043" cy="5340080"/>
          </a:xfrm>
        </p:grpSpPr>
        <p:grpSp>
          <p:nvGrpSpPr>
            <p:cNvPr id="6" name="Group 5"/>
            <p:cNvGrpSpPr/>
            <p:nvPr/>
          </p:nvGrpSpPr>
          <p:grpSpPr>
            <a:xfrm>
              <a:off x="6202093" y="1338534"/>
              <a:ext cx="5646043" cy="5340080"/>
              <a:chOff x="6202093" y="1338534"/>
              <a:chExt cx="5646043" cy="5340080"/>
            </a:xfrm>
          </p:grpSpPr>
          <p:sp>
            <p:nvSpPr>
              <p:cNvPr id="8" name="Rounded Rectangle 7"/>
              <p:cNvSpPr/>
              <p:nvPr/>
            </p:nvSpPr>
            <p:spPr>
              <a:xfrm>
                <a:off x="6652260" y="1393323"/>
                <a:ext cx="4652010" cy="24290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9" name="Rounded Rectangle 8"/>
              <p:cNvSpPr/>
              <p:nvPr/>
            </p:nvSpPr>
            <p:spPr>
              <a:xfrm>
                <a:off x="6652260" y="4249537"/>
                <a:ext cx="4652010" cy="24290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3423" y="2082686"/>
                <a:ext cx="503558" cy="89301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7146" y="2075880"/>
                <a:ext cx="515758" cy="907301"/>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2378" y="2944656"/>
                <a:ext cx="439451" cy="743326"/>
              </a:xfrm>
              <a:prstGeom prst="rect">
                <a:avLst/>
              </a:prstGeom>
            </p:spPr>
          </p:pic>
          <p:cxnSp>
            <p:nvCxnSpPr>
              <p:cNvPr id="15" name="Straight Arrow Connector 14"/>
              <p:cNvCxnSpPr>
                <a:stCxn id="11" idx="1"/>
                <a:endCxn id="10" idx="3"/>
              </p:cNvCxnSpPr>
              <p:nvPr/>
            </p:nvCxnSpPr>
            <p:spPr>
              <a:xfrm flipH="1" flipV="1">
                <a:off x="8026981" y="2529191"/>
                <a:ext cx="2060165" cy="340"/>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8182345" y="2245022"/>
                <a:ext cx="1717073" cy="338554"/>
              </a:xfrm>
              <a:prstGeom prst="rect">
                <a:avLst/>
              </a:prstGeom>
              <a:noFill/>
            </p:spPr>
            <p:txBody>
              <a:bodyPr wrap="none" rtlCol="0">
                <a:spAutoFit/>
              </a:bodyPr>
              <a:lstStyle/>
              <a:p>
                <a:r>
                  <a:rPr lang="en-GB" sz="1600" dirty="0" smtClean="0"/>
                  <a:t>Failover Clustering</a:t>
                </a:r>
                <a:endParaRPr lang="en-GB" sz="1600" dirty="0"/>
              </a:p>
            </p:txBody>
          </p:sp>
          <p:cxnSp>
            <p:nvCxnSpPr>
              <p:cNvPr id="17" name="Elbow Connector 16"/>
              <p:cNvCxnSpPr>
                <a:stCxn id="10" idx="2"/>
                <a:endCxn id="12" idx="1"/>
              </p:cNvCxnSpPr>
              <p:nvPr/>
            </p:nvCxnSpPr>
            <p:spPr>
              <a:xfrm rot="16200000" flipH="1">
                <a:off x="8078479" y="2672419"/>
                <a:ext cx="340623" cy="947176"/>
              </a:xfrm>
              <a:prstGeom prst="bentConnector2">
                <a:avLst/>
              </a:prstGeom>
            </p:spPr>
            <p:style>
              <a:lnRef idx="2">
                <a:schemeClr val="dk1"/>
              </a:lnRef>
              <a:fillRef idx="0">
                <a:schemeClr val="dk1"/>
              </a:fillRef>
              <a:effectRef idx="1">
                <a:schemeClr val="dk1"/>
              </a:effectRef>
              <a:fontRef idx="minor">
                <a:schemeClr val="tx1"/>
              </a:fontRef>
            </p:style>
          </p:cxnSp>
          <p:cxnSp>
            <p:nvCxnSpPr>
              <p:cNvPr id="18" name="Elbow Connector 17"/>
              <p:cNvCxnSpPr>
                <a:stCxn id="11" idx="2"/>
                <a:endCxn id="12" idx="3"/>
              </p:cNvCxnSpPr>
              <p:nvPr/>
            </p:nvCxnSpPr>
            <p:spPr>
              <a:xfrm rot="5400000">
                <a:off x="9586858" y="2558152"/>
                <a:ext cx="333138" cy="1183196"/>
              </a:xfrm>
              <a:prstGeom prst="bentConnector2">
                <a:avLst/>
              </a:prstGeom>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8738178" y="2657788"/>
                <a:ext cx="529440" cy="338554"/>
              </a:xfrm>
              <a:prstGeom prst="rect">
                <a:avLst/>
              </a:prstGeom>
              <a:noFill/>
            </p:spPr>
            <p:txBody>
              <a:bodyPr wrap="none" rtlCol="0">
                <a:spAutoFit/>
              </a:bodyPr>
              <a:lstStyle/>
              <a:p>
                <a:r>
                  <a:rPr lang="en-GB" sz="1600" dirty="0" smtClean="0"/>
                  <a:t>SAN</a:t>
                </a:r>
                <a:endParaRPr lang="en-GB" sz="1600" dirty="0"/>
              </a:p>
            </p:txBody>
          </p:sp>
          <p:sp>
            <p:nvSpPr>
              <p:cNvPr id="22" name="TextBox 21"/>
              <p:cNvSpPr txBox="1"/>
              <p:nvPr/>
            </p:nvSpPr>
            <p:spPr>
              <a:xfrm>
                <a:off x="6633000" y="2860336"/>
                <a:ext cx="1091228" cy="584775"/>
              </a:xfrm>
              <a:prstGeom prst="rect">
                <a:avLst/>
              </a:prstGeom>
              <a:noFill/>
            </p:spPr>
            <p:txBody>
              <a:bodyPr wrap="square" rtlCol="0">
                <a:spAutoFit/>
              </a:bodyPr>
              <a:lstStyle/>
              <a:p>
                <a:pPr algn="r"/>
                <a:r>
                  <a:rPr lang="en-GB" sz="1600" dirty="0" smtClean="0"/>
                  <a:t>Production SQL Server</a:t>
                </a:r>
                <a:endParaRPr lang="en-GB" sz="1600" dirty="0"/>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1407" y="4809093"/>
                <a:ext cx="503558" cy="89301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5130" y="4802287"/>
                <a:ext cx="515758" cy="907301"/>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0362" y="5671063"/>
                <a:ext cx="439451" cy="743326"/>
              </a:xfrm>
              <a:prstGeom prst="rect">
                <a:avLst/>
              </a:prstGeom>
            </p:spPr>
          </p:pic>
          <p:sp>
            <p:nvSpPr>
              <p:cNvPr id="28" name="TextBox 27"/>
              <p:cNvSpPr txBox="1"/>
              <p:nvPr/>
            </p:nvSpPr>
            <p:spPr>
              <a:xfrm>
                <a:off x="8236510" y="4958268"/>
                <a:ext cx="1717073" cy="338554"/>
              </a:xfrm>
              <a:prstGeom prst="rect">
                <a:avLst/>
              </a:prstGeom>
              <a:noFill/>
            </p:spPr>
            <p:txBody>
              <a:bodyPr wrap="none" rtlCol="0">
                <a:spAutoFit/>
              </a:bodyPr>
              <a:lstStyle/>
              <a:p>
                <a:r>
                  <a:rPr lang="en-GB" sz="1600" dirty="0" smtClean="0"/>
                  <a:t>Failover Clustering</a:t>
                </a:r>
                <a:endParaRPr lang="en-GB" sz="1600" dirty="0"/>
              </a:p>
            </p:txBody>
          </p:sp>
          <p:cxnSp>
            <p:nvCxnSpPr>
              <p:cNvPr id="29" name="Elbow Connector 28"/>
              <p:cNvCxnSpPr>
                <a:stCxn id="25" idx="2"/>
                <a:endCxn id="27" idx="1"/>
              </p:cNvCxnSpPr>
              <p:nvPr/>
            </p:nvCxnSpPr>
            <p:spPr>
              <a:xfrm rot="16200000" flipH="1">
                <a:off x="8116463" y="5398826"/>
                <a:ext cx="340623" cy="947176"/>
              </a:xfrm>
              <a:prstGeom prst="bentConnector2">
                <a:avLst/>
              </a:prstGeom>
            </p:spPr>
            <p:style>
              <a:lnRef idx="2">
                <a:schemeClr val="dk1"/>
              </a:lnRef>
              <a:fillRef idx="0">
                <a:schemeClr val="dk1"/>
              </a:fillRef>
              <a:effectRef idx="1">
                <a:schemeClr val="dk1"/>
              </a:effectRef>
              <a:fontRef idx="minor">
                <a:schemeClr val="tx1"/>
              </a:fontRef>
            </p:style>
          </p:cxnSp>
          <p:cxnSp>
            <p:nvCxnSpPr>
              <p:cNvPr id="30" name="Elbow Connector 29"/>
              <p:cNvCxnSpPr>
                <a:stCxn id="26" idx="2"/>
                <a:endCxn id="27" idx="3"/>
              </p:cNvCxnSpPr>
              <p:nvPr/>
            </p:nvCxnSpPr>
            <p:spPr>
              <a:xfrm rot="5400000">
                <a:off x="9624842" y="5284559"/>
                <a:ext cx="333138" cy="1183196"/>
              </a:xfrm>
              <a:prstGeom prst="bentConnector2">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8776162" y="5384195"/>
                <a:ext cx="529440" cy="338554"/>
              </a:xfrm>
              <a:prstGeom prst="rect">
                <a:avLst/>
              </a:prstGeom>
              <a:noFill/>
            </p:spPr>
            <p:txBody>
              <a:bodyPr wrap="none" rtlCol="0">
                <a:spAutoFit/>
              </a:bodyPr>
              <a:lstStyle/>
              <a:p>
                <a:r>
                  <a:rPr lang="en-GB" sz="1600" dirty="0" smtClean="0"/>
                  <a:t>SAN</a:t>
                </a:r>
                <a:endParaRPr lang="en-GB" sz="1600" dirty="0"/>
              </a:p>
            </p:txBody>
          </p:sp>
          <p:cxnSp>
            <p:nvCxnSpPr>
              <p:cNvPr id="35" name="Elbow Connector 34"/>
              <p:cNvCxnSpPr>
                <a:stCxn id="12" idx="2"/>
                <a:endCxn id="27" idx="2"/>
              </p:cNvCxnSpPr>
              <p:nvPr/>
            </p:nvCxnSpPr>
            <p:spPr>
              <a:xfrm rot="16200000" flipH="1">
                <a:off x="7597893" y="5032193"/>
                <a:ext cx="2726407" cy="37984"/>
              </a:xfrm>
              <a:prstGeom prst="bentConnector5">
                <a:avLst>
                  <a:gd name="adj1" fmla="val -944"/>
                  <a:gd name="adj2" fmla="val 5523218"/>
                  <a:gd name="adj3" fmla="val 107127"/>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10273090" y="3895385"/>
                <a:ext cx="1575046" cy="338554"/>
              </a:xfrm>
              <a:prstGeom prst="rect">
                <a:avLst/>
              </a:prstGeom>
              <a:solidFill>
                <a:schemeClr val="bg1"/>
              </a:solidFill>
            </p:spPr>
            <p:txBody>
              <a:bodyPr wrap="square" rtlCol="0">
                <a:spAutoFit/>
              </a:bodyPr>
              <a:lstStyle/>
              <a:p>
                <a:pPr algn="ctr"/>
                <a:r>
                  <a:rPr lang="en-GB" sz="1600" dirty="0" smtClean="0"/>
                  <a:t>SAN Replication</a:t>
                </a:r>
                <a:endParaRPr lang="en-GB" sz="1600" dirty="0"/>
              </a:p>
            </p:txBody>
          </p:sp>
          <p:cxnSp>
            <p:nvCxnSpPr>
              <p:cNvPr id="37" name="Straight Arrow Connector 36"/>
              <p:cNvCxnSpPr>
                <a:stCxn id="26" idx="1"/>
                <a:endCxn id="25" idx="3"/>
              </p:cNvCxnSpPr>
              <p:nvPr/>
            </p:nvCxnSpPr>
            <p:spPr>
              <a:xfrm flipH="1" flipV="1">
                <a:off x="8064965" y="5255598"/>
                <a:ext cx="2060165" cy="340"/>
              </a:xfrm>
              <a:prstGeom prst="straightConnector1">
                <a:avLst/>
              </a:prstGeom>
              <a:ln>
                <a:prstDash val="sysDash"/>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691739" y="5595333"/>
                <a:ext cx="1091228" cy="584775"/>
              </a:xfrm>
              <a:prstGeom prst="rect">
                <a:avLst/>
              </a:prstGeom>
              <a:noFill/>
            </p:spPr>
            <p:txBody>
              <a:bodyPr wrap="square" rtlCol="0">
                <a:spAutoFit/>
              </a:bodyPr>
              <a:lstStyle/>
              <a:p>
                <a:pPr algn="r"/>
                <a:r>
                  <a:rPr lang="en-GB" sz="1600" dirty="0" smtClean="0"/>
                  <a:t>Production SQL Server</a:t>
                </a:r>
                <a:endParaRPr lang="en-GB" sz="1600" dirty="0"/>
              </a:p>
            </p:txBody>
          </p:sp>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2226" y="1523110"/>
                <a:ext cx="503558" cy="893010"/>
              </a:xfrm>
              <a:prstGeom prst="rect">
                <a:avLst/>
              </a:prstGeom>
            </p:spPr>
          </p:pic>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4903" y="4367784"/>
                <a:ext cx="503558" cy="893010"/>
              </a:xfrm>
              <a:prstGeom prst="rect">
                <a:avLst/>
              </a:prstGeom>
            </p:spPr>
          </p:pic>
          <p:sp>
            <p:nvSpPr>
              <p:cNvPr id="60" name="TextBox 59"/>
              <p:cNvSpPr txBox="1"/>
              <p:nvPr/>
            </p:nvSpPr>
            <p:spPr>
              <a:xfrm>
                <a:off x="6266612" y="5168196"/>
                <a:ext cx="1091228" cy="338554"/>
              </a:xfrm>
              <a:prstGeom prst="rect">
                <a:avLst/>
              </a:prstGeom>
              <a:noFill/>
            </p:spPr>
            <p:txBody>
              <a:bodyPr wrap="square" rtlCol="0">
                <a:spAutoFit/>
              </a:bodyPr>
              <a:lstStyle/>
              <a:p>
                <a:pPr algn="r"/>
                <a:r>
                  <a:rPr lang="en-GB" sz="1600" dirty="0" smtClean="0"/>
                  <a:t>DC 2</a:t>
                </a:r>
                <a:endParaRPr lang="en-GB" sz="1600" dirty="0"/>
              </a:p>
            </p:txBody>
          </p:sp>
          <p:sp>
            <p:nvSpPr>
              <p:cNvPr id="61" name="TextBox 60"/>
              <p:cNvSpPr txBox="1"/>
              <p:nvPr/>
            </p:nvSpPr>
            <p:spPr>
              <a:xfrm>
                <a:off x="6202093" y="2353745"/>
                <a:ext cx="1091228" cy="338554"/>
              </a:xfrm>
              <a:prstGeom prst="rect">
                <a:avLst/>
              </a:prstGeom>
              <a:noFill/>
            </p:spPr>
            <p:txBody>
              <a:bodyPr wrap="square" rtlCol="0">
                <a:spAutoFit/>
              </a:bodyPr>
              <a:lstStyle/>
              <a:p>
                <a:pPr algn="r"/>
                <a:r>
                  <a:rPr lang="en-GB" sz="1600" dirty="0" smtClean="0"/>
                  <a:t>DC 1</a:t>
                </a:r>
                <a:endParaRPr lang="en-GB" sz="1600" dirty="0"/>
              </a:p>
            </p:txBody>
          </p:sp>
          <p:sp>
            <p:nvSpPr>
              <p:cNvPr id="62" name="TextBox 61"/>
              <p:cNvSpPr txBox="1"/>
              <p:nvPr/>
            </p:nvSpPr>
            <p:spPr>
              <a:xfrm>
                <a:off x="7662629" y="1338534"/>
                <a:ext cx="3074368" cy="338554"/>
              </a:xfrm>
              <a:prstGeom prst="rect">
                <a:avLst/>
              </a:prstGeom>
              <a:noFill/>
            </p:spPr>
            <p:txBody>
              <a:bodyPr wrap="none" rtlCol="0">
                <a:spAutoFit/>
              </a:bodyPr>
              <a:lstStyle/>
              <a:p>
                <a:r>
                  <a:rPr lang="en-GB" sz="1600" dirty="0" smtClean="0">
                    <a:solidFill>
                      <a:schemeClr val="accent2">
                        <a:lumMod val="75000"/>
                      </a:schemeClr>
                    </a:solidFill>
                  </a:rPr>
                  <a:t>Production Site (10.0.0.0 Network)</a:t>
                </a:r>
                <a:endParaRPr lang="en-GB" sz="1600" dirty="0">
                  <a:solidFill>
                    <a:schemeClr val="accent2">
                      <a:lumMod val="75000"/>
                    </a:schemeClr>
                  </a:solidFill>
                </a:endParaRPr>
              </a:p>
            </p:txBody>
          </p:sp>
          <p:sp>
            <p:nvSpPr>
              <p:cNvPr id="63" name="TextBox 62"/>
              <p:cNvSpPr txBox="1"/>
              <p:nvPr/>
            </p:nvSpPr>
            <p:spPr>
              <a:xfrm>
                <a:off x="7380661" y="4195870"/>
                <a:ext cx="3638304" cy="338554"/>
              </a:xfrm>
              <a:prstGeom prst="rect">
                <a:avLst/>
              </a:prstGeom>
              <a:noFill/>
            </p:spPr>
            <p:txBody>
              <a:bodyPr wrap="none" rtlCol="0">
                <a:spAutoFit/>
              </a:bodyPr>
              <a:lstStyle/>
              <a:p>
                <a:r>
                  <a:rPr lang="en-GB" sz="1600" dirty="0" smtClean="0">
                    <a:solidFill>
                      <a:schemeClr val="accent2">
                        <a:lumMod val="75000"/>
                      </a:schemeClr>
                    </a:solidFill>
                  </a:rPr>
                  <a:t>Disaster Recovery Site (11.0.0.0 Network)</a:t>
                </a:r>
                <a:endParaRPr lang="en-GB" sz="1600" dirty="0">
                  <a:solidFill>
                    <a:schemeClr val="accent2">
                      <a:lumMod val="75000"/>
                    </a:schemeClr>
                  </a:solidFill>
                </a:endParaRPr>
              </a:p>
            </p:txBody>
          </p:sp>
        </p:grpSp>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803" y="2642076"/>
              <a:ext cx="554092" cy="364659"/>
            </a:xfrm>
            <a:prstGeom prst="rect">
              <a:avLst/>
            </a:prstGeom>
          </p:spPr>
        </p:pic>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1324" y="5390480"/>
              <a:ext cx="554092" cy="364659"/>
            </a:xfrm>
            <a:prstGeom prst="rect">
              <a:avLst/>
            </a:prstGeom>
          </p:spPr>
        </p:pic>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4369" y="2644764"/>
              <a:ext cx="502844" cy="330931"/>
            </a:xfrm>
            <a:prstGeom prst="rect">
              <a:avLst/>
            </a:prstGeom>
          </p:spPr>
        </p:pic>
        <p:pic>
          <p:nvPicPr>
            <p:cNvPr id="67" name="Picture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2353" y="5378657"/>
              <a:ext cx="502844" cy="330931"/>
            </a:xfrm>
            <a:prstGeom prst="rect">
              <a:avLst/>
            </a:prstGeom>
          </p:spPr>
        </p:pic>
      </p:grpSp>
    </p:spTree>
    <p:extLst>
      <p:ext uri="{BB962C8B-B14F-4D97-AF65-F5344CB8AC3E}">
        <p14:creationId xmlns:p14="http://schemas.microsoft.com/office/powerpoint/2010/main" val="3477246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6652260" y="1393323"/>
            <a:ext cx="4652010" cy="24290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4" name="Rounded Rectangle 13"/>
          <p:cNvSpPr/>
          <p:nvPr/>
        </p:nvSpPr>
        <p:spPr>
          <a:xfrm>
            <a:off x="6652260" y="4249537"/>
            <a:ext cx="4652010" cy="24290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57" name="Rectangle 56"/>
          <p:cNvSpPr/>
          <p:nvPr/>
        </p:nvSpPr>
        <p:spPr>
          <a:xfrm>
            <a:off x="7635240" y="2720340"/>
            <a:ext cx="2800350" cy="2526030"/>
          </a:xfrm>
          <a:prstGeom prst="rect">
            <a:avLst/>
          </a:prstGeom>
          <a:solidFill>
            <a:srgbClr val="7F7F7F">
              <a:alpha val="43922"/>
            </a:srgbClr>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Solution Example 3</a:t>
            </a:r>
            <a:endParaRPr lang="en-US" dirty="0"/>
          </a:p>
        </p:txBody>
      </p:sp>
      <p:sp>
        <p:nvSpPr>
          <p:cNvPr id="3" name="Content Placeholder 2"/>
          <p:cNvSpPr>
            <a:spLocks noGrp="1"/>
          </p:cNvSpPr>
          <p:nvPr>
            <p:ph sz="quarter" idx="10"/>
          </p:nvPr>
        </p:nvSpPr>
        <p:spPr>
          <a:xfrm>
            <a:off x="379412" y="1388226"/>
            <a:ext cx="4711880" cy="5290388"/>
          </a:xfrm>
        </p:spPr>
        <p:txBody>
          <a:bodyPr/>
          <a:lstStyle/>
          <a:p>
            <a:r>
              <a:rPr lang="en-US" dirty="0" smtClean="0"/>
              <a:t>Failover Cluster Instances for HA</a:t>
            </a:r>
          </a:p>
          <a:p>
            <a:r>
              <a:rPr lang="en-US" dirty="0" smtClean="0"/>
              <a:t>Asymmetric storage</a:t>
            </a:r>
          </a:p>
          <a:p>
            <a:r>
              <a:rPr lang="en-US" dirty="0" smtClean="0"/>
              <a:t>Asynchronous Availability Group Replica for DR</a:t>
            </a:r>
          </a:p>
          <a:p>
            <a:r>
              <a:rPr lang="en-US" dirty="0" smtClean="0"/>
              <a:t>File share witness added</a:t>
            </a:r>
          </a:p>
          <a:p>
            <a:r>
              <a:rPr lang="en-US" dirty="0" smtClean="0"/>
              <a:t>Votes removed from DR</a:t>
            </a:r>
            <a:endParaRPr lang="en-US"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3423" y="2082686"/>
            <a:ext cx="503558" cy="89301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7146" y="2075880"/>
            <a:ext cx="515758" cy="907301"/>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2378" y="2944656"/>
            <a:ext cx="439451" cy="743326"/>
          </a:xfrm>
          <a:prstGeom prst="rect">
            <a:avLst/>
          </a:prstGeom>
        </p:spPr>
      </p:pic>
      <p:cxnSp>
        <p:nvCxnSpPr>
          <p:cNvPr id="20" name="Elbow Connector 19"/>
          <p:cNvCxnSpPr>
            <a:stCxn id="15" idx="2"/>
            <a:endCxn id="17" idx="1"/>
          </p:cNvCxnSpPr>
          <p:nvPr/>
        </p:nvCxnSpPr>
        <p:spPr>
          <a:xfrm rot="16200000" flipH="1">
            <a:off x="8078479" y="2672419"/>
            <a:ext cx="340623" cy="947176"/>
          </a:xfrm>
          <a:prstGeom prst="bentConnector2">
            <a:avLst/>
          </a:prstGeom>
        </p:spPr>
        <p:style>
          <a:lnRef idx="2">
            <a:schemeClr val="dk1"/>
          </a:lnRef>
          <a:fillRef idx="0">
            <a:schemeClr val="dk1"/>
          </a:fillRef>
          <a:effectRef idx="1">
            <a:schemeClr val="dk1"/>
          </a:effectRef>
          <a:fontRef idx="minor">
            <a:schemeClr val="tx1"/>
          </a:fontRef>
        </p:style>
      </p:cxnSp>
      <p:cxnSp>
        <p:nvCxnSpPr>
          <p:cNvPr id="21" name="Elbow Connector 20"/>
          <p:cNvCxnSpPr>
            <a:stCxn id="16" idx="2"/>
            <a:endCxn id="17" idx="3"/>
          </p:cNvCxnSpPr>
          <p:nvPr/>
        </p:nvCxnSpPr>
        <p:spPr>
          <a:xfrm rot="5400000">
            <a:off x="9586858" y="2558152"/>
            <a:ext cx="333138" cy="1183196"/>
          </a:xfrm>
          <a:prstGeom prst="bentConnector2">
            <a:avLst/>
          </a:prstGeom>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8738178" y="2657788"/>
            <a:ext cx="529440" cy="338554"/>
          </a:xfrm>
          <a:prstGeom prst="rect">
            <a:avLst/>
          </a:prstGeom>
          <a:noFill/>
        </p:spPr>
        <p:txBody>
          <a:bodyPr wrap="none" rtlCol="0">
            <a:spAutoFit/>
          </a:bodyPr>
          <a:lstStyle/>
          <a:p>
            <a:r>
              <a:rPr lang="en-GB" sz="1600" dirty="0" smtClean="0"/>
              <a:t>SAN</a:t>
            </a:r>
            <a:endParaRPr lang="en-GB" sz="1600" dirty="0"/>
          </a:p>
        </p:txBody>
      </p:sp>
      <p:sp>
        <p:nvSpPr>
          <p:cNvPr id="23" name="TextBox 22"/>
          <p:cNvSpPr txBox="1"/>
          <p:nvPr/>
        </p:nvSpPr>
        <p:spPr>
          <a:xfrm>
            <a:off x="6633000" y="2860336"/>
            <a:ext cx="1091228" cy="584775"/>
          </a:xfrm>
          <a:prstGeom prst="rect">
            <a:avLst/>
          </a:prstGeom>
          <a:noFill/>
        </p:spPr>
        <p:txBody>
          <a:bodyPr wrap="square" rtlCol="0">
            <a:spAutoFit/>
          </a:bodyPr>
          <a:lstStyle/>
          <a:p>
            <a:pPr algn="r"/>
            <a:r>
              <a:rPr lang="en-GB" sz="1600" dirty="0" smtClean="0"/>
              <a:t>Production SQL Server</a:t>
            </a:r>
            <a:endParaRPr lang="en-GB" sz="1600"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1407" y="4809093"/>
            <a:ext cx="503558" cy="893010"/>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5130" y="4802287"/>
            <a:ext cx="515758" cy="907301"/>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0362" y="5671063"/>
            <a:ext cx="439451" cy="743326"/>
          </a:xfrm>
          <a:prstGeom prst="rect">
            <a:avLst/>
          </a:prstGeom>
        </p:spPr>
      </p:pic>
      <p:sp>
        <p:nvSpPr>
          <p:cNvPr id="27" name="TextBox 26"/>
          <p:cNvSpPr txBox="1"/>
          <p:nvPr/>
        </p:nvSpPr>
        <p:spPr>
          <a:xfrm>
            <a:off x="8205366" y="3906163"/>
            <a:ext cx="1717073" cy="338554"/>
          </a:xfrm>
          <a:prstGeom prst="rect">
            <a:avLst/>
          </a:prstGeom>
          <a:noFill/>
        </p:spPr>
        <p:txBody>
          <a:bodyPr wrap="none" rtlCol="0">
            <a:spAutoFit/>
          </a:bodyPr>
          <a:lstStyle/>
          <a:p>
            <a:r>
              <a:rPr lang="en-GB" sz="1600" dirty="0" smtClean="0"/>
              <a:t>Failover Clustering</a:t>
            </a:r>
            <a:endParaRPr lang="en-GB" sz="1600" dirty="0"/>
          </a:p>
        </p:txBody>
      </p:sp>
      <p:cxnSp>
        <p:nvCxnSpPr>
          <p:cNvPr id="28" name="Elbow Connector 27"/>
          <p:cNvCxnSpPr>
            <a:stCxn id="24" idx="2"/>
            <a:endCxn id="26" idx="1"/>
          </p:cNvCxnSpPr>
          <p:nvPr/>
        </p:nvCxnSpPr>
        <p:spPr>
          <a:xfrm rot="16200000" flipH="1">
            <a:off x="8116463" y="5398826"/>
            <a:ext cx="340623" cy="947176"/>
          </a:xfrm>
          <a:prstGeom prst="bentConnector2">
            <a:avLst/>
          </a:prstGeom>
        </p:spPr>
        <p:style>
          <a:lnRef idx="2">
            <a:schemeClr val="dk1"/>
          </a:lnRef>
          <a:fillRef idx="0">
            <a:schemeClr val="dk1"/>
          </a:fillRef>
          <a:effectRef idx="1">
            <a:schemeClr val="dk1"/>
          </a:effectRef>
          <a:fontRef idx="minor">
            <a:schemeClr val="tx1"/>
          </a:fontRef>
        </p:style>
      </p:cxnSp>
      <p:cxnSp>
        <p:nvCxnSpPr>
          <p:cNvPr id="29" name="Elbow Connector 28"/>
          <p:cNvCxnSpPr>
            <a:stCxn id="25" idx="2"/>
            <a:endCxn id="26" idx="3"/>
          </p:cNvCxnSpPr>
          <p:nvPr/>
        </p:nvCxnSpPr>
        <p:spPr>
          <a:xfrm rot="5400000">
            <a:off x="9624842" y="5284559"/>
            <a:ext cx="333138" cy="1183196"/>
          </a:xfrm>
          <a:prstGeom prst="bentConnector2">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8776162" y="5384195"/>
            <a:ext cx="529440" cy="338554"/>
          </a:xfrm>
          <a:prstGeom prst="rect">
            <a:avLst/>
          </a:prstGeom>
          <a:noFill/>
        </p:spPr>
        <p:txBody>
          <a:bodyPr wrap="none" rtlCol="0">
            <a:spAutoFit/>
          </a:bodyPr>
          <a:lstStyle/>
          <a:p>
            <a:r>
              <a:rPr lang="en-GB" sz="1600" dirty="0" smtClean="0"/>
              <a:t>SAN</a:t>
            </a:r>
            <a:endParaRPr lang="en-GB" sz="1600" dirty="0"/>
          </a:p>
        </p:txBody>
      </p:sp>
      <p:cxnSp>
        <p:nvCxnSpPr>
          <p:cNvPr id="31" name="Elbow Connector 30"/>
          <p:cNvCxnSpPr>
            <a:stCxn id="15" idx="1"/>
            <a:endCxn id="24" idx="1"/>
          </p:cNvCxnSpPr>
          <p:nvPr/>
        </p:nvCxnSpPr>
        <p:spPr>
          <a:xfrm rot="10800000" flipH="1" flipV="1">
            <a:off x="7523423" y="2529190"/>
            <a:ext cx="37984" cy="2726407"/>
          </a:xfrm>
          <a:prstGeom prst="bentConnector3">
            <a:avLst>
              <a:gd name="adj1" fmla="val -3701269"/>
            </a:avLst>
          </a:prstGeom>
          <a:ln>
            <a:prstDash val="sysDash"/>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5264950" y="3780599"/>
            <a:ext cx="1639494" cy="584775"/>
          </a:xfrm>
          <a:prstGeom prst="rect">
            <a:avLst/>
          </a:prstGeom>
          <a:solidFill>
            <a:schemeClr val="bg1"/>
          </a:solidFill>
        </p:spPr>
        <p:txBody>
          <a:bodyPr wrap="square" rtlCol="0">
            <a:spAutoFit/>
          </a:bodyPr>
          <a:lstStyle/>
          <a:p>
            <a:pPr algn="ctr"/>
            <a:r>
              <a:rPr lang="en-GB" sz="1600" dirty="0" smtClean="0"/>
              <a:t>Availability Group Replica</a:t>
            </a:r>
            <a:endParaRPr lang="en-GB" sz="1600" dirty="0"/>
          </a:p>
        </p:txBody>
      </p:sp>
      <p:sp>
        <p:nvSpPr>
          <p:cNvPr id="34" name="TextBox 33"/>
          <p:cNvSpPr txBox="1"/>
          <p:nvPr/>
        </p:nvSpPr>
        <p:spPr>
          <a:xfrm>
            <a:off x="6691739" y="5595333"/>
            <a:ext cx="1091228" cy="584775"/>
          </a:xfrm>
          <a:prstGeom prst="rect">
            <a:avLst/>
          </a:prstGeom>
          <a:noFill/>
        </p:spPr>
        <p:txBody>
          <a:bodyPr wrap="square" rtlCol="0">
            <a:spAutoFit/>
          </a:bodyPr>
          <a:lstStyle/>
          <a:p>
            <a:pPr algn="r"/>
            <a:r>
              <a:rPr lang="en-GB" sz="1600" dirty="0" smtClean="0"/>
              <a:t>Production SQL Server</a:t>
            </a:r>
            <a:endParaRPr lang="en-GB" sz="1600" dirty="0"/>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2226" y="1523110"/>
            <a:ext cx="503558" cy="893010"/>
          </a:xfrm>
          <a:prstGeom prst="rect">
            <a:avLst/>
          </a:prstGeom>
        </p:spPr>
      </p:pic>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4903" y="4367784"/>
            <a:ext cx="503558" cy="893010"/>
          </a:xfrm>
          <a:prstGeom prst="rect">
            <a:avLst/>
          </a:prstGeom>
        </p:spPr>
      </p:pic>
      <p:sp>
        <p:nvSpPr>
          <p:cNvPr id="37" name="TextBox 36"/>
          <p:cNvSpPr txBox="1"/>
          <p:nvPr/>
        </p:nvSpPr>
        <p:spPr>
          <a:xfrm>
            <a:off x="6759814" y="4492838"/>
            <a:ext cx="1091228" cy="338554"/>
          </a:xfrm>
          <a:prstGeom prst="rect">
            <a:avLst/>
          </a:prstGeom>
          <a:noFill/>
        </p:spPr>
        <p:txBody>
          <a:bodyPr wrap="square" rtlCol="0">
            <a:spAutoFit/>
          </a:bodyPr>
          <a:lstStyle/>
          <a:p>
            <a:pPr algn="r"/>
            <a:r>
              <a:rPr lang="en-GB" sz="1600" dirty="0" smtClean="0"/>
              <a:t>DC 2</a:t>
            </a:r>
            <a:endParaRPr lang="en-GB" sz="1600" dirty="0"/>
          </a:p>
        </p:txBody>
      </p:sp>
      <p:sp>
        <p:nvSpPr>
          <p:cNvPr id="38" name="TextBox 37"/>
          <p:cNvSpPr txBox="1"/>
          <p:nvPr/>
        </p:nvSpPr>
        <p:spPr>
          <a:xfrm>
            <a:off x="6727050" y="1645146"/>
            <a:ext cx="1091228" cy="338554"/>
          </a:xfrm>
          <a:prstGeom prst="rect">
            <a:avLst/>
          </a:prstGeom>
          <a:noFill/>
        </p:spPr>
        <p:txBody>
          <a:bodyPr wrap="square" rtlCol="0">
            <a:spAutoFit/>
          </a:bodyPr>
          <a:lstStyle/>
          <a:p>
            <a:pPr algn="r"/>
            <a:r>
              <a:rPr lang="en-GB" sz="1600" dirty="0" smtClean="0"/>
              <a:t>DC 1</a:t>
            </a:r>
            <a:endParaRPr lang="en-GB" sz="1600" dirty="0"/>
          </a:p>
        </p:txBody>
      </p:sp>
      <p:sp>
        <p:nvSpPr>
          <p:cNvPr id="39" name="TextBox 38"/>
          <p:cNvSpPr txBox="1"/>
          <p:nvPr/>
        </p:nvSpPr>
        <p:spPr>
          <a:xfrm>
            <a:off x="7662629" y="1338534"/>
            <a:ext cx="3074368" cy="338554"/>
          </a:xfrm>
          <a:prstGeom prst="rect">
            <a:avLst/>
          </a:prstGeom>
          <a:noFill/>
        </p:spPr>
        <p:txBody>
          <a:bodyPr wrap="none" rtlCol="0">
            <a:spAutoFit/>
          </a:bodyPr>
          <a:lstStyle/>
          <a:p>
            <a:r>
              <a:rPr lang="en-GB" sz="1600" dirty="0" smtClean="0">
                <a:solidFill>
                  <a:schemeClr val="accent2">
                    <a:lumMod val="75000"/>
                  </a:schemeClr>
                </a:solidFill>
              </a:rPr>
              <a:t>Production Site (10.0.0.0 Network)</a:t>
            </a:r>
            <a:endParaRPr lang="en-GB" sz="1600" dirty="0">
              <a:solidFill>
                <a:schemeClr val="accent2">
                  <a:lumMod val="75000"/>
                </a:schemeClr>
              </a:solidFill>
            </a:endParaRPr>
          </a:p>
        </p:txBody>
      </p:sp>
      <p:sp>
        <p:nvSpPr>
          <p:cNvPr id="40" name="TextBox 39"/>
          <p:cNvSpPr txBox="1"/>
          <p:nvPr/>
        </p:nvSpPr>
        <p:spPr>
          <a:xfrm>
            <a:off x="7380661" y="4195870"/>
            <a:ext cx="3638304" cy="338554"/>
          </a:xfrm>
          <a:prstGeom prst="rect">
            <a:avLst/>
          </a:prstGeom>
          <a:noFill/>
        </p:spPr>
        <p:txBody>
          <a:bodyPr wrap="none" rtlCol="0">
            <a:spAutoFit/>
          </a:bodyPr>
          <a:lstStyle/>
          <a:p>
            <a:r>
              <a:rPr lang="en-GB" sz="1600" dirty="0" smtClean="0">
                <a:solidFill>
                  <a:schemeClr val="accent2">
                    <a:lumMod val="75000"/>
                  </a:schemeClr>
                </a:solidFill>
              </a:rPr>
              <a:t>Disaster Recovery Site (11.0.0.0 Network)</a:t>
            </a:r>
            <a:endParaRPr lang="en-GB" sz="1600" dirty="0">
              <a:solidFill>
                <a:schemeClr val="accent2">
                  <a:lumMod val="75000"/>
                </a:schemeClr>
              </a:solidFill>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803" y="2642076"/>
            <a:ext cx="554092" cy="36465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1324" y="5390480"/>
            <a:ext cx="554092" cy="364659"/>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34369" y="2644764"/>
            <a:ext cx="502844" cy="330931"/>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2353" y="5378657"/>
            <a:ext cx="502844" cy="330931"/>
          </a:xfrm>
          <a:prstGeom prst="rect">
            <a:avLst/>
          </a:prstGeom>
        </p:spPr>
      </p:pic>
      <p:sp>
        <p:nvSpPr>
          <p:cNvPr id="44" name="TextBox 43"/>
          <p:cNvSpPr txBox="1"/>
          <p:nvPr/>
        </p:nvSpPr>
        <p:spPr>
          <a:xfrm>
            <a:off x="9155652" y="3284676"/>
            <a:ext cx="1487531" cy="584775"/>
          </a:xfrm>
          <a:prstGeom prst="rect">
            <a:avLst/>
          </a:prstGeom>
          <a:noFill/>
        </p:spPr>
        <p:txBody>
          <a:bodyPr wrap="square" rtlCol="0">
            <a:spAutoFit/>
          </a:bodyPr>
          <a:lstStyle/>
          <a:p>
            <a:pPr algn="r"/>
            <a:r>
              <a:rPr lang="en-GB" sz="1600" dirty="0" smtClean="0"/>
              <a:t>File Share Witness</a:t>
            </a:r>
            <a:endParaRPr lang="en-GB" sz="1600" dirty="0"/>
          </a:p>
        </p:txBody>
      </p:sp>
      <p:grpSp>
        <p:nvGrpSpPr>
          <p:cNvPr id="47" name="Group 46"/>
          <p:cNvGrpSpPr/>
          <p:nvPr/>
        </p:nvGrpSpPr>
        <p:grpSpPr>
          <a:xfrm>
            <a:off x="10570154" y="3000911"/>
            <a:ext cx="646470" cy="826503"/>
            <a:chOff x="7380511" y="109539"/>
            <a:chExt cx="896725" cy="1146450"/>
          </a:xfrm>
        </p:grpSpPr>
        <p:pic>
          <p:nvPicPr>
            <p:cNvPr id="45" name="Picture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511" y="109539"/>
              <a:ext cx="646470" cy="1146450"/>
            </a:xfrm>
            <a:prstGeom prst="rect">
              <a:avLst/>
            </a:prstGeom>
          </p:spPr>
        </p:pic>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295" y="714405"/>
              <a:ext cx="539941" cy="531685"/>
            </a:xfrm>
            <a:prstGeom prst="rect">
              <a:avLst/>
            </a:prstGeom>
          </p:spPr>
        </p:pic>
      </p:grpSp>
      <p:sp>
        <p:nvSpPr>
          <p:cNvPr id="48" name="TextBox 47"/>
          <p:cNvSpPr txBox="1"/>
          <p:nvPr/>
        </p:nvSpPr>
        <p:spPr>
          <a:xfrm>
            <a:off x="9209794" y="6122354"/>
            <a:ext cx="1487531" cy="584775"/>
          </a:xfrm>
          <a:prstGeom prst="rect">
            <a:avLst/>
          </a:prstGeom>
          <a:noFill/>
        </p:spPr>
        <p:txBody>
          <a:bodyPr wrap="square" rtlCol="0">
            <a:spAutoFit/>
          </a:bodyPr>
          <a:lstStyle/>
          <a:p>
            <a:pPr algn="r"/>
            <a:r>
              <a:rPr lang="en-GB" sz="1600" dirty="0" smtClean="0"/>
              <a:t>File Share Witness</a:t>
            </a:r>
            <a:endParaRPr lang="en-GB" sz="1600" dirty="0"/>
          </a:p>
        </p:txBody>
      </p:sp>
      <p:grpSp>
        <p:nvGrpSpPr>
          <p:cNvPr id="49" name="Group 48"/>
          <p:cNvGrpSpPr/>
          <p:nvPr/>
        </p:nvGrpSpPr>
        <p:grpSpPr>
          <a:xfrm>
            <a:off x="10624296" y="5838589"/>
            <a:ext cx="646470" cy="826503"/>
            <a:chOff x="7380511" y="109539"/>
            <a:chExt cx="896725" cy="1146450"/>
          </a:xfrm>
        </p:grpSpPr>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0511" y="109539"/>
              <a:ext cx="646470" cy="1146450"/>
            </a:xfrm>
            <a:prstGeom prst="rect">
              <a:avLst/>
            </a:prstGeom>
          </p:spPr>
        </p:pic>
        <p:pic>
          <p:nvPicPr>
            <p:cNvPr id="51" name="Picture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295" y="714405"/>
              <a:ext cx="539941" cy="531685"/>
            </a:xfrm>
            <a:prstGeom prst="rect">
              <a:avLst/>
            </a:prstGeom>
          </p:spPr>
        </p:pic>
      </p:grpSp>
    </p:spTree>
    <p:extLst>
      <p:ext uri="{BB962C8B-B14F-4D97-AF65-F5344CB8AC3E}">
        <p14:creationId xmlns:p14="http://schemas.microsoft.com/office/powerpoint/2010/main" val="884576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2506894"/>
            <a:ext cx="11525250" cy="4171720"/>
          </a:xfrm>
        </p:spPr>
        <p:txBody>
          <a:bodyPr>
            <a:normAutofit/>
          </a:bodyPr>
          <a:lstStyle/>
          <a:p>
            <a:r>
              <a:rPr lang="en-GB" dirty="0" smtClean="0"/>
              <a:t>Log Shipping</a:t>
            </a:r>
          </a:p>
          <a:p>
            <a:r>
              <a:rPr lang="en-GB" dirty="0" smtClean="0"/>
              <a:t>Windows Server Failover Clustering</a:t>
            </a:r>
          </a:p>
          <a:p>
            <a:r>
              <a:rPr lang="en-GB" dirty="0" err="1" smtClean="0"/>
              <a:t>AlwaysOn</a:t>
            </a:r>
            <a:r>
              <a:rPr lang="en-GB" dirty="0" smtClean="0"/>
              <a:t> Failover Clustering</a:t>
            </a:r>
          </a:p>
          <a:p>
            <a:r>
              <a:rPr lang="en-GB" dirty="0" smtClean="0"/>
              <a:t>AlwaysOn Availability Groups</a:t>
            </a:r>
          </a:p>
          <a:p>
            <a:r>
              <a:rPr lang="en-GB" dirty="0" smtClean="0"/>
              <a:t>Advanced deployment scenarios</a:t>
            </a:r>
          </a:p>
          <a:p>
            <a:endParaRPr lang="en-GB" dirty="0" smtClean="0"/>
          </a:p>
        </p:txBody>
      </p:sp>
      <p:sp>
        <p:nvSpPr>
          <p:cNvPr id="2" name="Title 1"/>
          <p:cNvSpPr>
            <a:spLocks noGrp="1"/>
          </p:cNvSpPr>
          <p:nvPr>
            <p:ph type="title"/>
          </p:nvPr>
        </p:nvSpPr>
        <p:spPr/>
        <p:txBody>
          <a:bodyPr/>
          <a:lstStyle/>
          <a:p>
            <a:r>
              <a:rPr lang="en-US" dirty="0" smtClean="0"/>
              <a:t>Designing a High-Availability Solution</a:t>
            </a:r>
            <a:endParaRPr lang="en-US" dirty="0"/>
          </a:p>
        </p:txBody>
      </p:sp>
      <p:sp>
        <p:nvSpPr>
          <p:cNvPr id="4" name="Rectangle 3"/>
          <p:cNvSpPr/>
          <p:nvPr/>
        </p:nvSpPr>
        <p:spPr>
          <a:xfrm>
            <a:off x="379413" y="680340"/>
            <a:ext cx="2170081" cy="707886"/>
          </a:xfrm>
          <a:prstGeom prst="rect">
            <a:avLst/>
          </a:prstGeom>
        </p:spPr>
        <p:txBody>
          <a:bodyPr wrap="squar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2113168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Designing a High-Availability Solution</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3421488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Log Shipping</a:t>
            </a:r>
          </a:p>
          <a:p>
            <a:r>
              <a:rPr lang="en-GB" dirty="0" smtClean="0"/>
              <a:t>Windows Server Failover Clustering</a:t>
            </a:r>
          </a:p>
          <a:p>
            <a:r>
              <a:rPr lang="en-GB" dirty="0" err="1" smtClean="0"/>
              <a:t>AlwaysOn</a:t>
            </a:r>
            <a:r>
              <a:rPr lang="en-GB" dirty="0" smtClean="0"/>
              <a:t> Failover Clustering</a:t>
            </a:r>
          </a:p>
          <a:p>
            <a:r>
              <a:rPr lang="en-GB" dirty="0" smtClean="0"/>
              <a:t>AlwaysOn Availability Groups</a:t>
            </a:r>
          </a:p>
          <a:p>
            <a:r>
              <a:rPr lang="en-GB" dirty="0" smtClean="0"/>
              <a:t>Advanced deployment scenarios</a:t>
            </a:r>
          </a:p>
          <a:p>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55000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Shipping</a:t>
            </a:r>
            <a:endParaRPr lang="en-US" dirty="0"/>
          </a:p>
        </p:txBody>
      </p:sp>
      <p:sp>
        <p:nvSpPr>
          <p:cNvPr id="3" name="Content Placeholder 2"/>
          <p:cNvSpPr>
            <a:spLocks noGrp="1"/>
          </p:cNvSpPr>
          <p:nvPr>
            <p:ph sz="quarter" idx="10"/>
          </p:nvPr>
        </p:nvSpPr>
        <p:spPr/>
        <p:txBody>
          <a:bodyPr/>
          <a:lstStyle/>
          <a:p>
            <a:r>
              <a:rPr lang="en-GB" dirty="0" smtClean="0"/>
              <a:t>Log shipping is a three-phase process</a:t>
            </a:r>
          </a:p>
          <a:p>
            <a:pPr lvl="1"/>
            <a:r>
              <a:rPr lang="en-GB" dirty="0" smtClean="0"/>
              <a:t>Backup log on primary server</a:t>
            </a:r>
          </a:p>
          <a:p>
            <a:pPr lvl="1"/>
            <a:r>
              <a:rPr lang="en-GB" dirty="0" smtClean="0"/>
              <a:t>Copy log to secondary server</a:t>
            </a:r>
          </a:p>
          <a:p>
            <a:pPr lvl="1"/>
            <a:r>
              <a:rPr lang="en-GB" dirty="0" smtClean="0"/>
              <a:t>Restore log on secondary server</a:t>
            </a:r>
          </a:p>
          <a:p>
            <a:r>
              <a:rPr lang="en-GB" dirty="0" smtClean="0"/>
              <a:t>Secondary servers can be readable but be aware of caveats</a:t>
            </a:r>
          </a:p>
          <a:p>
            <a:r>
              <a:rPr lang="en-GB" dirty="0" smtClean="0"/>
              <a:t>Manual failover to secondary servers</a:t>
            </a:r>
            <a:endParaRPr lang="en-GB"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4477" y="777568"/>
            <a:ext cx="572957" cy="101608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8247" y="1874758"/>
            <a:ext cx="618693" cy="109719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7314" y="777568"/>
            <a:ext cx="618693" cy="10971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6557" y="1948733"/>
            <a:ext cx="618693" cy="1097190"/>
          </a:xfrm>
          <a:prstGeom prst="rect">
            <a:avLst/>
          </a:prstGeom>
        </p:spPr>
      </p:pic>
      <p:cxnSp>
        <p:nvCxnSpPr>
          <p:cNvPr id="9" name="Straight Arrow Connector 8"/>
          <p:cNvCxnSpPr/>
          <p:nvPr/>
        </p:nvCxnSpPr>
        <p:spPr bwMode="auto">
          <a:xfrm flipV="1">
            <a:off x="8816850" y="1171081"/>
            <a:ext cx="1453317" cy="28965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0" name="Straight Arrow Connector 9"/>
          <p:cNvCxnSpPr/>
          <p:nvPr/>
        </p:nvCxnSpPr>
        <p:spPr bwMode="auto">
          <a:xfrm>
            <a:off x="8723697" y="1668247"/>
            <a:ext cx="974550" cy="280486"/>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cxnSp>
        <p:nvCxnSpPr>
          <p:cNvPr id="11" name="Straight Arrow Connector 10"/>
          <p:cNvCxnSpPr/>
          <p:nvPr/>
        </p:nvCxnSpPr>
        <p:spPr bwMode="auto">
          <a:xfrm>
            <a:off x="8474581" y="1400138"/>
            <a:ext cx="261976" cy="70099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0955" y="1403019"/>
            <a:ext cx="615895" cy="405332"/>
          </a:xfrm>
          <a:prstGeom prst="rect">
            <a:avLst/>
          </a:prstGeom>
        </p:spPr>
      </p:pic>
      <p:sp>
        <p:nvSpPr>
          <p:cNvPr id="13" name="TextBox 12"/>
          <p:cNvSpPr txBox="1"/>
          <p:nvPr/>
        </p:nvSpPr>
        <p:spPr>
          <a:xfrm>
            <a:off x="8487434" y="546932"/>
            <a:ext cx="1961092"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Log Shipping</a:t>
            </a:r>
            <a:endParaRPr lang="en-GB"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5430" y="2628334"/>
            <a:ext cx="615895" cy="405332"/>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9366" y="2640591"/>
            <a:ext cx="615895" cy="405332"/>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8059" y="1532647"/>
            <a:ext cx="615895" cy="405332"/>
          </a:xfrm>
          <a:prstGeom prst="rect">
            <a:avLst/>
          </a:prstGeom>
        </p:spPr>
      </p:pic>
    </p:spTree>
    <p:extLst>
      <p:ext uri="{BB962C8B-B14F-4D97-AF65-F5344CB8AC3E}">
        <p14:creationId xmlns:p14="http://schemas.microsoft.com/office/powerpoint/2010/main" val="1337329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Server Failover Clustering</a:t>
            </a:r>
            <a:endParaRPr lang="en-US" dirty="0"/>
          </a:p>
        </p:txBody>
      </p:sp>
      <p:sp>
        <p:nvSpPr>
          <p:cNvPr id="3" name="Content Placeholder 2"/>
          <p:cNvSpPr>
            <a:spLocks noGrp="1"/>
          </p:cNvSpPr>
          <p:nvPr>
            <p:ph sz="quarter" idx="10"/>
          </p:nvPr>
        </p:nvSpPr>
        <p:spPr>
          <a:xfrm>
            <a:off x="379413" y="1388226"/>
            <a:ext cx="11245394" cy="5290388"/>
          </a:xfrm>
        </p:spPr>
        <p:txBody>
          <a:bodyPr/>
          <a:lstStyle/>
          <a:p>
            <a:r>
              <a:rPr lang="en-GB" dirty="0" smtClean="0"/>
              <a:t>SQL Server </a:t>
            </a:r>
            <a:r>
              <a:rPr lang="en-GB" dirty="0" err="1" smtClean="0"/>
              <a:t>AlwaysOn</a:t>
            </a:r>
            <a:r>
              <a:rPr lang="en-GB" dirty="0" smtClean="0"/>
              <a:t> technologies rely on Windows Server Failover Clustering</a:t>
            </a:r>
          </a:p>
          <a:p>
            <a:r>
              <a:rPr lang="en-GB" dirty="0" smtClean="0"/>
              <a:t>A Windows Server Failover Cluster includes</a:t>
            </a:r>
          </a:p>
          <a:p>
            <a:pPr lvl="1"/>
            <a:r>
              <a:rPr lang="en-GB" dirty="0" smtClean="0"/>
              <a:t>Cluster nodes</a:t>
            </a:r>
          </a:p>
          <a:p>
            <a:pPr lvl="1"/>
            <a:r>
              <a:rPr lang="en-GB" dirty="0" smtClean="0"/>
              <a:t>Cluster resources</a:t>
            </a:r>
          </a:p>
          <a:p>
            <a:pPr lvl="1"/>
            <a:r>
              <a:rPr lang="en-GB" dirty="0" smtClean="0"/>
              <a:t>Cluster roles</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9027" y="4724853"/>
            <a:ext cx="957785" cy="93862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1713" y="5349250"/>
            <a:ext cx="615895" cy="40533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26419" y="3947820"/>
            <a:ext cx="618693" cy="109719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1247" y="3947820"/>
            <a:ext cx="618693" cy="1097190"/>
          </a:xfrm>
          <a:prstGeom prst="rect">
            <a:avLst/>
          </a:prstGeom>
        </p:spPr>
      </p:pic>
      <p:sp>
        <p:nvSpPr>
          <p:cNvPr id="9" name="TextBox 8"/>
          <p:cNvSpPr txBox="1"/>
          <p:nvPr/>
        </p:nvSpPr>
        <p:spPr>
          <a:xfrm>
            <a:off x="8773322" y="2750974"/>
            <a:ext cx="1324888"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Failover </a:t>
            </a:r>
          </a:p>
          <a:p>
            <a:r>
              <a:rPr lang="en-GB" dirty="0" smtClean="0"/>
              <a:t>Cluster </a:t>
            </a:r>
          </a:p>
          <a:p>
            <a:r>
              <a:rPr lang="en-GB" dirty="0" smtClean="0"/>
              <a:t>Instance</a:t>
            </a:r>
            <a:endParaRPr lang="en-GB" dirty="0"/>
          </a:p>
        </p:txBody>
      </p:sp>
      <p:cxnSp>
        <p:nvCxnSpPr>
          <p:cNvPr id="10" name="Straight Arrow Connector 9"/>
          <p:cNvCxnSpPr/>
          <p:nvPr/>
        </p:nvCxnSpPr>
        <p:spPr bwMode="auto">
          <a:xfrm>
            <a:off x="9745112" y="4496415"/>
            <a:ext cx="1106135"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a:outerShdw dist="35921" dir="2700000" algn="ctr" rotWithShape="0">
              <a:srgbClr val="AFAFAF"/>
            </a:outerShdw>
          </a:effectLst>
        </p:spPr>
      </p:cxnSp>
      <p:sp>
        <p:nvSpPr>
          <p:cNvPr id="13" name="TextBox 12"/>
          <p:cNvSpPr txBox="1"/>
          <p:nvPr/>
        </p:nvSpPr>
        <p:spPr>
          <a:xfrm>
            <a:off x="9094685" y="5851099"/>
            <a:ext cx="2397800" cy="369332"/>
          </a:xfrm>
          <a:prstGeom prst="rect">
            <a:avLst/>
          </a:prstGeom>
          <a:no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dirty="0" smtClean="0"/>
              <a:t>Windows Cluster</a:t>
            </a:r>
          </a:p>
        </p:txBody>
      </p:sp>
      <p:sp>
        <p:nvSpPr>
          <p:cNvPr id="14" name="Content Placeholder 2"/>
          <p:cNvSpPr txBox="1">
            <a:spLocks/>
          </p:cNvSpPr>
          <p:nvPr/>
        </p:nvSpPr>
        <p:spPr>
          <a:xfrm>
            <a:off x="345498" y="4619093"/>
            <a:ext cx="8131516" cy="160133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Each node maintains a copy of the cluster configuration</a:t>
            </a:r>
          </a:p>
          <a:p>
            <a:r>
              <a:rPr lang="en-GB" dirty="0"/>
              <a:t>During failover and failback, ownership of resources passes from one node to another</a:t>
            </a:r>
          </a:p>
          <a:p>
            <a:endParaRPr lang="en-GB" dirty="0" smtClean="0"/>
          </a:p>
          <a:p>
            <a:pPr marL="0" indent="0">
              <a:buFont typeface="Arial" pitchFamily="34" charset="0"/>
              <a:buNone/>
            </a:pPr>
            <a:endParaRPr lang="en-US" dirty="0" smtClean="0"/>
          </a:p>
          <a:p>
            <a:pPr marL="0" indent="0">
              <a:buFont typeface="Arial" pitchFamily="34" charset="0"/>
              <a:buNone/>
            </a:pPr>
            <a:endParaRPr lang="en-US" dirty="0"/>
          </a:p>
        </p:txBody>
      </p:sp>
    </p:spTree>
    <p:extLst>
      <p:ext uri="{BB962C8B-B14F-4D97-AF65-F5344CB8AC3E}">
        <p14:creationId xmlns:p14="http://schemas.microsoft.com/office/powerpoint/2010/main" val="220867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Quorum</a:t>
            </a:r>
            <a:endParaRPr lang="en-US" dirty="0"/>
          </a:p>
        </p:txBody>
      </p:sp>
      <p:sp>
        <p:nvSpPr>
          <p:cNvPr id="3" name="Content Placeholder 2"/>
          <p:cNvSpPr>
            <a:spLocks noGrp="1"/>
          </p:cNvSpPr>
          <p:nvPr>
            <p:ph sz="quarter" idx="10"/>
          </p:nvPr>
        </p:nvSpPr>
        <p:spPr/>
        <p:txBody>
          <a:bodyPr/>
          <a:lstStyle/>
          <a:p>
            <a:r>
              <a:rPr lang="en-GB" dirty="0" smtClean="0"/>
              <a:t>Quorum defines the minimum number of votes required for the cluster to remain online</a:t>
            </a:r>
          </a:p>
          <a:p>
            <a:pPr lvl="1"/>
            <a:r>
              <a:rPr lang="en-GB" dirty="0" smtClean="0"/>
              <a:t>More than 50% must be counted to achieve quorum</a:t>
            </a:r>
          </a:p>
          <a:p>
            <a:r>
              <a:rPr lang="en-GB" dirty="0" smtClean="0"/>
              <a:t>Quorum configurations</a:t>
            </a:r>
          </a:p>
          <a:p>
            <a:pPr lvl="1"/>
            <a:r>
              <a:rPr lang="en-GB" dirty="0" smtClean="0"/>
              <a:t>Node majority</a:t>
            </a:r>
          </a:p>
          <a:p>
            <a:pPr lvl="1"/>
            <a:r>
              <a:rPr lang="en-GB" dirty="0" smtClean="0"/>
              <a:t>Node and disk majority</a:t>
            </a:r>
          </a:p>
          <a:p>
            <a:pPr lvl="1"/>
            <a:r>
              <a:rPr lang="en-GB" dirty="0" smtClean="0"/>
              <a:t>Node and file share majority</a:t>
            </a:r>
          </a:p>
          <a:p>
            <a:pPr lvl="1"/>
            <a:r>
              <a:rPr lang="en-GB" dirty="0" smtClean="0"/>
              <a:t>Disk only</a:t>
            </a:r>
          </a:p>
          <a:p>
            <a:pPr lvl="1"/>
            <a:endParaRPr lang="en-GB" dirty="0" smtClean="0"/>
          </a:p>
          <a:p>
            <a:pPr marL="0" indent="0">
              <a:buNone/>
            </a:pPr>
            <a:endParaRPr lang="en-US" dirty="0"/>
          </a:p>
        </p:txBody>
      </p:sp>
    </p:spTree>
    <p:extLst>
      <p:ext uri="{BB962C8B-B14F-4D97-AF65-F5344CB8AC3E}">
        <p14:creationId xmlns:p14="http://schemas.microsoft.com/office/powerpoint/2010/main" val="415737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AlwaysOn Failover Clustering</a:t>
            </a:r>
            <a:endParaRPr lang="en-US" dirty="0"/>
          </a:p>
        </p:txBody>
      </p:sp>
      <p:sp>
        <p:nvSpPr>
          <p:cNvPr id="3" name="Content Placeholder 2"/>
          <p:cNvSpPr>
            <a:spLocks noGrp="1"/>
          </p:cNvSpPr>
          <p:nvPr>
            <p:ph sz="quarter" idx="10"/>
          </p:nvPr>
        </p:nvSpPr>
        <p:spPr/>
        <p:txBody>
          <a:bodyPr/>
          <a:lstStyle/>
          <a:p>
            <a:r>
              <a:rPr lang="en-GB" dirty="0" smtClean="0"/>
              <a:t>SQL Server is a cluster-aware application</a:t>
            </a:r>
          </a:p>
          <a:p>
            <a:r>
              <a:rPr lang="en-GB" dirty="0" smtClean="0"/>
              <a:t>Instance-level protection – databases, logins, Scheduled Jobs</a:t>
            </a:r>
          </a:p>
          <a:p>
            <a:r>
              <a:rPr lang="en-GB" dirty="0" smtClean="0"/>
              <a:t>Transparent to end-user applications</a:t>
            </a:r>
          </a:p>
          <a:p>
            <a:r>
              <a:rPr lang="en-GB" dirty="0" smtClean="0"/>
              <a:t>Requires shared storage</a:t>
            </a:r>
          </a:p>
          <a:p>
            <a:r>
              <a:rPr lang="en-GB" dirty="0" smtClean="0"/>
              <a:t>SQL Server installations are Failover Cluster Instances (FCI)</a:t>
            </a:r>
          </a:p>
          <a:p>
            <a:endParaRPr lang="en-GB" dirty="0"/>
          </a:p>
          <a:p>
            <a:pPr marL="0" indent="0">
              <a:buNone/>
            </a:pPr>
            <a:endParaRPr lang="en-US" dirty="0"/>
          </a:p>
        </p:txBody>
      </p:sp>
    </p:spTree>
    <p:extLst>
      <p:ext uri="{BB962C8B-B14F-4D97-AF65-F5344CB8AC3E}">
        <p14:creationId xmlns:p14="http://schemas.microsoft.com/office/powerpoint/2010/main" val="2340238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Enhancements to </a:t>
            </a:r>
            <a:r>
              <a:rPr lang="en-US" dirty="0" err="1" smtClean="0"/>
              <a:t>AlwaysOn</a:t>
            </a:r>
            <a:r>
              <a:rPr lang="en-US" dirty="0" smtClean="0"/>
              <a:t> Failover Clustering</a:t>
            </a:r>
            <a:endParaRPr lang="en-US" dirty="0"/>
          </a:p>
        </p:txBody>
      </p:sp>
      <p:sp>
        <p:nvSpPr>
          <p:cNvPr id="3" name="Content Placeholder 2"/>
          <p:cNvSpPr>
            <a:spLocks noGrp="1"/>
          </p:cNvSpPr>
          <p:nvPr>
            <p:ph sz="quarter" idx="10"/>
          </p:nvPr>
        </p:nvSpPr>
        <p:spPr/>
        <p:txBody>
          <a:bodyPr/>
          <a:lstStyle/>
          <a:p>
            <a:r>
              <a:rPr lang="en-GB" dirty="0" smtClean="0"/>
              <a:t>Enhancements in SQL Server 2012</a:t>
            </a:r>
          </a:p>
          <a:p>
            <a:pPr lvl="1"/>
            <a:r>
              <a:rPr lang="en-GB" dirty="0" smtClean="0"/>
              <a:t>Detailed health monitoring</a:t>
            </a:r>
          </a:p>
          <a:p>
            <a:pPr lvl="1"/>
            <a:r>
              <a:rPr lang="en-GB" dirty="0" smtClean="0"/>
              <a:t>Flexible failover policies </a:t>
            </a:r>
          </a:p>
          <a:p>
            <a:pPr lvl="1"/>
            <a:r>
              <a:rPr lang="en-GB" dirty="0" smtClean="0"/>
              <a:t>Improved troubleshooting</a:t>
            </a:r>
          </a:p>
          <a:p>
            <a:pPr lvl="1"/>
            <a:r>
              <a:rPr lang="en-GB" dirty="0" smtClean="0"/>
              <a:t>Support for multi-subnet clustering</a:t>
            </a:r>
          </a:p>
          <a:p>
            <a:pPr lvl="1"/>
            <a:r>
              <a:rPr lang="en-GB" dirty="0" smtClean="0"/>
              <a:t>Local </a:t>
            </a:r>
            <a:r>
              <a:rPr lang="en-GB" dirty="0" err="1" smtClean="0"/>
              <a:t>tempdb</a:t>
            </a:r>
            <a:endParaRPr lang="en-GB" dirty="0" smtClean="0"/>
          </a:p>
          <a:p>
            <a:r>
              <a:rPr lang="en-GB" dirty="0" smtClean="0"/>
              <a:t>Enhancements in SQL Server 2014</a:t>
            </a:r>
          </a:p>
          <a:p>
            <a:pPr lvl="1"/>
            <a:r>
              <a:rPr lang="en-GB" dirty="0" smtClean="0"/>
              <a:t>Support for Cluster Shared Volumes</a:t>
            </a:r>
          </a:p>
          <a:p>
            <a:endParaRPr lang="en-GB" dirty="0"/>
          </a:p>
          <a:p>
            <a:pPr marL="0" indent="0">
              <a:buNone/>
            </a:pPr>
            <a:endParaRPr lang="en-US" dirty="0"/>
          </a:p>
        </p:txBody>
      </p:sp>
    </p:spTree>
    <p:extLst>
      <p:ext uri="{BB962C8B-B14F-4D97-AF65-F5344CB8AC3E}">
        <p14:creationId xmlns:p14="http://schemas.microsoft.com/office/powerpoint/2010/main" val="3561183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DC2CDEF1-EAD5-4300-A2EA-437935320DBA">Final</Status>
    <Module xmlns="DC2CDEF1-EAD5-4300-A2EA-437935320DBA">4</Module>
    <Content_x0020_Type xmlns="DC2CDEF1-EAD5-4300-A2EA-437935320DBA">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ABABB7C912B349A2B2463BDF914460" ma:contentTypeVersion="" ma:contentTypeDescription="Create a new document." ma:contentTypeScope="" ma:versionID="122032919d7da652cf4cd65408dab275">
  <xsd:schema xmlns:xsd="http://www.w3.org/2001/XMLSchema" xmlns:xs="http://www.w3.org/2001/XMLSchema" xmlns:p="http://schemas.microsoft.com/office/2006/metadata/properties" xmlns:ns2="DC2CDEF1-EAD5-4300-A2EA-437935320DBA" xmlns:ns3="27aa9422-7f1f-4c84-9cdf-302b1a67e513" targetNamespace="http://schemas.microsoft.com/office/2006/metadata/properties" ma:root="true" ma:fieldsID="251696a2ef9bf7a3ee2b4eea1f301ba9" ns2:_="" ns3:_="">
    <xsd:import namespace="DC2CDEF1-EAD5-4300-A2EA-437935320DBA"/>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2CDEF1-EAD5-4300-A2EA-437935320DBA"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8764C2-9801-49D9-87A5-9AA756E1DD9F}"/>
</file>

<file path=customXml/itemProps2.xml><?xml version="1.0" encoding="utf-8"?>
<ds:datastoreItem xmlns:ds="http://schemas.openxmlformats.org/officeDocument/2006/customXml" ds:itemID="{0E2740BD-4B09-4C41-8EC8-1D381D7A2160}"/>
</file>

<file path=customXml/itemProps3.xml><?xml version="1.0" encoding="utf-8"?>
<ds:datastoreItem xmlns:ds="http://schemas.openxmlformats.org/officeDocument/2006/customXml" ds:itemID="{01582296-2257-46D9-9A3A-F5D935CC24E1}"/>
</file>

<file path=docProps/app.xml><?xml version="1.0" encoding="utf-8"?>
<Properties xmlns="http://schemas.openxmlformats.org/officeDocument/2006/extended-properties" xmlns:vt="http://schemas.openxmlformats.org/officeDocument/2006/docPropsVTypes">
  <Template/>
  <TotalTime>0</TotalTime>
  <Words>945</Words>
  <Application>Microsoft Office PowerPoint</Application>
  <PresentationFormat>Widescreen</PresentationFormat>
  <Paragraphs>257</Paragraphs>
  <Slides>25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Segoe</vt:lpstr>
      <vt:lpstr>Segoe UI</vt:lpstr>
      <vt:lpstr>Segoe UI Light</vt:lpstr>
      <vt:lpstr>Verdana</vt:lpstr>
      <vt:lpstr>1_Office Theme</vt:lpstr>
      <vt:lpstr>Designing Database Solutions for SQL Server</vt:lpstr>
      <vt:lpstr>Course Topics</vt:lpstr>
      <vt:lpstr>PowerPoint Presentation</vt:lpstr>
      <vt:lpstr>Module Overview</vt:lpstr>
      <vt:lpstr>Log Shipping</vt:lpstr>
      <vt:lpstr>Windows Server Failover Clustering</vt:lpstr>
      <vt:lpstr>Quorum</vt:lpstr>
      <vt:lpstr>AlwaysOn Failover Clustering</vt:lpstr>
      <vt:lpstr>Enhancements to AlwaysOn Failover Clustering</vt:lpstr>
      <vt:lpstr>Enhancements to AlwaysOn Failover Clustering</vt:lpstr>
      <vt:lpstr>AlwaysOn Availability Groups</vt:lpstr>
      <vt:lpstr>AlwaysOn Availability Groups</vt:lpstr>
      <vt:lpstr>AlwaysOn Availability Groups</vt:lpstr>
      <vt:lpstr>AlwaysOn Availability Groups</vt:lpstr>
      <vt:lpstr>AlwaysOn Availability Groups</vt:lpstr>
      <vt:lpstr>AlwaysOn Technologies</vt:lpstr>
      <vt:lpstr>Solution Example 1</vt:lpstr>
      <vt:lpstr>Solution Example 1</vt:lpstr>
      <vt:lpstr>Solution Example 1</vt:lpstr>
      <vt:lpstr>Solution Example 2</vt:lpstr>
      <vt:lpstr>Solution Example 2</vt:lpstr>
      <vt:lpstr>Solution Example 3</vt:lpstr>
      <vt:lpstr>Solution Example 3</vt:lpstr>
      <vt:lpstr>Designing a High-Availability Solution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2015-01-15T17:49:03Z</dcterms:created>
  <dcterms:modified xsi:type="dcterms:W3CDTF">2015-01-15T17:51:09Z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0x01010086ABABB7C912B349A2B2463BDF914460</vt:lpwstr>
  </property>
</Properties>
</file>