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4"/>
  </p:notesMasterIdLst>
  <p:handoutMasterIdLst>
    <p:handoutMasterId r:id="rId25"/>
  </p:handoutMasterIdLst>
  <p:sldIdLst>
    <p:sldId id="271" r:id="rId2"/>
    <p:sldId id="287" r:id="rId3"/>
    <p:sldId id="292" r:id="rId4"/>
    <p:sldId id="293" r:id="rId5"/>
    <p:sldId id="298" r:id="rId6"/>
    <p:sldId id="383" r:id="rId7"/>
    <p:sldId id="384" r:id="rId8"/>
    <p:sldId id="385" r:id="rId9"/>
    <p:sldId id="386" r:id="rId10"/>
    <p:sldId id="387" r:id="rId11"/>
    <p:sldId id="378" r:id="rId12"/>
    <p:sldId id="379" r:id="rId13"/>
    <p:sldId id="380" r:id="rId14"/>
    <p:sldId id="381" r:id="rId15"/>
    <p:sldId id="382" r:id="rId16"/>
    <p:sldId id="376" r:id="rId17"/>
    <p:sldId id="389" r:id="rId18"/>
    <p:sldId id="388" r:id="rId19"/>
    <p:sldId id="390" r:id="rId20"/>
    <p:sldId id="397" r:id="rId21"/>
    <p:sldId id="39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33"/>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2428" autoAdjust="0"/>
  </p:normalViewPr>
  <p:slideViewPr>
    <p:cSldViewPr snapToGrid="0">
      <p:cViewPr varScale="1">
        <p:scale>
          <a:sx n="64" d="100"/>
          <a:sy n="64" d="100"/>
        </p:scale>
        <p:origin x="1330" y="72"/>
      </p:cViewPr>
      <p:guideLst/>
    </p:cSldViewPr>
  </p:slideViewPr>
  <p:notesTextViewPr>
    <p:cViewPr>
      <p:scale>
        <a:sx n="1" d="1"/>
        <a:sy n="1" d="1"/>
      </p:scale>
      <p:origin x="0" y="0"/>
    </p:cViewPr>
  </p:notesTextViewPr>
  <p:sorterViewPr>
    <p:cViewPr varScale="1">
      <p:scale>
        <a:sx n="1" d="1"/>
        <a:sy n="1" d="1"/>
      </p:scale>
      <p:origin x="0" y="-4108"/>
    </p:cViewPr>
  </p:sorterViewPr>
  <p:notesViewPr>
    <p:cSldViewPr snapToGrid="0">
      <p:cViewPr varScale="1">
        <p:scale>
          <a:sx n="127" d="100"/>
          <a:sy n="127" d="100"/>
        </p:scale>
        <p:origin x="1056"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4374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78460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3499679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2658767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1388697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88498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5200830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Designing</a:t>
            </a:r>
            <a:br>
              <a:rPr lang="en-US" sz="4000" dirty="0" smtClean="0"/>
            </a:br>
            <a:r>
              <a:rPr lang="en-US" sz="4000" dirty="0"/>
              <a:t>Database </a:t>
            </a:r>
            <a:r>
              <a:rPr lang="en-US" sz="4000" dirty="0" smtClean="0"/>
              <a:t>Solutions for SQL Server</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Running CHECKDB</a:t>
            </a:r>
            <a:endParaRPr lang="en-GB" dirty="0"/>
          </a:p>
        </p:txBody>
      </p:sp>
    </p:spTree>
    <p:extLst>
      <p:ext uri="{BB962C8B-B14F-4D97-AF65-F5344CB8AC3E}">
        <p14:creationId xmlns:p14="http://schemas.microsoft.com/office/powerpoint/2010/main" val="3073044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Fragmentation</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dirty="0" smtClean="0"/>
              <a:t>Fragmentation occurs when data changes cause index pages to split</a:t>
            </a:r>
          </a:p>
          <a:p>
            <a:pPr lvl="1"/>
            <a:r>
              <a:rPr lang="en-GB" dirty="0" smtClean="0"/>
              <a:t>Internal fragmentation when pages are not full</a:t>
            </a:r>
          </a:p>
          <a:p>
            <a:pPr lvl="1"/>
            <a:r>
              <a:rPr lang="en-GB" dirty="0" smtClean="0"/>
              <a:t>External fragmentation when pages are not in logical sequence</a:t>
            </a:r>
            <a:endParaRPr lang="en-GB" dirty="0"/>
          </a:p>
          <a:p>
            <a:r>
              <a:rPr lang="en-GB" dirty="0" smtClean="0"/>
              <a:t>Detecting fragmentation</a:t>
            </a:r>
          </a:p>
          <a:p>
            <a:pPr lvl="1"/>
            <a:r>
              <a:rPr lang="en-GB" dirty="0" smtClean="0"/>
              <a:t>Index properties in SQL Server Management Studio</a:t>
            </a:r>
          </a:p>
          <a:p>
            <a:pPr lvl="1"/>
            <a:r>
              <a:rPr lang="en-GB" dirty="0" err="1" smtClean="0"/>
              <a:t>sys.dm_db_index_physical_stats</a:t>
            </a:r>
            <a:endParaRPr lang="en-GB" dirty="0" smtClean="0"/>
          </a:p>
          <a:p>
            <a:endParaRPr lang="en-GB" dirty="0" smtClean="0"/>
          </a:p>
          <a:p>
            <a:pPr lvl="1"/>
            <a:endParaRPr lang="en-GB" dirty="0" smtClean="0"/>
          </a:p>
          <a:p>
            <a:endParaRPr lang="en-GB" dirty="0"/>
          </a:p>
        </p:txBody>
      </p:sp>
    </p:spTree>
    <p:extLst>
      <p:ext uri="{BB962C8B-B14F-4D97-AF65-F5344CB8AC3E}">
        <p14:creationId xmlns:p14="http://schemas.microsoft.com/office/powerpoint/2010/main" val="118723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FILLFACTOR and PAD_INDEX</a:t>
            </a:r>
            <a:endParaRPr lang="en-US" dirty="0"/>
          </a:p>
        </p:txBody>
      </p:sp>
      <p:sp>
        <p:nvSpPr>
          <p:cNvPr id="3" name="Content Placeholder 2"/>
          <p:cNvSpPr>
            <a:spLocks noGrp="1"/>
          </p:cNvSpPr>
          <p:nvPr>
            <p:ph sz="quarter" idx="10"/>
          </p:nvPr>
        </p:nvSpPr>
        <p:spPr>
          <a:xfrm>
            <a:off x="379413" y="4465320"/>
            <a:ext cx="11524533" cy="2213294"/>
          </a:xfrm>
        </p:spPr>
        <p:txBody>
          <a:bodyPr/>
          <a:lstStyle/>
          <a:p>
            <a:r>
              <a:rPr lang="en-GB" dirty="0" smtClean="0"/>
              <a:t>FILLFACTOR leaves space in index leaf-level pages for new data to avoid page splits</a:t>
            </a:r>
            <a:endParaRPr lang="en-GB" dirty="0"/>
          </a:p>
          <a:p>
            <a:r>
              <a:rPr lang="en-GB" dirty="0" smtClean="0"/>
              <a:t>PAD_INDEX uses the value specified in FILLFACTOR for the intermediate pages of the index</a:t>
            </a:r>
          </a:p>
          <a:p>
            <a:pPr marL="457046" lvl="1" indent="0">
              <a:buNone/>
            </a:pPr>
            <a:endParaRPr lang="en-GB" dirty="0" smtClean="0"/>
          </a:p>
          <a:p>
            <a:endParaRPr lang="en-GB" dirty="0"/>
          </a:p>
        </p:txBody>
      </p:sp>
      <p:sp>
        <p:nvSpPr>
          <p:cNvPr id="5" name="Rectangle 4"/>
          <p:cNvSpPr/>
          <p:nvPr/>
        </p:nvSpPr>
        <p:spPr>
          <a:xfrm>
            <a:off x="1234440" y="1245702"/>
            <a:ext cx="1005840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99915" lvl="1" indent="0">
              <a:spcBef>
                <a:spcPts val="0"/>
              </a:spcBef>
              <a:buNone/>
            </a:pPr>
            <a:r>
              <a:rPr lang="en-GB" sz="2400" dirty="0">
                <a:latin typeface="Courier New" panose="02070309020205020404" pitchFamily="49" charset="0"/>
                <a:cs typeface="Courier New" panose="02070309020205020404" pitchFamily="49" charset="0"/>
              </a:rPr>
              <a:t>ALTER TABLE </a:t>
            </a:r>
            <a:r>
              <a:rPr lang="en-GB" sz="2400" dirty="0" err="1">
                <a:latin typeface="Courier New" panose="02070309020205020404" pitchFamily="49" charset="0"/>
                <a:cs typeface="Courier New" panose="02070309020205020404" pitchFamily="49" charset="0"/>
              </a:rPr>
              <a:t>Person.Contact</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ADD CONSTRAINT </a:t>
            </a:r>
            <a:r>
              <a:rPr lang="en-GB" sz="2400" dirty="0" err="1">
                <a:latin typeface="Courier New" panose="02070309020205020404" pitchFamily="49" charset="0"/>
                <a:cs typeface="Courier New" panose="02070309020205020404" pitchFamily="49" charset="0"/>
              </a:rPr>
              <a:t>PK_Contact_ContactID</a:t>
            </a:r>
            <a:endParaRPr lang="en-GB" sz="2400" dirty="0">
              <a:latin typeface="Courier New" panose="02070309020205020404" pitchFamily="49" charset="0"/>
              <a:cs typeface="Courier New" panose="02070309020205020404" pitchFamily="49" charset="0"/>
            </a:endParaRPr>
          </a:p>
          <a:p>
            <a:pPr marL="399915" lvl="1" indent="0">
              <a:spcBef>
                <a:spcPts val="0"/>
              </a:spcBef>
              <a:buNone/>
            </a:pPr>
            <a:r>
              <a:rPr lang="en-GB" sz="2400" dirty="0">
                <a:latin typeface="Courier New" panose="02070309020205020404" pitchFamily="49" charset="0"/>
                <a:cs typeface="Courier New" panose="02070309020205020404" pitchFamily="49" charset="0"/>
              </a:rPr>
              <a:t>PRIMARY KEY CLUSTERED</a:t>
            </a:r>
          </a:p>
          <a:p>
            <a:pPr marL="399915" lvl="1" indent="0">
              <a:spcBef>
                <a:spcPts val="0"/>
              </a:spcBef>
              <a:buNone/>
            </a:pP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err="1">
                <a:latin typeface="Courier New" panose="02070309020205020404" pitchFamily="49" charset="0"/>
                <a:cs typeface="Courier New" panose="02070309020205020404" pitchFamily="49" charset="0"/>
              </a:rPr>
              <a:t>ContactID</a:t>
            </a:r>
            <a:r>
              <a:rPr lang="en-GB" sz="2400" dirty="0">
                <a:latin typeface="Courier New" panose="02070309020205020404" pitchFamily="49" charset="0"/>
                <a:cs typeface="Courier New" panose="02070309020205020404" pitchFamily="49" charset="0"/>
              </a:rPr>
              <a:t> ASC</a:t>
            </a:r>
          </a:p>
          <a:p>
            <a:pPr marL="399915" lvl="1" indent="0">
              <a:spcBef>
                <a:spcPts val="0"/>
              </a:spcBef>
              <a:buNone/>
            </a:pPr>
            <a:r>
              <a:rPr lang="en-GB" sz="2400" dirty="0">
                <a:latin typeface="Courier New" panose="02070309020205020404" pitchFamily="49" charset="0"/>
                <a:cs typeface="Courier New" panose="02070309020205020404" pitchFamily="49" charset="0"/>
              </a:rPr>
              <a:t>) WITH (</a:t>
            </a:r>
            <a:r>
              <a:rPr lang="en-GB" sz="2400" b="1" dirty="0">
                <a:latin typeface="Courier New" panose="02070309020205020404" pitchFamily="49" charset="0"/>
                <a:cs typeface="Courier New" panose="02070309020205020404" pitchFamily="49" charset="0"/>
              </a:rPr>
              <a:t>PAD_INDEX = ON</a:t>
            </a:r>
            <a:r>
              <a:rPr lang="en-GB" sz="2400" dirty="0">
                <a:latin typeface="Courier New" panose="02070309020205020404" pitchFamily="49" charset="0"/>
                <a:cs typeface="Courier New" panose="02070309020205020404" pitchFamily="49" charset="0"/>
              </a:rPr>
              <a:t>, </a:t>
            </a:r>
            <a:r>
              <a:rPr lang="en-GB" sz="2400" b="1" dirty="0">
                <a:latin typeface="Courier New" panose="02070309020205020404" pitchFamily="49" charset="0"/>
                <a:cs typeface="Courier New" panose="02070309020205020404" pitchFamily="49" charset="0"/>
              </a:rPr>
              <a:t>FILLFACTOR = 70</a:t>
            </a:r>
            <a:r>
              <a:rPr lang="en-GB" sz="2400" dirty="0">
                <a:latin typeface="Courier New" panose="02070309020205020404" pitchFamily="49" charset="0"/>
                <a:cs typeface="Courier New" panose="02070309020205020404" pitchFamily="49" charset="0"/>
              </a:rPr>
              <a:t>);</a:t>
            </a:r>
          </a:p>
          <a:p>
            <a:pPr marL="399915" lvl="1" indent="0">
              <a:spcBef>
                <a:spcPts val="0"/>
              </a:spcBef>
              <a:buNone/>
            </a:pPr>
            <a:r>
              <a:rPr lang="en-GB" sz="2400" dirty="0">
                <a:latin typeface="Courier New" panose="02070309020205020404" pitchFamily="49" charset="0"/>
                <a:cs typeface="Courier New" panose="02070309020205020404" pitchFamily="49" charset="0"/>
              </a:rPr>
              <a:t>GO</a:t>
            </a:r>
          </a:p>
        </p:txBody>
      </p:sp>
    </p:spTree>
    <p:extLst>
      <p:ext uri="{BB962C8B-B14F-4D97-AF65-F5344CB8AC3E}">
        <p14:creationId xmlns:p14="http://schemas.microsoft.com/office/powerpoint/2010/main" val="234906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Fragmentation</a:t>
            </a:r>
            <a:endParaRPr lang="en-US" dirty="0"/>
          </a:p>
        </p:txBody>
      </p:sp>
      <p:sp>
        <p:nvSpPr>
          <p:cNvPr id="3" name="Content Placeholder 2"/>
          <p:cNvSpPr>
            <a:spLocks noGrp="1"/>
          </p:cNvSpPr>
          <p:nvPr>
            <p:ph sz="quarter" idx="10"/>
          </p:nvPr>
        </p:nvSpPr>
        <p:spPr>
          <a:xfrm>
            <a:off x="379413" y="1388226"/>
            <a:ext cx="9338745" cy="5290388"/>
          </a:xfrm>
        </p:spPr>
        <p:txBody>
          <a:bodyPr/>
          <a:lstStyle/>
          <a:p>
            <a:r>
              <a:rPr lang="en-GB" dirty="0" smtClean="0"/>
              <a:t>REBUILD</a:t>
            </a:r>
          </a:p>
          <a:p>
            <a:pPr lvl="1"/>
            <a:r>
              <a:rPr lang="en-GB" dirty="0" smtClean="0"/>
              <a:t>Rebuilds the whole index</a:t>
            </a:r>
          </a:p>
          <a:p>
            <a:pPr lvl="1"/>
            <a:r>
              <a:rPr lang="en-GB" dirty="0" smtClean="0"/>
              <a:t>Needs free space in the database</a:t>
            </a:r>
          </a:p>
          <a:p>
            <a:pPr lvl="1"/>
            <a:r>
              <a:rPr lang="en-GB" dirty="0" smtClean="0"/>
              <a:t>Performed as a single transaction</a:t>
            </a:r>
          </a:p>
          <a:p>
            <a:pPr lvl="2"/>
            <a:r>
              <a:rPr lang="en-GB" dirty="0" smtClean="0"/>
              <a:t>Beware of log space requirements</a:t>
            </a:r>
          </a:p>
          <a:p>
            <a:r>
              <a:rPr lang="en-GB" dirty="0" smtClean="0"/>
              <a:t>REORGANIZE</a:t>
            </a:r>
          </a:p>
          <a:p>
            <a:pPr lvl="1"/>
            <a:r>
              <a:rPr lang="en-GB" dirty="0" smtClean="0"/>
              <a:t>Sorts the pages and is always online</a:t>
            </a:r>
          </a:p>
          <a:p>
            <a:pPr lvl="1"/>
            <a:r>
              <a:rPr lang="en-GB" dirty="0" smtClean="0"/>
              <a:t>Less transaction log usage</a:t>
            </a:r>
          </a:p>
          <a:p>
            <a:pPr lvl="1"/>
            <a:r>
              <a:rPr lang="en-GB" dirty="0" smtClean="0"/>
              <a:t>Work isn’t lost if interrupted</a:t>
            </a:r>
          </a:p>
          <a:p>
            <a:endParaRPr lang="en-GB" dirty="0" smtClean="0"/>
          </a:p>
          <a:p>
            <a:pPr lvl="1"/>
            <a:endParaRPr lang="en-GB" dirty="0" smtClean="0"/>
          </a:p>
          <a:p>
            <a:endParaRPr lang="en-GB" dirty="0"/>
          </a:p>
        </p:txBody>
      </p:sp>
      <p:sp>
        <p:nvSpPr>
          <p:cNvPr id="5" name="Rectangle 4"/>
          <p:cNvSpPr/>
          <p:nvPr/>
        </p:nvSpPr>
        <p:spPr>
          <a:xfrm>
            <a:off x="6483925" y="1970116"/>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smtClean="0">
                <a:latin typeface="Courier New" panose="02070309020205020404" pitchFamily="49" charset="0"/>
                <a:cs typeface="Courier New" panose="02070309020205020404" pitchFamily="49" charset="0"/>
              </a:rPr>
              <a:t>IX_Contact_LastName</a:t>
            </a:r>
            <a:r>
              <a:rPr lang="en-GB" sz="2000" dirty="0" smtClean="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smtClean="0">
                <a:latin typeface="Courier New" panose="02070309020205020404" pitchFamily="49" charset="0"/>
                <a:cs typeface="Courier New" panose="02070309020205020404" pitchFamily="49" charset="0"/>
              </a:rPr>
              <a:t>REBUILD;</a:t>
            </a:r>
            <a:endParaRPr lang="en-GB" sz="2000" dirty="0">
              <a:latin typeface="Courier New" panose="02070309020205020404" pitchFamily="49" charset="0"/>
              <a:cs typeface="Courier New" panose="02070309020205020404" pitchFamily="49" charset="0"/>
            </a:endParaRPr>
          </a:p>
        </p:txBody>
      </p:sp>
      <p:sp>
        <p:nvSpPr>
          <p:cNvPr id="6" name="Rectangle 5"/>
          <p:cNvSpPr/>
          <p:nvPr/>
        </p:nvSpPr>
        <p:spPr>
          <a:xfrm>
            <a:off x="6483925" y="5138849"/>
            <a:ext cx="5565569"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latin typeface="Courier New" panose="02070309020205020404" pitchFamily="49" charset="0"/>
                <a:cs typeface="Courier New" panose="02070309020205020404" pitchFamily="49" charset="0"/>
              </a:rPr>
              <a:t>ALTER INDEX </a:t>
            </a:r>
            <a:r>
              <a:rPr lang="en-GB" sz="2000" dirty="0" err="1" smtClean="0">
                <a:latin typeface="Courier New" panose="02070309020205020404" pitchFamily="49" charset="0"/>
                <a:cs typeface="Courier New" panose="02070309020205020404" pitchFamily="49" charset="0"/>
              </a:rPr>
              <a:t>IX_Contact_City</a:t>
            </a:r>
            <a:r>
              <a:rPr lang="en-GB" sz="2000" dirty="0" smtClean="0">
                <a:latin typeface="Courier New" panose="02070309020205020404" pitchFamily="49" charset="0"/>
                <a:cs typeface="Courier New" panose="02070309020205020404" pitchFamily="49" charset="0"/>
              </a:rPr>
              <a:t> </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ON </a:t>
            </a:r>
            <a:r>
              <a:rPr lang="en-GB" sz="2000" dirty="0" err="1">
                <a:latin typeface="Courier New" panose="02070309020205020404" pitchFamily="49" charset="0"/>
                <a:cs typeface="Courier New" panose="02070309020205020404" pitchFamily="49" charset="0"/>
              </a:rPr>
              <a:t>Person.Contact</a:t>
            </a:r>
            <a:r>
              <a:rPr lang="en-GB" sz="2000" dirty="0">
                <a:latin typeface="Courier New" panose="02070309020205020404" pitchFamily="49" charset="0"/>
                <a:cs typeface="Courier New" panose="02070309020205020404" pitchFamily="49" charset="0"/>
              </a:rPr>
              <a:t> </a:t>
            </a:r>
          </a:p>
          <a:p>
            <a:r>
              <a:rPr lang="en-GB" sz="2000" dirty="0" smtClean="0">
                <a:latin typeface="Courier New" panose="02070309020205020404" pitchFamily="49" charset="0"/>
                <a:cs typeface="Courier New" panose="02070309020205020404" pitchFamily="49" charset="0"/>
              </a:rPr>
              <a:t>REORGANIZE;</a:t>
            </a:r>
            <a:endParaRPr lang="en-GB"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250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Index Operations</a:t>
            </a:r>
            <a:endParaRPr lang="en-US" dirty="0"/>
          </a:p>
        </p:txBody>
      </p:sp>
      <p:sp>
        <p:nvSpPr>
          <p:cNvPr id="3" name="Content Placeholder 2"/>
          <p:cNvSpPr>
            <a:spLocks noGrp="1"/>
          </p:cNvSpPr>
          <p:nvPr>
            <p:ph sz="quarter" idx="10"/>
          </p:nvPr>
        </p:nvSpPr>
        <p:spPr>
          <a:xfrm>
            <a:off x="177532" y="2910840"/>
            <a:ext cx="11726413" cy="3352138"/>
          </a:xfrm>
        </p:spPr>
        <p:txBody>
          <a:bodyPr/>
          <a:lstStyle/>
          <a:p>
            <a:r>
              <a:rPr lang="en-GB" dirty="0" smtClean="0"/>
              <a:t>Enterprise Edition of SQL Server can rebuild indexes online</a:t>
            </a:r>
          </a:p>
          <a:p>
            <a:r>
              <a:rPr lang="en-GB" dirty="0" smtClean="0"/>
              <a:t>Enables concurrent user access</a:t>
            </a:r>
          </a:p>
          <a:p>
            <a:r>
              <a:rPr lang="en-GB" dirty="0" smtClean="0"/>
              <a:t>Slower than the equivalent offline operation</a:t>
            </a:r>
          </a:p>
          <a:p>
            <a:r>
              <a:rPr lang="en-GB" dirty="0" smtClean="0"/>
              <a:t>Effectively creates a new index in parallel with the old so space in the data file is a consideration</a:t>
            </a:r>
          </a:p>
          <a:p>
            <a:r>
              <a:rPr lang="en-GB" dirty="0" smtClean="0"/>
              <a:t>Lots of updates during the rebuild will use </a:t>
            </a:r>
            <a:r>
              <a:rPr lang="en-GB" dirty="0" err="1" smtClean="0"/>
              <a:t>tempdb</a:t>
            </a:r>
            <a:r>
              <a:rPr lang="en-GB" dirty="0" smtClean="0"/>
              <a:t> heavily</a:t>
            </a:r>
          </a:p>
          <a:p>
            <a:endParaRPr lang="en-GB" dirty="0" smtClean="0"/>
          </a:p>
          <a:p>
            <a:pPr lvl="1"/>
            <a:endParaRPr lang="en-GB" dirty="0" smtClean="0"/>
          </a:p>
          <a:p>
            <a:endParaRPr lang="en-GB" dirty="0"/>
          </a:p>
        </p:txBody>
      </p:sp>
      <p:sp>
        <p:nvSpPr>
          <p:cNvPr id="5" name="Rectangle 4"/>
          <p:cNvSpPr/>
          <p:nvPr/>
        </p:nvSpPr>
        <p:spPr>
          <a:xfrm>
            <a:off x="2423357" y="1241724"/>
            <a:ext cx="768076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400" dirty="0">
                <a:latin typeface="Courier New" panose="02070309020205020404" pitchFamily="49" charset="0"/>
                <a:cs typeface="Courier New" panose="02070309020205020404" pitchFamily="49" charset="0"/>
              </a:rPr>
              <a:t>ALTER INDEX </a:t>
            </a:r>
            <a:r>
              <a:rPr lang="en-GB" sz="2400" dirty="0" err="1">
                <a:latin typeface="Courier New" panose="02070309020205020404" pitchFamily="49" charset="0"/>
                <a:cs typeface="Courier New" panose="02070309020205020404" pitchFamily="49" charset="0"/>
              </a:rPr>
              <a:t>IX_Contact_EmailAddress</a:t>
            </a:r>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ON </a:t>
            </a:r>
            <a:r>
              <a:rPr lang="en-GB" sz="2400" dirty="0" err="1">
                <a:latin typeface="Courier New" panose="02070309020205020404" pitchFamily="49" charset="0"/>
                <a:cs typeface="Courier New" panose="02070309020205020404" pitchFamily="49" charset="0"/>
              </a:rPr>
              <a:t>Person.Contact</a:t>
            </a:r>
            <a:r>
              <a:rPr lang="en-GB" sz="2400" dirty="0">
                <a:latin typeface="Courier New" panose="02070309020205020404" pitchFamily="49" charset="0"/>
                <a:cs typeface="Courier New" panose="02070309020205020404" pitchFamily="49" charset="0"/>
              </a:rPr>
              <a:t> </a:t>
            </a:r>
          </a:p>
          <a:p>
            <a:r>
              <a:rPr lang="en-GB" sz="2400" dirty="0" smtClean="0">
                <a:latin typeface="Courier New" panose="02070309020205020404" pitchFamily="49" charset="0"/>
                <a:cs typeface="Courier New" panose="02070309020205020404" pitchFamily="49" charset="0"/>
              </a:rPr>
              <a:t>REBUILD</a:t>
            </a:r>
          </a:p>
          <a:p>
            <a:r>
              <a:rPr lang="en-GB" sz="2400" dirty="0" smtClean="0">
                <a:latin typeface="Courier New" panose="02070309020205020404" pitchFamily="49" charset="0"/>
                <a:cs typeface="Courier New" panose="02070309020205020404" pitchFamily="49" charset="0"/>
              </a:rPr>
              <a:t>WITH </a:t>
            </a:r>
            <a:r>
              <a:rPr lang="en-GB" sz="2400" dirty="0">
                <a:latin typeface="Courier New" panose="02070309020205020404" pitchFamily="49" charset="0"/>
                <a:cs typeface="Courier New" panose="02070309020205020404" pitchFamily="49" charset="0"/>
              </a:rPr>
              <a:t>(</a:t>
            </a:r>
            <a:r>
              <a:rPr lang="en-GB" sz="2400" b="1" dirty="0">
                <a:latin typeface="Courier New" panose="02070309020205020404" pitchFamily="49" charset="0"/>
                <a:cs typeface="Courier New" panose="02070309020205020404" pitchFamily="49" charset="0"/>
              </a:rPr>
              <a:t>ONLINE = ON</a:t>
            </a:r>
            <a:r>
              <a:rPr lang="en-GB" sz="2400" dirty="0">
                <a:latin typeface="Courier New" panose="02070309020205020404" pitchFamily="49" charset="0"/>
                <a:cs typeface="Courier New" panose="02070309020205020404" pitchFamily="49" charset="0"/>
              </a:rPr>
              <a:t>, MAXDOP = 4 );</a:t>
            </a:r>
          </a:p>
        </p:txBody>
      </p:sp>
    </p:spTree>
    <p:extLst>
      <p:ext uri="{BB962C8B-B14F-4D97-AF65-F5344CB8AC3E}">
        <p14:creationId xmlns:p14="http://schemas.microsoft.com/office/powerpoint/2010/main" val="107946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Statistics</a:t>
            </a:r>
            <a:endParaRPr lang="en-US" dirty="0"/>
          </a:p>
        </p:txBody>
      </p:sp>
      <p:sp>
        <p:nvSpPr>
          <p:cNvPr id="3" name="Content Placeholder 2"/>
          <p:cNvSpPr>
            <a:spLocks noGrp="1"/>
          </p:cNvSpPr>
          <p:nvPr>
            <p:ph sz="quarter" idx="10"/>
          </p:nvPr>
        </p:nvSpPr>
        <p:spPr>
          <a:xfrm>
            <a:off x="379514" y="1055717"/>
            <a:ext cx="9338745" cy="5290388"/>
          </a:xfrm>
        </p:spPr>
        <p:txBody>
          <a:bodyPr/>
          <a:lstStyle/>
          <a:p>
            <a:r>
              <a:rPr lang="en-GB" sz="2800" dirty="0" smtClean="0"/>
              <a:t>As data changes, statistics become outdated</a:t>
            </a:r>
          </a:p>
          <a:p>
            <a:r>
              <a:rPr lang="en-GB" sz="2800" dirty="0" smtClean="0"/>
              <a:t>Updated automatically or on demand</a:t>
            </a:r>
          </a:p>
          <a:p>
            <a:r>
              <a:rPr lang="en-GB" sz="2800" dirty="0" smtClean="0"/>
              <a:t>AUTO_UPDATE_STATISTICS</a:t>
            </a:r>
          </a:p>
          <a:p>
            <a:pPr lvl="1"/>
            <a:r>
              <a:rPr lang="en-GB" sz="2400" dirty="0" smtClean="0"/>
              <a:t>Database option on by default</a:t>
            </a:r>
          </a:p>
          <a:p>
            <a:r>
              <a:rPr lang="en-GB" sz="2800" dirty="0" smtClean="0"/>
              <a:t>UPDATE STATISTICS </a:t>
            </a:r>
          </a:p>
          <a:p>
            <a:pPr lvl="1"/>
            <a:r>
              <a:rPr lang="en-GB" sz="2400" dirty="0" smtClean="0"/>
              <a:t>Manually trigger an update for a table or specific statistics</a:t>
            </a:r>
          </a:p>
          <a:p>
            <a:r>
              <a:rPr lang="en-GB" sz="2800" dirty="0" err="1" smtClean="0"/>
              <a:t>sp_updatestats</a:t>
            </a:r>
            <a:endParaRPr lang="en-GB" sz="2800" dirty="0" smtClean="0"/>
          </a:p>
          <a:p>
            <a:pPr lvl="1"/>
            <a:r>
              <a:rPr lang="en-GB" sz="2400" dirty="0" smtClean="0"/>
              <a:t>Updates all statistics in a database</a:t>
            </a:r>
          </a:p>
          <a:p>
            <a:r>
              <a:rPr lang="en-GB" sz="2800" dirty="0"/>
              <a:t>ALTER INDEX REBUILD</a:t>
            </a:r>
          </a:p>
          <a:p>
            <a:pPr lvl="1"/>
            <a:r>
              <a:rPr lang="en-GB" sz="2400" dirty="0"/>
              <a:t>Also rebuilds the statistics with </a:t>
            </a:r>
            <a:r>
              <a:rPr lang="en-GB" sz="2400" dirty="0" smtClean="0"/>
              <a:t>FULLSCAN</a:t>
            </a:r>
          </a:p>
          <a:p>
            <a:endParaRPr lang="en-GB" sz="2800" dirty="0" smtClean="0"/>
          </a:p>
          <a:p>
            <a:pPr lvl="1"/>
            <a:endParaRPr lang="en-GB" sz="2400" dirty="0" smtClean="0"/>
          </a:p>
          <a:p>
            <a:endParaRPr lang="en-GB" sz="2800" dirty="0"/>
          </a:p>
        </p:txBody>
      </p:sp>
    </p:spTree>
    <p:extLst>
      <p:ext uri="{BB962C8B-B14F-4D97-AF65-F5344CB8AC3E}">
        <p14:creationId xmlns:p14="http://schemas.microsoft.com/office/powerpoint/2010/main" val="162640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Automating Database Maintenance</a:t>
            </a:r>
            <a:endParaRPr lang="en-US" dirty="0"/>
          </a:p>
        </p:txBody>
      </p:sp>
      <p:sp>
        <p:nvSpPr>
          <p:cNvPr id="3" name="Content Placeholder 2"/>
          <p:cNvSpPr>
            <a:spLocks noGrp="1"/>
          </p:cNvSpPr>
          <p:nvPr>
            <p:ph sz="quarter" idx="10"/>
          </p:nvPr>
        </p:nvSpPr>
        <p:spPr>
          <a:xfrm>
            <a:off x="379413" y="1388226"/>
            <a:ext cx="6598330" cy="5290388"/>
          </a:xfrm>
        </p:spPr>
        <p:txBody>
          <a:bodyPr/>
          <a:lstStyle/>
          <a:p>
            <a:r>
              <a:rPr lang="en-GB" dirty="0" smtClean="0"/>
              <a:t>SQL Server Maintenance Plans </a:t>
            </a:r>
          </a:p>
          <a:p>
            <a:r>
              <a:rPr lang="en-GB" dirty="0" smtClean="0"/>
              <a:t>Help you to schedule core maintenance tasks</a:t>
            </a:r>
          </a:p>
          <a:p>
            <a:r>
              <a:rPr lang="en-GB" dirty="0" smtClean="0"/>
              <a:t>Uses SSIS to perform tasks</a:t>
            </a:r>
            <a:endParaRPr lang="en-GB" dirty="0"/>
          </a:p>
          <a:p>
            <a:pPr marL="0" indent="0">
              <a:buNone/>
            </a:pP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7671" y="943162"/>
            <a:ext cx="4675504" cy="42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76" y="4055191"/>
            <a:ext cx="3820081" cy="261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8958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SQL Server Maintenance Plans</a:t>
            </a:r>
            <a:endParaRPr lang="en-GB" dirty="0"/>
          </a:p>
        </p:txBody>
      </p:sp>
    </p:spTree>
    <p:extLst>
      <p:ext uri="{BB962C8B-B14F-4D97-AF65-F5344CB8AC3E}">
        <p14:creationId xmlns:p14="http://schemas.microsoft.com/office/powerpoint/2010/main" val="3065092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 for Monitoring</a:t>
            </a:r>
            <a:endParaRPr lang="en-US" dirty="0"/>
          </a:p>
        </p:txBody>
      </p:sp>
      <p:sp>
        <p:nvSpPr>
          <p:cNvPr id="3" name="Content Placeholder 2"/>
          <p:cNvSpPr>
            <a:spLocks noGrp="1"/>
          </p:cNvSpPr>
          <p:nvPr>
            <p:ph sz="quarter" idx="10"/>
          </p:nvPr>
        </p:nvSpPr>
        <p:spPr/>
        <p:txBody>
          <a:bodyPr/>
          <a:lstStyle/>
          <a:p>
            <a:r>
              <a:rPr lang="en-GB" dirty="0" smtClean="0"/>
              <a:t>Activity Monitor</a:t>
            </a:r>
          </a:p>
          <a:p>
            <a:r>
              <a:rPr lang="en-GB" dirty="0" smtClean="0"/>
              <a:t>Dynamic Management Views and Functions</a:t>
            </a:r>
          </a:p>
          <a:p>
            <a:r>
              <a:rPr lang="en-GB" dirty="0" smtClean="0"/>
              <a:t>Performance Monitor</a:t>
            </a:r>
          </a:p>
          <a:p>
            <a:r>
              <a:rPr lang="en-GB" dirty="0" smtClean="0"/>
              <a:t>SQL Server Profiler</a:t>
            </a:r>
          </a:p>
          <a:p>
            <a:r>
              <a:rPr lang="en-GB" dirty="0" smtClean="0"/>
              <a:t>SQL Trace</a:t>
            </a:r>
          </a:p>
          <a:p>
            <a:pPr marL="0" indent="0">
              <a:buNone/>
            </a:pPr>
            <a:endParaRPr lang="en-US" dirty="0"/>
          </a:p>
        </p:txBody>
      </p:sp>
    </p:spTree>
    <p:extLst>
      <p:ext uri="{BB962C8B-B14F-4D97-AF65-F5344CB8AC3E}">
        <p14:creationId xmlns:p14="http://schemas.microsoft.com/office/powerpoint/2010/main" val="39214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Techniques for Monitoring</a:t>
            </a:r>
            <a:endParaRPr lang="en-US" dirty="0"/>
          </a:p>
        </p:txBody>
      </p:sp>
      <p:sp>
        <p:nvSpPr>
          <p:cNvPr id="3" name="Content Placeholder 2"/>
          <p:cNvSpPr>
            <a:spLocks noGrp="1"/>
          </p:cNvSpPr>
          <p:nvPr>
            <p:ph sz="quarter" idx="10"/>
          </p:nvPr>
        </p:nvSpPr>
        <p:spPr/>
        <p:txBody>
          <a:bodyPr/>
          <a:lstStyle/>
          <a:p>
            <a:r>
              <a:rPr lang="en-GB" dirty="0"/>
              <a:t>Database Engine Tuning </a:t>
            </a:r>
            <a:r>
              <a:rPr lang="en-GB" dirty="0" smtClean="0"/>
              <a:t>Advisor</a:t>
            </a:r>
          </a:p>
          <a:p>
            <a:r>
              <a:rPr lang="en-GB" dirty="0" smtClean="0"/>
              <a:t>Distributed Replay</a:t>
            </a:r>
          </a:p>
          <a:p>
            <a:r>
              <a:rPr lang="en-GB" dirty="0" smtClean="0"/>
              <a:t>SQL Server Data Collection</a:t>
            </a:r>
          </a:p>
          <a:p>
            <a:r>
              <a:rPr lang="en-GB" dirty="0" smtClean="0"/>
              <a:t>SQL Server Utility Control Point</a:t>
            </a:r>
          </a:p>
          <a:p>
            <a:r>
              <a:rPr lang="en-GB" dirty="0" smtClean="0"/>
              <a:t>Microsoft System </a:t>
            </a:r>
            <a:r>
              <a:rPr lang="en-GB" dirty="0" err="1" smtClean="0"/>
              <a:t>Center</a:t>
            </a:r>
            <a:r>
              <a:rPr lang="en-GB" dirty="0" smtClean="0"/>
              <a:t> Operations Manager</a:t>
            </a:r>
            <a:endParaRPr lang="en-GB" dirty="0"/>
          </a:p>
          <a:p>
            <a:pPr marL="0" indent="0">
              <a:buNone/>
            </a:pPr>
            <a:endParaRPr lang="en-US" dirty="0"/>
          </a:p>
        </p:txBody>
      </p:sp>
    </p:spTree>
    <p:extLst>
      <p:ext uri="{BB962C8B-B14F-4D97-AF65-F5344CB8AC3E}">
        <p14:creationId xmlns:p14="http://schemas.microsoft.com/office/powerpoint/2010/main" val="388757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6747558"/>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Designing</a:t>
                      </a:r>
                      <a:r>
                        <a:rPr lang="en-US" sz="3600" baseline="0" dirty="0" smtClean="0">
                          <a:latin typeface="Segoe UI Light" panose="020B0502040204020203" pitchFamily="34" charset="0"/>
                          <a:cs typeface="Segoe UI Light" panose="020B0502040204020203" pitchFamily="34" charset="0"/>
                        </a:rPr>
                        <a:t> Database Solutions for SQL Server</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Managing</a:t>
                      </a:r>
                      <a:r>
                        <a:rPr lang="en-US" sz="2400" baseline="0" dirty="0" smtClean="0">
                          <a:latin typeface="Segoe UI Light" panose="020B0502040204020203" pitchFamily="34" charset="0"/>
                          <a:cs typeface="Segoe UI Light" panose="020B0502040204020203" pitchFamily="34" charset="0"/>
                        </a:rPr>
                        <a:t> a SQL Server Environment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Designing</a:t>
                      </a:r>
                      <a:r>
                        <a:rPr lang="en-US" sz="2400" baseline="0" dirty="0" smtClean="0">
                          <a:latin typeface="Segoe UI Light" panose="020B0502040204020203" pitchFamily="34" charset="0"/>
                          <a:cs typeface="Segoe UI Light" panose="020B0502040204020203" pitchFamily="34" charset="0"/>
                        </a:rPr>
                        <a:t> Database Security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Designing a Backup &amp; Recovery Solution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Designing</a:t>
                      </a:r>
                      <a:r>
                        <a:rPr lang="en-US" sz="2400" baseline="0" dirty="0" smtClean="0">
                          <a:latin typeface="Segoe UI Light" panose="020B0502040204020203" pitchFamily="34" charset="0"/>
                          <a:cs typeface="Segoe UI Light" panose="020B0502040204020203" pitchFamily="34" charset="0"/>
                        </a:rPr>
                        <a:t> a High-Availability Solution</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Troubleshooting &amp; Maintaining a database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003460"/>
            <a:ext cx="11525250" cy="4675153"/>
          </a:xfrm>
        </p:spPr>
        <p:txBody>
          <a:bodyPr>
            <a:normAutofit/>
          </a:bodyPr>
          <a:lstStyle/>
          <a:p>
            <a:r>
              <a:rPr lang="en-GB" dirty="0" smtClean="0"/>
              <a:t>Key Maintenance Tasks</a:t>
            </a:r>
          </a:p>
          <a:p>
            <a:r>
              <a:rPr lang="en-GB" dirty="0" smtClean="0"/>
              <a:t>Tools and Techniques for Monitoring</a:t>
            </a:r>
          </a:p>
          <a:p>
            <a:r>
              <a:rPr lang="en-GB" dirty="0" smtClean="0"/>
              <a:t>Investigating Problems</a:t>
            </a:r>
          </a:p>
        </p:txBody>
      </p:sp>
      <p:sp>
        <p:nvSpPr>
          <p:cNvPr id="2" name="Title 1"/>
          <p:cNvSpPr>
            <a:spLocks noGrp="1"/>
          </p:cNvSpPr>
          <p:nvPr>
            <p:ph type="title"/>
          </p:nvPr>
        </p:nvSpPr>
        <p:spPr/>
        <p:txBody>
          <a:bodyPr/>
          <a:lstStyle/>
          <a:p>
            <a:r>
              <a:rPr lang="en-US" dirty="0" smtClean="0"/>
              <a:t>Troubleshooting and Maintaining a Database</a:t>
            </a:r>
            <a:endParaRPr lang="en-US" dirty="0"/>
          </a:p>
        </p:txBody>
      </p:sp>
      <p:sp>
        <p:nvSpPr>
          <p:cNvPr id="4" name="Rectangle 3"/>
          <p:cNvSpPr/>
          <p:nvPr/>
        </p:nvSpPr>
        <p:spPr>
          <a:xfrm>
            <a:off x="379413" y="680340"/>
            <a:ext cx="2170081" cy="707886"/>
          </a:xfrm>
          <a:prstGeom prst="rect">
            <a:avLst/>
          </a:prstGeom>
        </p:spPr>
        <p:txBody>
          <a:bodyPr wrap="squar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93530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Designing Database Solutions for SQL Server</a:t>
            </a:r>
          </a:p>
        </p:txBody>
      </p:sp>
      <p:sp>
        <p:nvSpPr>
          <p:cNvPr id="3" name="Content Placeholder 2"/>
          <p:cNvSpPr>
            <a:spLocks noGrp="1"/>
          </p:cNvSpPr>
          <p:nvPr>
            <p:ph sz="quarter" idx="10"/>
          </p:nvPr>
        </p:nvSpPr>
        <p:spPr>
          <a:xfrm>
            <a:off x="379413" y="2239766"/>
            <a:ext cx="11525250" cy="4438848"/>
          </a:xfrm>
        </p:spPr>
        <p:txBody>
          <a:bodyPr/>
          <a:lstStyle/>
          <a:p>
            <a:pPr fontAlgn="ctr"/>
            <a:r>
              <a:rPr lang="en-US" dirty="0" smtClean="0"/>
              <a:t>Managing </a:t>
            </a:r>
            <a:r>
              <a:rPr lang="en-US" dirty="0"/>
              <a:t>a SQL Server Environment</a:t>
            </a:r>
            <a:endParaRPr lang="en-GB" dirty="0"/>
          </a:p>
          <a:p>
            <a:pPr fontAlgn="ctr"/>
            <a:r>
              <a:rPr lang="en-US" dirty="0" smtClean="0"/>
              <a:t>Designing </a:t>
            </a:r>
            <a:r>
              <a:rPr lang="en-US" dirty="0"/>
              <a:t>Database Security</a:t>
            </a:r>
            <a:endParaRPr lang="en-GB" dirty="0"/>
          </a:p>
          <a:p>
            <a:r>
              <a:rPr lang="en-US" dirty="0" smtClean="0"/>
              <a:t>Designing </a:t>
            </a:r>
            <a:r>
              <a:rPr lang="en-US" dirty="0"/>
              <a:t>a Backup &amp; Recovery Solution</a:t>
            </a:r>
            <a:endParaRPr lang="en-GB" dirty="0"/>
          </a:p>
          <a:p>
            <a:pPr fontAlgn="ctr"/>
            <a:r>
              <a:rPr lang="en-US" dirty="0" smtClean="0"/>
              <a:t>Designing </a:t>
            </a:r>
            <a:r>
              <a:rPr lang="en-US" dirty="0"/>
              <a:t>a High-Availability Solution</a:t>
            </a:r>
            <a:endParaRPr lang="en-GB" dirty="0"/>
          </a:p>
          <a:p>
            <a:pPr fontAlgn="ctr"/>
            <a:r>
              <a:rPr lang="en-US" dirty="0" smtClean="0"/>
              <a:t>Troubleshooting </a:t>
            </a:r>
            <a:r>
              <a:rPr lang="en-US" dirty="0"/>
              <a:t>&amp; Maintaining a database</a:t>
            </a:r>
            <a:endParaRPr lang="en-GB" dirty="0"/>
          </a:p>
        </p:txBody>
      </p:sp>
    </p:spTree>
    <p:extLst>
      <p:ext uri="{BB962C8B-B14F-4D97-AF65-F5344CB8AC3E}">
        <p14:creationId xmlns:p14="http://schemas.microsoft.com/office/powerpoint/2010/main" val="1330866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Troubleshooting &amp; Maintaining a Database</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1763664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Key Maintenance Tasks</a:t>
            </a:r>
          </a:p>
          <a:p>
            <a:r>
              <a:rPr lang="en-GB" dirty="0" smtClean="0"/>
              <a:t>Tools and Techniques for Monitoring</a:t>
            </a:r>
          </a:p>
          <a:p>
            <a:r>
              <a:rPr lang="en-GB" dirty="0" smtClean="0"/>
              <a:t>Investigating Problems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68695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Maintenance Tasks</a:t>
            </a:r>
            <a:endParaRPr lang="en-US" dirty="0"/>
          </a:p>
        </p:txBody>
      </p:sp>
      <p:sp>
        <p:nvSpPr>
          <p:cNvPr id="3" name="Content Placeholder 2"/>
          <p:cNvSpPr>
            <a:spLocks noGrp="1"/>
          </p:cNvSpPr>
          <p:nvPr>
            <p:ph sz="quarter" idx="10"/>
          </p:nvPr>
        </p:nvSpPr>
        <p:spPr/>
        <p:txBody>
          <a:bodyPr/>
          <a:lstStyle/>
          <a:p>
            <a:r>
              <a:rPr lang="en-GB" dirty="0" smtClean="0"/>
              <a:t>Ensuring Database Integrity</a:t>
            </a:r>
          </a:p>
          <a:p>
            <a:r>
              <a:rPr lang="en-GB" dirty="0" smtClean="0"/>
              <a:t>Maintaining Indexes</a:t>
            </a:r>
          </a:p>
          <a:p>
            <a:r>
              <a:rPr lang="en-GB" dirty="0" smtClean="0"/>
              <a:t>Automating Database Maintenance</a:t>
            </a:r>
          </a:p>
          <a:p>
            <a:endParaRPr lang="en-GB" dirty="0"/>
          </a:p>
          <a:p>
            <a:pPr marL="0" indent="0">
              <a:buNone/>
            </a:pPr>
            <a:endParaRPr lang="en-US" dirty="0"/>
          </a:p>
        </p:txBody>
      </p:sp>
    </p:spTree>
    <p:extLst>
      <p:ext uri="{BB962C8B-B14F-4D97-AF65-F5344CB8AC3E}">
        <p14:creationId xmlns:p14="http://schemas.microsoft.com/office/powerpoint/2010/main" val="267060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Database Integrity</a:t>
            </a:r>
            <a:endParaRPr lang="en-US" dirty="0"/>
          </a:p>
        </p:txBody>
      </p:sp>
      <p:sp>
        <p:nvSpPr>
          <p:cNvPr id="3" name="Content Placeholder 2"/>
          <p:cNvSpPr>
            <a:spLocks noGrp="1"/>
          </p:cNvSpPr>
          <p:nvPr>
            <p:ph sz="quarter" idx="10"/>
          </p:nvPr>
        </p:nvSpPr>
        <p:spPr/>
        <p:txBody>
          <a:bodyPr/>
          <a:lstStyle/>
          <a:p>
            <a:r>
              <a:rPr lang="en-GB" dirty="0" smtClean="0"/>
              <a:t>Physical Integrity</a:t>
            </a:r>
          </a:p>
          <a:p>
            <a:pPr lvl="1"/>
            <a:r>
              <a:rPr lang="en-GB" dirty="0" smtClean="0"/>
              <a:t>Data pages are written top physical storage as SQL Server requested and can be read correctly</a:t>
            </a:r>
          </a:p>
          <a:p>
            <a:r>
              <a:rPr lang="en-GB" dirty="0" smtClean="0"/>
              <a:t>Logical Integrity</a:t>
            </a:r>
          </a:p>
          <a:p>
            <a:pPr lvl="1"/>
            <a:r>
              <a:rPr lang="en-GB" dirty="0" smtClean="0"/>
              <a:t>Data within pages is logically correct</a:t>
            </a:r>
          </a:p>
          <a:p>
            <a:endParaRPr lang="en-GB" dirty="0"/>
          </a:p>
          <a:p>
            <a:pPr marL="0" indent="0">
              <a:buNone/>
            </a:pPr>
            <a:endParaRPr lang="en-US" dirty="0"/>
          </a:p>
        </p:txBody>
      </p:sp>
    </p:spTree>
    <p:extLst>
      <p:ext uri="{BB962C8B-B14F-4D97-AF65-F5344CB8AC3E}">
        <p14:creationId xmlns:p14="http://schemas.microsoft.com/office/powerpoint/2010/main" val="386620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Database Integrity</a:t>
            </a:r>
            <a:endParaRPr lang="en-US" dirty="0"/>
          </a:p>
        </p:txBody>
      </p:sp>
      <p:sp>
        <p:nvSpPr>
          <p:cNvPr id="3" name="Content Placeholder 2"/>
          <p:cNvSpPr>
            <a:spLocks noGrp="1"/>
          </p:cNvSpPr>
          <p:nvPr>
            <p:ph sz="quarter" idx="10"/>
          </p:nvPr>
        </p:nvSpPr>
        <p:spPr>
          <a:xfrm>
            <a:off x="379514" y="1377340"/>
            <a:ext cx="11525250" cy="5290388"/>
          </a:xfrm>
        </p:spPr>
        <p:txBody>
          <a:bodyPr/>
          <a:lstStyle/>
          <a:p>
            <a:r>
              <a:rPr lang="en-GB" dirty="0" smtClean="0"/>
              <a:t>DBCC CHECKDB</a:t>
            </a:r>
          </a:p>
          <a:p>
            <a:pPr lvl="1"/>
            <a:r>
              <a:rPr lang="en-GB" dirty="0" smtClean="0"/>
              <a:t>Checks logical and physical integrity in the database</a:t>
            </a:r>
          </a:p>
          <a:p>
            <a:pPr lvl="1"/>
            <a:r>
              <a:rPr lang="en-GB" dirty="0" smtClean="0"/>
              <a:t>Offers some repair options</a:t>
            </a:r>
          </a:p>
          <a:p>
            <a:pPr lvl="1"/>
            <a:r>
              <a:rPr lang="en-GB" dirty="0" smtClean="0"/>
              <a:t>Runs online using a internal database snapshot</a:t>
            </a:r>
          </a:p>
          <a:p>
            <a:pPr lvl="1"/>
            <a:r>
              <a:rPr lang="en-GB" dirty="0" smtClean="0"/>
              <a:t>Synchronize executions with your backup strategy</a:t>
            </a:r>
          </a:p>
          <a:p>
            <a:endParaRPr lang="en-GB" dirty="0"/>
          </a:p>
          <a:p>
            <a:pPr marL="0" indent="0">
              <a:buNone/>
            </a:pPr>
            <a:endParaRPr lang="en-US" dirty="0"/>
          </a:p>
        </p:txBody>
      </p:sp>
    </p:spTree>
    <p:extLst>
      <p:ext uri="{BB962C8B-B14F-4D97-AF65-F5344CB8AC3E}">
        <p14:creationId xmlns:p14="http://schemas.microsoft.com/office/powerpoint/2010/main" val="159162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Database Integrity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94669806"/>
              </p:ext>
            </p:extLst>
          </p:nvPr>
        </p:nvGraphicFramePr>
        <p:xfrm>
          <a:off x="221249" y="1011199"/>
          <a:ext cx="11764106" cy="5517874"/>
        </p:xfrm>
        <a:graphic>
          <a:graphicData uri="http://schemas.openxmlformats.org/drawingml/2006/table">
            <a:tbl>
              <a:tblPr firstRow="1" bandRow="1">
                <a:tableStyleId>{B301B821-A1FF-4177-AEE7-76D212191A09}</a:tableStyleId>
              </a:tblPr>
              <a:tblGrid>
                <a:gridCol w="3921367"/>
                <a:gridCol w="7842739"/>
              </a:tblGrid>
              <a:tr h="383357">
                <a:tc>
                  <a:txBody>
                    <a:bodyPr/>
                    <a:lstStyle/>
                    <a:p>
                      <a:r>
                        <a:rPr lang="en-AU" sz="2400" dirty="0" smtClean="0"/>
                        <a:t>Option</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AU" sz="2400" dirty="0" smtClean="0"/>
                        <a:t>Description</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670876">
                <a:tc>
                  <a:txBody>
                    <a:bodyPr/>
                    <a:lstStyle/>
                    <a:p>
                      <a:r>
                        <a:rPr lang="en-AU" sz="2400" dirty="0" smtClean="0"/>
                        <a:t>PHYSICAL_ONLY</a:t>
                      </a:r>
                      <a:endParaRPr lang="en-AU" sz="2400" dirty="0" smtClean="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AU" sz="2400" dirty="0" smtClean="0"/>
                        <a:t>Only checks the physical integrity</a:t>
                      </a:r>
                      <a:r>
                        <a:rPr lang="en-AU" sz="2400" baseline="0" dirty="0" smtClean="0"/>
                        <a:t>  to reduce overhead</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670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NOINDEX</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AU" sz="2400" dirty="0" smtClean="0"/>
                        <a:t>Does not perform logical checks on nonclustered indexes</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884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EXTENDED_LOGICAL_CHECKS</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US" sz="2400" dirty="0" smtClean="0"/>
                        <a:t>Performs additional logical checks of indexed views, spatial, and XML indexes</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619047">
                <a:tc>
                  <a:txBody>
                    <a:bodyPr/>
                    <a:lstStyle/>
                    <a:p>
                      <a:r>
                        <a:rPr lang="de-AT" sz="2400" dirty="0" smtClean="0"/>
                        <a:t>TABLOCK</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AU" sz="2400" dirty="0" smtClean="0"/>
                        <a:t>Uses locks instead of database snapshots</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6808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ALL_ERRORMSGS</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AU" sz="2400" dirty="0" smtClean="0"/>
                        <a:t>Returns</a:t>
                      </a:r>
                      <a:r>
                        <a:rPr lang="en-AU" sz="2400" baseline="0" dirty="0" smtClean="0"/>
                        <a:t> all error messages instead of the default action that returns the first 200</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6708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NO_INFOMSGS</a:t>
                      </a:r>
                      <a:endParaRPr lang="en-US" sz="2400" dirty="0" smtClean="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smtClean="0"/>
                        <a:t>Returns only error messages and</a:t>
                      </a:r>
                      <a:r>
                        <a:rPr lang="en-US" sz="2400" baseline="0" dirty="0" smtClean="0"/>
                        <a:t> no informational messages</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r h="721685">
                <a:tc>
                  <a:txBody>
                    <a:bodyPr/>
                    <a:lstStyle/>
                    <a:p>
                      <a:r>
                        <a:rPr lang="en-AU" sz="2400" dirty="0" smtClean="0"/>
                        <a:t>ESTIMATEONLY</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nchor="ctr"/>
                </a:tc>
                <a:tc>
                  <a:txBody>
                    <a:bodyPr/>
                    <a:lstStyle/>
                    <a:p>
                      <a:r>
                        <a:rPr lang="en-US" sz="2400" dirty="0" smtClean="0"/>
                        <a:t>Estimates the amount of tempdb space that it requires to run</a:t>
                      </a:r>
                      <a:endParaRPr lang="en-AU" sz="2400" dirty="0">
                        <a:latin typeface="Segoe UI" panose="020B0502040204020203" pitchFamily="34" charset="0"/>
                        <a:ea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77686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Database Integrity</a:t>
            </a:r>
            <a:endParaRPr lang="en-US" dirty="0"/>
          </a:p>
        </p:txBody>
      </p:sp>
      <p:sp>
        <p:nvSpPr>
          <p:cNvPr id="3" name="Content Placeholder 2"/>
          <p:cNvSpPr>
            <a:spLocks noGrp="1"/>
          </p:cNvSpPr>
          <p:nvPr>
            <p:ph sz="quarter" idx="10"/>
          </p:nvPr>
        </p:nvSpPr>
        <p:spPr/>
        <p:txBody>
          <a:bodyPr/>
          <a:lstStyle/>
          <a:p>
            <a:r>
              <a:rPr lang="en-GB" dirty="0" smtClean="0"/>
              <a:t>DBCC CHECKDB Repair Options</a:t>
            </a:r>
          </a:p>
          <a:p>
            <a:pPr lvl="1"/>
            <a:r>
              <a:rPr lang="en-GB" dirty="0" smtClean="0"/>
              <a:t>Database needs to be in SINGLE_USER mode</a:t>
            </a:r>
          </a:p>
          <a:p>
            <a:pPr lvl="1"/>
            <a:r>
              <a:rPr lang="en-GB" dirty="0" smtClean="0"/>
              <a:t>REPAIR_REBUILD</a:t>
            </a:r>
          </a:p>
          <a:p>
            <a:pPr lvl="1"/>
            <a:r>
              <a:rPr lang="en-GB" dirty="0" smtClean="0"/>
              <a:t>REPAIR_ALLOW_DATA_LOSS</a:t>
            </a:r>
          </a:p>
          <a:p>
            <a:r>
              <a:rPr lang="en-GB" dirty="0" smtClean="0"/>
              <a:t>Consider restoring a database instead of allowing data loss</a:t>
            </a:r>
          </a:p>
          <a:p>
            <a:endParaRPr lang="en-GB" dirty="0"/>
          </a:p>
          <a:p>
            <a:pPr marL="0" indent="0">
              <a:buNone/>
            </a:pPr>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60" y="4245441"/>
            <a:ext cx="8899071" cy="286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6033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ABABB7C912B349A2B2463BDF914460" ma:contentTypeVersion="" ma:contentTypeDescription="Create a new document." ma:contentTypeScope="" ma:versionID="122032919d7da652cf4cd65408dab275">
  <xsd:schema xmlns:xsd="http://www.w3.org/2001/XMLSchema" xmlns:xs="http://www.w3.org/2001/XMLSchema" xmlns:p="http://schemas.microsoft.com/office/2006/metadata/properties" xmlns:ns2="DC2CDEF1-EAD5-4300-A2EA-437935320DBA" xmlns:ns3="27aa9422-7f1f-4c84-9cdf-302b1a67e513" targetNamespace="http://schemas.microsoft.com/office/2006/metadata/properties" ma:root="true" ma:fieldsID="251696a2ef9bf7a3ee2b4eea1f301ba9" ns2:_="" ns3:_="">
    <xsd:import namespace="DC2CDEF1-EAD5-4300-A2EA-437935320DBA"/>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CDEF1-EAD5-4300-A2EA-437935320DBA"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C2CDEF1-EAD5-4300-A2EA-437935320DBA">Final</Status>
    <Module xmlns="DC2CDEF1-EAD5-4300-A2EA-437935320DBA">5</Module>
    <Content_x0020_Type xmlns="DC2CDEF1-EAD5-4300-A2EA-437935320DBA">Slide Presentation</Content_x0020_Type>
  </documentManagement>
</p:properties>
</file>

<file path=customXml/itemProps1.xml><?xml version="1.0" encoding="utf-8"?>
<ds:datastoreItem xmlns:ds="http://schemas.openxmlformats.org/officeDocument/2006/customXml" ds:itemID="{01C92A01-7818-4AF6-9E5A-57DAA7E1FC3F}"/>
</file>

<file path=customXml/itemProps2.xml><?xml version="1.0" encoding="utf-8"?>
<ds:datastoreItem xmlns:ds="http://schemas.openxmlformats.org/officeDocument/2006/customXml" ds:itemID="{1AA377EE-889C-4D94-A23C-C3039FE14B8C}"/>
</file>

<file path=customXml/itemProps3.xml><?xml version="1.0" encoding="utf-8"?>
<ds:datastoreItem xmlns:ds="http://schemas.openxmlformats.org/officeDocument/2006/customXml" ds:itemID="{19AA602D-C469-47E0-B8D4-F7F690FB5F13}"/>
</file>

<file path=docProps/app.xml><?xml version="1.0" encoding="utf-8"?>
<Properties xmlns="http://schemas.openxmlformats.org/officeDocument/2006/extended-properties" xmlns:vt="http://schemas.openxmlformats.org/officeDocument/2006/docPropsVTypes">
  <Template/>
  <TotalTime>0</TotalTime>
  <Words>643</Words>
  <Application>Microsoft Office PowerPoint</Application>
  <PresentationFormat>Widescreen</PresentationFormat>
  <Paragraphs>151</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Segoe</vt:lpstr>
      <vt:lpstr>Segoe UI</vt:lpstr>
      <vt:lpstr>Segoe UI Light</vt:lpstr>
      <vt:lpstr>1_Office Theme</vt:lpstr>
      <vt:lpstr>Designing Database Solutions for SQL Server</vt:lpstr>
      <vt:lpstr>Course Topics</vt:lpstr>
      <vt:lpstr>PowerPoint Presentation</vt:lpstr>
      <vt:lpstr>Module Overview</vt:lpstr>
      <vt:lpstr>Key Maintenance Tasks</vt:lpstr>
      <vt:lpstr>Ensuring Database Integrity</vt:lpstr>
      <vt:lpstr>Ensuring Database Integrity</vt:lpstr>
      <vt:lpstr>Ensuring Database Integrity</vt:lpstr>
      <vt:lpstr>Ensuring Database Integrity</vt:lpstr>
      <vt:lpstr>Running CHECKDB</vt:lpstr>
      <vt:lpstr>Index Fragmentation</vt:lpstr>
      <vt:lpstr>FILLFACTOR and PAD_INDEX</vt:lpstr>
      <vt:lpstr>Removing Fragmentation</vt:lpstr>
      <vt:lpstr>Online Index Operations</vt:lpstr>
      <vt:lpstr>Updating Statistics</vt:lpstr>
      <vt:lpstr>Automating Database Maintenance</vt:lpstr>
      <vt:lpstr>SQL Server Maintenance Plans</vt:lpstr>
      <vt:lpstr>Tools and Techniques for Monitoring</vt:lpstr>
      <vt:lpstr>Tools and Techniques for Monitoring</vt:lpstr>
      <vt:lpstr>Troubleshooting and Maintaining a Database</vt:lpstr>
      <vt:lpstr>Designing Database Solutions for SQL Server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2015-01-15T17:49:03Z</dcterms:created>
  <dcterms:modified xsi:type="dcterms:W3CDTF">2015-01-15T17:51:38Z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0x01010086ABABB7C912B349A2B2463BDF914460</vt:lpwstr>
  </property>
</Properties>
</file>