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s/slide18.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notesSlides/notesSlide3.xml" ContentType="application/vnd.openxmlformats-officedocument.presentationml.notesSlide+xml"/>
  <Override PartName="/ppt/notesSlides/notesSlide5.xml" ContentType="application/vnd.openxmlformats-officedocument.presentationml.notesSlide+xml"/>
  <Override PartName="/ppt/slideLayouts/slideLayout1.xml" ContentType="application/vnd.openxmlformats-officedocument.presentationml.slideLayout+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notesSlides/notesSlide7.xml" ContentType="application/vnd.openxmlformats-officedocument.presentationml.notesSlide+xml"/>
  <Override PartName="/ppt/notesSlides/notesSlide6.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26"/>
  </p:notesMasterIdLst>
  <p:handoutMasterIdLst>
    <p:handoutMasterId r:id="rId27"/>
  </p:handoutMasterIdLst>
  <p:sldIdLst>
    <p:sldId id="271" r:id="rId2"/>
    <p:sldId id="283" r:id="rId3"/>
    <p:sldId id="274" r:id="rId4"/>
    <p:sldId id="275" r:id="rId5"/>
    <p:sldId id="284" r:id="rId6"/>
    <p:sldId id="285" r:id="rId7"/>
    <p:sldId id="286" r:id="rId8"/>
    <p:sldId id="277" r:id="rId9"/>
    <p:sldId id="278" r:id="rId10"/>
    <p:sldId id="282" r:id="rId11"/>
    <p:sldId id="287" r:id="rId12"/>
    <p:sldId id="288" r:id="rId13"/>
    <p:sldId id="289" r:id="rId14"/>
    <p:sldId id="290" r:id="rId15"/>
    <p:sldId id="299" r:id="rId16"/>
    <p:sldId id="293" r:id="rId17"/>
    <p:sldId id="291" r:id="rId18"/>
    <p:sldId id="296" r:id="rId19"/>
    <p:sldId id="294" r:id="rId20"/>
    <p:sldId id="292" r:id="rId21"/>
    <p:sldId id="297" r:id="rId22"/>
    <p:sldId id="295" r:id="rId23"/>
    <p:sldId id="298" r:id="rId24"/>
    <p:sldId id="26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691" autoAdjust="0"/>
    <p:restoredTop sz="94660"/>
  </p:normalViewPr>
  <p:slideViewPr>
    <p:cSldViewPr snapToGrid="0">
      <p:cViewPr varScale="1">
        <p:scale>
          <a:sx n="89" d="100"/>
          <a:sy n="89" d="100"/>
        </p:scale>
        <p:origin x="389" y="77"/>
      </p:cViewPr>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1/29/2015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1/29/2015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1</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0611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2271304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2595756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CA" b="0" dirty="0" smtClean="0"/>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2911304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4" name="Slide Number Placeholder 3"/>
          <p:cNvSpPr>
            <a:spLocks noGrp="1"/>
          </p:cNvSpPr>
          <p:nvPr>
            <p:ph type="sldNum" sz="quarter" idx="10"/>
          </p:nvPr>
        </p:nvSpPr>
        <p:spPr/>
        <p:txBody>
          <a:bodyPr/>
          <a:lstStyle/>
          <a:p>
            <a:fld id="{13F0F35F-DD44-4607-AEC1-49D7A4BC4066}" type="slidenum">
              <a:rPr lang="en-US" smtClean="0"/>
              <a:pPr/>
              <a:t>8</a:t>
            </a:fld>
            <a:endParaRPr lang="en-US" dirty="0"/>
          </a:p>
        </p:txBody>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88711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9</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23</a:t>
            </a:fld>
            <a:endParaRPr lang="en-US" dirty="0"/>
          </a:p>
        </p:txBody>
      </p:sp>
    </p:spTree>
    <p:extLst>
      <p:ext uri="{BB962C8B-B14F-4D97-AF65-F5344CB8AC3E}">
        <p14:creationId xmlns:p14="http://schemas.microsoft.com/office/powerpoint/2010/main" val="2281585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
        <p:nvSpPr>
          <p:cNvPr id="10" name="Title 1"/>
          <p:cNvSpPr>
            <a:spLocks noGrp="1"/>
          </p:cNvSpPr>
          <p:nvPr>
            <p:ph type="ctrTitle" hasCustomPrompt="1"/>
          </p:nvPr>
        </p:nvSpPr>
        <p:spPr>
          <a:xfrm>
            <a:off x="193271" y="2415641"/>
            <a:ext cx="8579886" cy="2603307"/>
          </a:xfrm>
          <a:prstGeom prst="rect">
            <a:avLst/>
          </a:prstGeom>
          <a:solidFill>
            <a:srgbClr val="007233"/>
          </a:solidFill>
          <a:effectLst/>
        </p:spPr>
        <p:txBody>
          <a:bodyPr vert="horz" lIns="137160" tIns="137160" rIns="91409" bIns="137160" rtlCol="0" anchor="b" anchorCtr="0">
            <a:noAutofit/>
          </a:bodyPr>
          <a:lstStyle>
            <a:lvl1pPr>
              <a:defRPr lang="en-US" sz="4800" kern="0" dirty="0">
                <a:ln w="3175">
                  <a:noFill/>
                </a:ln>
                <a:gradFill flip="none" rotWithShape="1">
                  <a:gsLst>
                    <a:gs pos="4583">
                      <a:srgbClr val="FFFFFF"/>
                    </a:gs>
                    <a:gs pos="100000">
                      <a:srgbClr val="FFFFFF"/>
                    </a:gs>
                  </a:gsLst>
                  <a:lin ang="5400000" scaled="0"/>
                  <a:tileRect/>
                </a:gradFill>
              </a:defRPr>
            </a:lvl1pPr>
          </a:lstStyle>
          <a:p>
            <a:pPr lvl="0"/>
            <a:r>
              <a:rPr lang="en-US" dirty="0" smtClean="0"/>
              <a:t>Course title style</a:t>
            </a:r>
            <a:endParaRPr lang="en-US" dirty="0"/>
          </a:p>
        </p:txBody>
      </p:sp>
      <p:sp>
        <p:nvSpPr>
          <p:cNvPr id="8" name="top right small rectangle"/>
          <p:cNvSpPr/>
          <p:nvPr userDrawn="1"/>
        </p:nvSpPr>
        <p:spPr bwMode="auto">
          <a:xfrm>
            <a:off x="8902492" y="2418735"/>
            <a:ext cx="3087947" cy="2600214"/>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137160" tIns="137160" rIns="137160" bIns="137160" numCol="1" rtlCol="0" anchor="b" anchorCtr="0" compatLnSpc="1">
            <a:prstTxWarp prst="textNoShape">
              <a:avLst/>
            </a:prstTxWarp>
          </a:bodyPr>
          <a:lstStyle/>
          <a:p>
            <a:pPr defTabSz="913788" fontAlgn="base">
              <a:spcBef>
                <a:spcPct val="0"/>
              </a:spcBef>
              <a:spcAft>
                <a:spcPct val="0"/>
              </a:spcAft>
            </a:pPr>
            <a:endParaRPr lang="en-US" sz="2000" dirty="0">
              <a:gradFill>
                <a:gsLst>
                  <a:gs pos="0">
                    <a:srgbClr val="FFFFFF"/>
                  </a:gs>
                  <a:gs pos="100000">
                    <a:srgbClr val="FFFFFF"/>
                  </a:gs>
                </a:gsLst>
                <a:lin ang="5400000" scaled="0"/>
              </a:gradFill>
              <a:latin typeface="Segoe UI Light" panose="020B0502040204020203" pitchFamily="34" charset="0"/>
              <a:cs typeface="Segoe UI Light" panose="020B0502040204020203" pitchFamily="34" charset="0"/>
            </a:endParaRP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spTree>
      <p:nvGrpSpPr>
        <p:cNvPr id="1" name=""/>
        <p:cNvGrpSpPr/>
        <p:nvPr/>
      </p:nvGrpSpPr>
      <p:grpSpPr>
        <a:xfrm>
          <a:off x="0" y="0"/>
          <a:ext cx="0" cy="0"/>
          <a:chOff x="0" y="0"/>
          <a:chExt cx="0" cy="0"/>
        </a:xfrm>
      </p:grpSpPr>
      <p:sp>
        <p:nvSpPr>
          <p:cNvPr id="9" name="Subtitle 2"/>
          <p:cNvSpPr txBox="1">
            <a:spLocks/>
          </p:cNvSpPr>
          <p:nvPr userDrawn="1"/>
        </p:nvSpPr>
        <p:spPr>
          <a:xfrm>
            <a:off x="8738733" y="2685050"/>
            <a:ext cx="2241224" cy="2355337"/>
          </a:xfrm>
          <a:prstGeom prst="rect">
            <a:avLst/>
          </a:prstGeom>
        </p:spPr>
        <p:txBody>
          <a:bodyPr vert="horz" lIns="91409" tIns="45705" rIns="91409" bIns="45705" rtlCol="0" anchor="ctr" anchorCtr="0">
            <a:normAutofit/>
          </a:bodyPr>
          <a:lstStyle>
            <a:lvl1pPr marL="0" indent="0" algn="l" defTabSz="914052" rtl="0" eaLnBrk="1" latinLnBrk="0" hangingPunct="1">
              <a:lnSpc>
                <a:spcPct val="100000"/>
              </a:lnSpc>
              <a:spcBef>
                <a:spcPts val="0"/>
              </a:spcBef>
              <a:buSzPct val="90000"/>
              <a:buFont typeface="Arial" pitchFamily="34" charset="0"/>
              <a:buNone/>
              <a:defRPr lang="en-US" sz="1800" b="1" kern="1200" spc="-30" baseline="0" dirty="0">
                <a:gradFill>
                  <a:gsLst>
                    <a:gs pos="1250">
                      <a:srgbClr val="FFFFFF"/>
                    </a:gs>
                    <a:gs pos="6250">
                      <a:srgbClr val="FFFFFF"/>
                    </a:gs>
                  </a:gsLst>
                  <a:lin ang="5400000" scaled="0"/>
                </a:gradFill>
                <a:latin typeface="Segoe UI" pitchFamily="34" charset="0"/>
                <a:ea typeface="Segoe UI" pitchFamily="34" charset="0"/>
                <a:cs typeface="Segoe UI" pitchFamily="34" charset="0"/>
              </a:defRPr>
            </a:lvl1pPr>
            <a:lvl2pPr marL="457044" indent="0" algn="ctr" defTabSz="914088" rtl="0" eaLnBrk="1" latinLnBrk="0" hangingPunct="1">
              <a:spcBef>
                <a:spcPts val="300"/>
              </a:spcBef>
              <a:spcAft>
                <a:spcPts val="300"/>
              </a:spcAft>
              <a:buFont typeface="Arial" pitchFamily="34" charset="0"/>
              <a:buNone/>
              <a:defRPr sz="2800" kern="1200">
                <a:solidFill>
                  <a:schemeClr val="tx1">
                    <a:tint val="75000"/>
                  </a:schemeClr>
                </a:solidFill>
                <a:latin typeface="Segoe UI" pitchFamily="34" charset="0"/>
                <a:ea typeface="Segoe UI" pitchFamily="34" charset="0"/>
                <a:cs typeface="Segoe UI" pitchFamily="34" charset="0"/>
              </a:defRPr>
            </a:lvl2pPr>
            <a:lvl3pPr marL="914088" indent="0" algn="ctr" defTabSz="914088" rtl="0" eaLnBrk="1" latinLnBrk="0" hangingPunct="1">
              <a:spcBef>
                <a:spcPts val="200"/>
              </a:spcBef>
              <a:spcAft>
                <a:spcPts val="200"/>
              </a:spcAft>
              <a:buFont typeface="Arial" pitchFamily="34" charset="0"/>
              <a:buNone/>
              <a:defRPr sz="2400" kern="1200">
                <a:solidFill>
                  <a:schemeClr val="tx1">
                    <a:tint val="75000"/>
                  </a:schemeClr>
                </a:solidFill>
                <a:latin typeface="Segoe UI" pitchFamily="34" charset="0"/>
                <a:ea typeface="Segoe UI" pitchFamily="34" charset="0"/>
                <a:cs typeface="Segoe UI" pitchFamily="34" charset="0"/>
              </a:defRPr>
            </a:lvl3pPr>
            <a:lvl4pPr marL="1371133"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4pPr>
            <a:lvl5pPr marL="1828178" indent="0" algn="ctr" defTabSz="914088" rtl="0" eaLnBrk="1" latinLnBrk="0" hangingPunct="1">
              <a:spcBef>
                <a:spcPct val="20000"/>
              </a:spcBef>
              <a:buFont typeface="Arial" pitchFamily="34" charset="0"/>
              <a:buNone/>
              <a:defRPr sz="2000" kern="1200">
                <a:solidFill>
                  <a:schemeClr val="tx1">
                    <a:tint val="75000"/>
                  </a:schemeClr>
                </a:solidFill>
                <a:latin typeface="Segoe UI" pitchFamily="34" charset="0"/>
                <a:ea typeface="Segoe UI" pitchFamily="34" charset="0"/>
                <a:cs typeface="Segoe UI" pitchFamily="34" charset="0"/>
              </a:defRPr>
            </a:lvl5pPr>
            <a:lvl6pPr marL="2285222"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2267"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199311"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6358" indent="0" algn="ctr" defTabSz="914088"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mtClean="0"/>
              <a:t>Click to edit Master subtitle style</a:t>
            </a:r>
            <a:endParaRPr lang="en-US"/>
          </a:p>
        </p:txBody>
      </p:sp>
      <p:sp>
        <p:nvSpPr>
          <p:cNvPr id="13" name="Title 1"/>
          <p:cNvSpPr txBox="1">
            <a:spLocks/>
          </p:cNvSpPr>
          <p:nvPr userDrawn="1"/>
        </p:nvSpPr>
        <p:spPr>
          <a:xfrm>
            <a:off x="193271" y="3376350"/>
            <a:ext cx="8409867" cy="1692617"/>
          </a:xfrm>
          <a:prstGeom prst="rect">
            <a:avLst/>
          </a:prstGeom>
          <a:solidFill>
            <a:srgbClr val="007233"/>
          </a:solidFill>
          <a:effectLst/>
        </p:spPr>
        <p:txBody>
          <a:bodyPr vert="horz" lIns="137160" tIns="137160" rIns="91409" bIns="137160" rtlCol="0" anchor="b" anchorCtr="0">
            <a:noAutofit/>
          </a:bodyPr>
          <a:lstStyle>
            <a:lvl1pPr algn="l" defTabSz="914088" rtl="0" eaLnBrk="1" latinLnBrk="0" hangingPunct="1">
              <a:spcBef>
                <a:spcPct val="0"/>
              </a:spcBef>
              <a:buNone/>
              <a:defRPr lang="en-US" sz="4000" kern="0" dirty="0">
                <a:ln w="3175">
                  <a:noFill/>
                </a:ln>
                <a:gradFill flip="none" rotWithShape="1">
                  <a:gsLst>
                    <a:gs pos="4583">
                      <a:srgbClr val="FFFFFF"/>
                    </a:gs>
                    <a:gs pos="100000">
                      <a:srgbClr val="FFFFFF"/>
                    </a:gs>
                  </a:gsLst>
                  <a:lin ang="5400000" scaled="0"/>
                  <a:tileRect/>
                </a:gradFill>
                <a:latin typeface="Segoe UI" pitchFamily="34" charset="0"/>
                <a:ea typeface="Segoe UI" pitchFamily="34" charset="0"/>
                <a:cs typeface="Segoe UI" pitchFamily="34" charset="0"/>
              </a:defRPr>
            </a:lvl1pPr>
          </a:lstStyle>
          <a:p>
            <a:endParaRPr lang="en-US" sz="4000" dirty="0"/>
          </a:p>
        </p:txBody>
      </p:sp>
      <p:sp>
        <p:nvSpPr>
          <p:cNvPr id="14" name="top right small rectangle"/>
          <p:cNvSpPr/>
          <p:nvPr userDrawn="1"/>
        </p:nvSpPr>
        <p:spPr bwMode="auto">
          <a:xfrm>
            <a:off x="8682790" y="3374967"/>
            <a:ext cx="3257419" cy="1694322"/>
          </a:xfrm>
          <a:prstGeom prst="rect">
            <a:avLst/>
          </a:prstGeom>
          <a:solidFill>
            <a:schemeClr val="tx2"/>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pic>
        <p:nvPicPr>
          <p:cNvPr id="15" name="Picture 1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1181757" y="4821401"/>
            <a:ext cx="740346" cy="218986"/>
          </a:xfrm>
          <a:prstGeom prst="rect">
            <a:avLst/>
          </a:prstGeom>
        </p:spPr>
      </p:pic>
      <p:sp>
        <p:nvSpPr>
          <p:cNvPr id="16" name="Text Placeholder 10"/>
          <p:cNvSpPr>
            <a:spLocks noGrp="1"/>
          </p:cNvSpPr>
          <p:nvPr>
            <p:ph type="body" sz="quarter" idx="10" hasCustomPrompt="1"/>
          </p:nvPr>
        </p:nvSpPr>
        <p:spPr>
          <a:xfrm>
            <a:off x="292101" y="3466407"/>
            <a:ext cx="8215796" cy="1485524"/>
          </a:xfrm>
          <a:prstGeom prst="rect">
            <a:avLst/>
          </a:prstGeom>
        </p:spPr>
        <p:txBody>
          <a:bodyPr anchor="b" anchorCtr="0">
            <a:normAutofit/>
          </a:bodyPr>
          <a:lstStyle>
            <a:lvl1pPr marL="0" indent="0">
              <a:buNone/>
              <a:defRPr sz="3600" b="0" baseline="0">
                <a:solidFill>
                  <a:schemeClr val="bg1"/>
                </a:solidFill>
                <a:latin typeface="Segoe UI Light" panose="020B0502040204020203" pitchFamily="34" charset="0"/>
                <a:cs typeface="Segoe UI Light" panose="020B0502040204020203" pitchFamily="34" charset="0"/>
              </a:defRPr>
            </a:lvl1pPr>
          </a:lstStyle>
          <a:p>
            <a:pPr lvl="0"/>
            <a:r>
              <a:rPr lang="en-US" dirty="0" smtClean="0"/>
              <a:t>Module or Section transition style</a:t>
            </a:r>
          </a:p>
        </p:txBody>
      </p:sp>
      <p:sp>
        <p:nvSpPr>
          <p:cNvPr id="11" name="Subtitle 2"/>
          <p:cNvSpPr>
            <a:spLocks noGrp="1"/>
          </p:cNvSpPr>
          <p:nvPr>
            <p:ph type="subTitle" idx="1"/>
          </p:nvPr>
        </p:nvSpPr>
        <p:spPr>
          <a:xfrm>
            <a:off x="193271" y="5132437"/>
            <a:ext cx="8409867"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smtClean="0"/>
              <a:t>Click to edit Master subtitle style</a:t>
            </a:r>
            <a:endParaRPr lang="en-US" dirty="0"/>
          </a:p>
        </p:txBody>
      </p:sp>
    </p:spTree>
    <p:extLst>
      <p:ext uri="{BB962C8B-B14F-4D97-AF65-F5344CB8AC3E}">
        <p14:creationId xmlns:p14="http://schemas.microsoft.com/office/powerpoint/2010/main" val="3891348690"/>
      </p:ext>
    </p:extLst>
  </p:cSld>
  <p:clrMapOvr>
    <a:masterClrMapping/>
  </p:clrMapOvr>
  <p:timing>
    <p:tnLst>
      <p:par>
        <p:cTn id="1" dur="indefinite" restart="never" nodeType="tmRoot"/>
      </p:par>
    </p:tnLst>
  </p:timing>
  <p:extLst mod="1">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smtClean="0"/>
              <a:t>Click to edit Master title style</a:t>
            </a:r>
            <a:endParaRPr lang="en-US" dirty="0"/>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Click to edit Master title style</a:t>
            </a:r>
            <a:endParaRPr lang="en-US" dirty="0"/>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0774583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19946145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690216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783989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a:t>
            </a:r>
            <a:r>
              <a:rPr lang="en-US" sz="1050" dirty="0" smtClean="0">
                <a:solidFill>
                  <a:schemeClr val="bg1">
                    <a:lumMod val="85000"/>
                  </a:schemeClr>
                </a:solidFill>
              </a:rPr>
              <a:t>2014 </a:t>
            </a:r>
            <a:r>
              <a:rPr lang="en-US" sz="1050" dirty="0">
                <a:solidFill>
                  <a:schemeClr val="bg1">
                    <a:lumMod val="85000"/>
                  </a:schemeClr>
                </a:solidFill>
              </a:rPr>
              <a:t>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smtClean="0"/>
              <a:t>Click to edit Master title style</a:t>
            </a:r>
            <a:endParaRPr lang="en-US" dirty="0"/>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71" r:id="rId2"/>
    <p:sldLayoutId id="2147483667" r:id="rId3"/>
    <p:sldLayoutId id="2147483663" r:id="rId4"/>
    <p:sldLayoutId id="2147483664" r:id="rId5"/>
    <p:sldLayoutId id="2147483665" r:id="rId6"/>
    <p:sldLayoutId id="2147483666" r:id="rId7"/>
    <p:sldLayoutId id="2147483668" r:id="rId8"/>
    <p:sldLayoutId id="2147483669" r:id="rId9"/>
  </p:sldLayoutIdLst>
  <p:timing>
    <p:tnLst>
      <p:par>
        <p:cTn id="1" dur="indefinite" restart="never" nodeType="tmRoot"/>
      </p:par>
    </p:tnLst>
  </p:timing>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
        <p:nvSpPr>
          <p:cNvPr id="2" name="Title 1"/>
          <p:cNvSpPr>
            <a:spLocks noGrp="1"/>
          </p:cNvSpPr>
          <p:nvPr>
            <p:ph type="ctrTitle"/>
          </p:nvPr>
        </p:nvSpPr>
        <p:spPr>
          <a:solidFill>
            <a:srgbClr val="007233"/>
          </a:solidFill>
        </p:spPr>
        <p:txBody>
          <a:bodyPr/>
          <a:lstStyle/>
          <a:p>
            <a:r>
              <a:rPr lang="en-GB" sz="4000" dirty="0"/>
              <a:t>Querying with Transact-SQL</a:t>
            </a:r>
            <a:endParaRPr lang="en-US" sz="4000" dirty="0"/>
          </a:p>
        </p:txBody>
      </p:sp>
    </p:spTree>
    <p:extLst>
      <p:ext uri="{BB962C8B-B14F-4D97-AF65-F5344CB8AC3E}">
        <p14:creationId xmlns:p14="http://schemas.microsoft.com/office/powerpoint/2010/main" val="16657330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Transact-SQL?</a:t>
            </a:r>
            <a:endParaRPr lang="en-US" dirty="0"/>
          </a:p>
        </p:txBody>
      </p:sp>
      <p:sp>
        <p:nvSpPr>
          <p:cNvPr id="3" name="Content Placeholder 2"/>
          <p:cNvSpPr>
            <a:spLocks noGrp="1"/>
          </p:cNvSpPr>
          <p:nvPr>
            <p:ph sz="quarter" idx="10"/>
          </p:nvPr>
        </p:nvSpPr>
        <p:spPr>
          <a:xfrm>
            <a:off x="379413" y="1130710"/>
            <a:ext cx="11525250" cy="5547904"/>
          </a:xfrm>
        </p:spPr>
        <p:txBody>
          <a:bodyPr/>
          <a:lstStyle/>
          <a:p>
            <a:r>
              <a:rPr lang="en-US" dirty="0"/>
              <a:t>Structured Query Language (SQL)</a:t>
            </a:r>
          </a:p>
          <a:p>
            <a:pPr lvl="1"/>
            <a:r>
              <a:rPr lang="en-US" dirty="0"/>
              <a:t>Developed </a:t>
            </a:r>
            <a:r>
              <a:rPr lang="en-US" dirty="0" smtClean="0"/>
              <a:t>by IBM in </a:t>
            </a:r>
            <a:r>
              <a:rPr lang="en-US" dirty="0"/>
              <a:t>1970s</a:t>
            </a:r>
          </a:p>
          <a:p>
            <a:pPr lvl="1"/>
            <a:r>
              <a:rPr lang="en-US" dirty="0"/>
              <a:t>Adopted as a standard by ANSI and ISO standards bodies</a:t>
            </a:r>
          </a:p>
          <a:p>
            <a:pPr lvl="1"/>
            <a:r>
              <a:rPr lang="en-US" dirty="0"/>
              <a:t>Widely used in industry</a:t>
            </a:r>
          </a:p>
          <a:p>
            <a:r>
              <a:rPr lang="en-US" dirty="0" smtClean="0"/>
              <a:t>Microsoft’s </a:t>
            </a:r>
            <a:r>
              <a:rPr lang="en-US" dirty="0"/>
              <a:t>implementation is Transact-SQL</a:t>
            </a:r>
          </a:p>
          <a:p>
            <a:pPr lvl="1"/>
            <a:r>
              <a:rPr lang="en-US" dirty="0"/>
              <a:t>Referred to as T-SQL</a:t>
            </a:r>
          </a:p>
          <a:p>
            <a:pPr lvl="1"/>
            <a:r>
              <a:rPr lang="en-US" dirty="0"/>
              <a:t>Query language for SQL Server </a:t>
            </a:r>
            <a:r>
              <a:rPr lang="en-US" dirty="0" smtClean="0"/>
              <a:t>and Azure SQL Database</a:t>
            </a:r>
            <a:endParaRPr lang="en-US" dirty="0"/>
          </a:p>
          <a:p>
            <a:r>
              <a:rPr lang="en-US" dirty="0"/>
              <a:t>SQL is declarative, not procedural</a:t>
            </a:r>
          </a:p>
          <a:p>
            <a:pPr lvl="1"/>
            <a:r>
              <a:rPr lang="en-US" dirty="0"/>
              <a:t>Describe what you want, don’t specify steps</a:t>
            </a:r>
          </a:p>
          <a:p>
            <a:endParaRPr lang="en-US" dirty="0"/>
          </a:p>
        </p:txBody>
      </p:sp>
    </p:spTree>
    <p:extLst>
      <p:ext uri="{BB962C8B-B14F-4D97-AF65-F5344CB8AC3E}">
        <p14:creationId xmlns:p14="http://schemas.microsoft.com/office/powerpoint/2010/main" val="255798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extLst>
              <p:ext uri="{D42A27DB-BD31-4B8C-83A1-F6EECF244321}">
                <p14:modId xmlns:p14="http://schemas.microsoft.com/office/powerpoint/2010/main" val="2308618478"/>
              </p:ext>
            </p:extLst>
          </p:nvPr>
        </p:nvGraphicFramePr>
        <p:xfrm>
          <a:off x="6554682" y="3247155"/>
          <a:ext cx="3726942" cy="1828800"/>
        </p:xfrm>
        <a:graphic>
          <a:graphicData uri="http://schemas.openxmlformats.org/drawingml/2006/table">
            <a:tbl>
              <a:tblPr firstRow="1" bandRow="1">
                <a:tableStyleId>{5C22544A-7EE6-4342-B048-85BDC9FD1C3A}</a:tableStyleId>
              </a:tblPr>
              <a:tblGrid>
                <a:gridCol w="812546"/>
                <a:gridCol w="1079246"/>
                <a:gridCol w="961771"/>
                <a:gridCol w="873379"/>
              </a:tblGrid>
              <a:tr h="197126">
                <a:tc gridSpan="4">
                  <a:txBody>
                    <a:bodyPr/>
                    <a:lstStyle/>
                    <a:p>
                      <a:pPr algn="ctr"/>
                      <a:r>
                        <a:rPr lang="en-GB" sz="1400" dirty="0" err="1" smtClean="0"/>
                        <a:t>SalesOrderDetail</a:t>
                      </a:r>
                      <a:endParaRPr lang="en-GB" sz="1400" dirty="0"/>
                    </a:p>
                  </a:txBody>
                  <a:tcPr/>
                </a:tc>
                <a:tc hMerge="1">
                  <a:txBody>
                    <a:bodyPr/>
                    <a:lstStyle/>
                    <a:p>
                      <a:endParaRPr lang="en-GB" sz="1400" dirty="0"/>
                    </a:p>
                  </a:txBody>
                  <a:tcPr/>
                </a:tc>
                <a:tc hMerge="1">
                  <a:txBody>
                    <a:bodyPr/>
                    <a:lstStyle/>
                    <a:p>
                      <a:endParaRPr lang="en-GB" sz="1400" dirty="0"/>
                    </a:p>
                  </a:txBody>
                  <a:tcPr/>
                </a:tc>
                <a:tc hMerge="1">
                  <a:txBody>
                    <a:bodyPr/>
                    <a:lstStyle/>
                    <a:p>
                      <a:endParaRPr lang="en-GB" sz="1400" dirty="0"/>
                    </a:p>
                  </a:txBody>
                  <a:tcPr/>
                </a:tc>
              </a:tr>
              <a:tr h="197126">
                <a:tc>
                  <a:txBody>
                    <a:bodyPr/>
                    <a:lstStyle/>
                    <a:p>
                      <a:r>
                        <a:rPr lang="en-GB" sz="1400" dirty="0" err="1" smtClean="0">
                          <a:solidFill>
                            <a:schemeClr val="bg1"/>
                          </a:solidFill>
                        </a:rPr>
                        <a:t>OrderID</a:t>
                      </a:r>
                      <a:endParaRPr lang="en-GB" sz="1400" dirty="0">
                        <a:solidFill>
                          <a:schemeClr val="bg1"/>
                        </a:solidFill>
                      </a:endParaRPr>
                    </a:p>
                  </a:txBody>
                  <a:tcPr>
                    <a:solidFill>
                      <a:schemeClr val="accent1"/>
                    </a:solidFill>
                  </a:tcPr>
                </a:tc>
                <a:tc>
                  <a:txBody>
                    <a:bodyPr/>
                    <a:lstStyle/>
                    <a:p>
                      <a:r>
                        <a:rPr lang="en-GB" sz="1400" dirty="0" err="1" smtClean="0">
                          <a:solidFill>
                            <a:schemeClr val="bg1"/>
                          </a:solidFill>
                        </a:rPr>
                        <a:t>LineItemNo</a:t>
                      </a:r>
                      <a:endParaRPr lang="en-GB" sz="1400" dirty="0">
                        <a:solidFill>
                          <a:schemeClr val="bg1"/>
                        </a:solidFill>
                      </a:endParaRPr>
                    </a:p>
                  </a:txBody>
                  <a:tcPr>
                    <a:solidFill>
                      <a:schemeClr val="accent1"/>
                    </a:solidFill>
                  </a:tcPr>
                </a:tc>
                <a:tc>
                  <a:txBody>
                    <a:bodyPr/>
                    <a:lstStyle/>
                    <a:p>
                      <a:r>
                        <a:rPr lang="en-GB" sz="1400" dirty="0" err="1" smtClean="0">
                          <a:solidFill>
                            <a:schemeClr val="bg1"/>
                          </a:solidFill>
                        </a:rPr>
                        <a:t>ProductID</a:t>
                      </a:r>
                      <a:endParaRPr lang="en-GB" sz="1400" dirty="0">
                        <a:solidFill>
                          <a:schemeClr val="bg1"/>
                        </a:solidFill>
                      </a:endParaRPr>
                    </a:p>
                  </a:txBody>
                  <a:tcPr>
                    <a:solidFill>
                      <a:schemeClr val="accent1"/>
                    </a:solidFill>
                  </a:tcPr>
                </a:tc>
                <a:tc>
                  <a:txBody>
                    <a:bodyPr/>
                    <a:lstStyle/>
                    <a:p>
                      <a:r>
                        <a:rPr lang="en-GB" sz="1400" dirty="0" smtClean="0">
                          <a:solidFill>
                            <a:schemeClr val="bg1"/>
                          </a:solidFill>
                        </a:rPr>
                        <a:t>Quantity</a:t>
                      </a:r>
                      <a:endParaRPr lang="en-GB" sz="1400" dirty="0">
                        <a:solidFill>
                          <a:schemeClr val="bg1"/>
                        </a:solidFill>
                      </a:endParaRPr>
                    </a:p>
                  </a:txBody>
                  <a:tcPr>
                    <a:solidFill>
                      <a:schemeClr val="accent1"/>
                    </a:solidFill>
                  </a:tcPr>
                </a:tc>
              </a:tr>
              <a:tr h="197126">
                <a:tc>
                  <a:txBody>
                    <a:bodyPr/>
                    <a:lstStyle/>
                    <a:p>
                      <a:r>
                        <a:rPr lang="en-GB" sz="1400" dirty="0" smtClean="0"/>
                        <a:t>1</a:t>
                      </a:r>
                      <a:endParaRPr lang="en-GB" sz="1400" dirty="0"/>
                    </a:p>
                  </a:txBody>
                  <a:tcPr/>
                </a:tc>
                <a:tc>
                  <a:txBody>
                    <a:bodyPr/>
                    <a:lstStyle/>
                    <a:p>
                      <a:r>
                        <a:rPr lang="en-GB" sz="1400" dirty="0" smtClean="0"/>
                        <a:t>1</a:t>
                      </a:r>
                      <a:endParaRPr lang="en-GB" sz="1400" dirty="0"/>
                    </a:p>
                  </a:txBody>
                  <a:tcPr/>
                </a:tc>
                <a:tc>
                  <a:txBody>
                    <a:bodyPr/>
                    <a:lstStyle/>
                    <a:p>
                      <a:r>
                        <a:rPr lang="en-GB" sz="1400" dirty="0" smtClean="0"/>
                        <a:t>3</a:t>
                      </a:r>
                      <a:endParaRPr lang="en-GB" sz="1400" dirty="0"/>
                    </a:p>
                  </a:txBody>
                  <a:tcPr/>
                </a:tc>
                <a:tc>
                  <a:txBody>
                    <a:bodyPr/>
                    <a:lstStyle/>
                    <a:p>
                      <a:r>
                        <a:rPr lang="en-GB" sz="1400" dirty="0" smtClean="0"/>
                        <a:t>1</a:t>
                      </a:r>
                      <a:endParaRPr lang="en-GB" sz="1400" dirty="0"/>
                    </a:p>
                  </a:txBody>
                  <a:tcPr/>
                </a:tc>
              </a:tr>
              <a:tr h="197126">
                <a:tc>
                  <a:txBody>
                    <a:bodyPr/>
                    <a:lstStyle/>
                    <a:p>
                      <a:r>
                        <a:rPr lang="en-GB" sz="1400" dirty="0" smtClean="0"/>
                        <a:t>2</a:t>
                      </a:r>
                      <a:endParaRPr lang="en-GB" sz="1400" dirty="0"/>
                    </a:p>
                  </a:txBody>
                  <a:tcPr/>
                </a:tc>
                <a:tc>
                  <a:txBody>
                    <a:bodyPr/>
                    <a:lstStyle/>
                    <a:p>
                      <a:r>
                        <a:rPr lang="en-GB" sz="1400" dirty="0" smtClean="0"/>
                        <a:t>1</a:t>
                      </a:r>
                      <a:endParaRPr lang="en-GB" sz="1400" dirty="0"/>
                    </a:p>
                  </a:txBody>
                  <a:tcPr/>
                </a:tc>
                <a:tc>
                  <a:txBody>
                    <a:bodyPr/>
                    <a:lstStyle/>
                    <a:p>
                      <a:r>
                        <a:rPr lang="en-GB" sz="1400" dirty="0" smtClean="0"/>
                        <a:t>2</a:t>
                      </a:r>
                      <a:endParaRPr lang="en-GB" sz="1400" dirty="0"/>
                    </a:p>
                  </a:txBody>
                  <a:tcPr/>
                </a:tc>
                <a:tc>
                  <a:txBody>
                    <a:bodyPr/>
                    <a:lstStyle/>
                    <a:p>
                      <a:r>
                        <a:rPr lang="en-GB" sz="1400" dirty="0" smtClean="0"/>
                        <a:t>5</a:t>
                      </a:r>
                      <a:endParaRPr lang="en-GB" sz="1400" dirty="0"/>
                    </a:p>
                  </a:txBody>
                  <a:tcPr/>
                </a:tc>
              </a:tr>
              <a:tr h="197126">
                <a:tc>
                  <a:txBody>
                    <a:bodyPr/>
                    <a:lstStyle/>
                    <a:p>
                      <a:r>
                        <a:rPr lang="en-GB" sz="1400" dirty="0" smtClean="0"/>
                        <a:t>2</a:t>
                      </a:r>
                      <a:endParaRPr lang="en-GB" sz="1400" dirty="0"/>
                    </a:p>
                  </a:txBody>
                  <a:tcPr/>
                </a:tc>
                <a:tc>
                  <a:txBody>
                    <a:bodyPr/>
                    <a:lstStyle/>
                    <a:p>
                      <a:r>
                        <a:rPr lang="en-GB" sz="1400" dirty="0" smtClean="0"/>
                        <a:t>2</a:t>
                      </a:r>
                      <a:endParaRPr lang="en-GB" sz="1400" dirty="0"/>
                    </a:p>
                  </a:txBody>
                  <a:tcPr/>
                </a:tc>
                <a:tc>
                  <a:txBody>
                    <a:bodyPr/>
                    <a:lstStyle/>
                    <a:p>
                      <a:r>
                        <a:rPr lang="en-GB" sz="1400" dirty="0" smtClean="0"/>
                        <a:t>3</a:t>
                      </a:r>
                      <a:endParaRPr lang="en-GB" sz="1400" dirty="0"/>
                    </a:p>
                  </a:txBody>
                  <a:tcPr/>
                </a:tc>
                <a:tc>
                  <a:txBody>
                    <a:bodyPr/>
                    <a:lstStyle/>
                    <a:p>
                      <a:r>
                        <a:rPr lang="en-GB" sz="1400" dirty="0" smtClean="0"/>
                        <a:t>1</a:t>
                      </a:r>
                      <a:endParaRPr lang="en-GB" sz="1400" dirty="0"/>
                    </a:p>
                  </a:txBody>
                  <a:tcPr/>
                </a:tc>
              </a:tr>
              <a:tr h="197126">
                <a:tc>
                  <a:txBody>
                    <a:bodyPr/>
                    <a:lstStyle/>
                    <a:p>
                      <a:r>
                        <a:rPr lang="en-GB" sz="1400" dirty="0" smtClean="0"/>
                        <a:t>3</a:t>
                      </a:r>
                      <a:endParaRPr lang="en-GB" sz="1400" dirty="0"/>
                    </a:p>
                  </a:txBody>
                  <a:tcPr/>
                </a:tc>
                <a:tc>
                  <a:txBody>
                    <a:bodyPr/>
                    <a:lstStyle/>
                    <a:p>
                      <a:r>
                        <a:rPr lang="en-GB" sz="1400" dirty="0" smtClean="0"/>
                        <a:t>1</a:t>
                      </a:r>
                      <a:endParaRPr lang="en-GB" sz="1400" dirty="0"/>
                    </a:p>
                  </a:txBody>
                  <a:tcPr/>
                </a:tc>
                <a:tc>
                  <a:txBody>
                    <a:bodyPr/>
                    <a:lstStyle/>
                    <a:p>
                      <a:r>
                        <a:rPr lang="en-GB" sz="1400" dirty="0" smtClean="0"/>
                        <a:t>1</a:t>
                      </a:r>
                      <a:endParaRPr lang="en-GB" sz="1400" dirty="0"/>
                    </a:p>
                  </a:txBody>
                  <a:tcPr/>
                </a:tc>
                <a:tc>
                  <a:txBody>
                    <a:bodyPr/>
                    <a:lstStyle/>
                    <a:p>
                      <a:r>
                        <a:rPr lang="en-GB" sz="1400" dirty="0" smtClean="0"/>
                        <a:t>1</a:t>
                      </a:r>
                      <a:endParaRPr lang="en-GB" sz="1400" dirty="0"/>
                    </a:p>
                  </a:txBody>
                  <a:tcPr/>
                </a:tc>
              </a:tr>
            </a:tbl>
          </a:graphicData>
        </a:graphic>
      </p:graphicFrame>
      <p:sp>
        <p:nvSpPr>
          <p:cNvPr id="2" name="Title 1"/>
          <p:cNvSpPr>
            <a:spLocks noGrp="1"/>
          </p:cNvSpPr>
          <p:nvPr>
            <p:ph type="title"/>
          </p:nvPr>
        </p:nvSpPr>
        <p:spPr/>
        <p:txBody>
          <a:bodyPr/>
          <a:lstStyle/>
          <a:p>
            <a:r>
              <a:rPr lang="en-GB" dirty="0" smtClean="0"/>
              <a:t>Relational Databases</a:t>
            </a:r>
            <a:endParaRPr lang="en-GB" dirty="0"/>
          </a:p>
        </p:txBody>
      </p:sp>
      <p:sp>
        <p:nvSpPr>
          <p:cNvPr id="3" name="Content Placeholder 2"/>
          <p:cNvSpPr>
            <a:spLocks noGrp="1"/>
          </p:cNvSpPr>
          <p:nvPr>
            <p:ph sz="quarter" idx="10"/>
          </p:nvPr>
        </p:nvSpPr>
        <p:spPr>
          <a:xfrm>
            <a:off x="379413" y="855407"/>
            <a:ext cx="11525250" cy="5823208"/>
          </a:xfrm>
        </p:spPr>
        <p:txBody>
          <a:bodyPr/>
          <a:lstStyle/>
          <a:p>
            <a:r>
              <a:rPr lang="en-GB" dirty="0" smtClean="0"/>
              <a:t>Entities are represented as </a:t>
            </a:r>
            <a:r>
              <a:rPr lang="en-GB" i="1" dirty="0" smtClean="0"/>
              <a:t>relations</a:t>
            </a:r>
            <a:r>
              <a:rPr lang="en-GB" dirty="0" smtClean="0"/>
              <a:t> (tables), in which their attributes are represented as </a:t>
            </a:r>
            <a:r>
              <a:rPr lang="en-GB" i="1" dirty="0" smtClean="0"/>
              <a:t>domains</a:t>
            </a:r>
            <a:r>
              <a:rPr lang="en-GB" dirty="0" smtClean="0"/>
              <a:t> (columns)</a:t>
            </a:r>
          </a:p>
          <a:p>
            <a:r>
              <a:rPr lang="en-GB" dirty="0" smtClean="0"/>
              <a:t>Most relational databases are </a:t>
            </a:r>
            <a:r>
              <a:rPr lang="en-GB" i="1" dirty="0" smtClean="0"/>
              <a:t>normalized</a:t>
            </a:r>
            <a:r>
              <a:rPr lang="en-GB" dirty="0" smtClean="0"/>
              <a:t>, with relationships defined between tables through </a:t>
            </a:r>
            <a:r>
              <a:rPr lang="en-GB" i="1" dirty="0" smtClean="0"/>
              <a:t>primary</a:t>
            </a:r>
            <a:r>
              <a:rPr lang="en-GB" dirty="0" smtClean="0"/>
              <a:t> and </a:t>
            </a:r>
            <a:r>
              <a:rPr lang="en-GB" i="1" dirty="0" smtClean="0"/>
              <a:t>foreign</a:t>
            </a:r>
            <a:r>
              <a:rPr lang="en-GB" dirty="0" smtClean="0"/>
              <a:t> keys</a:t>
            </a:r>
          </a:p>
        </p:txBody>
      </p:sp>
      <p:graphicFrame>
        <p:nvGraphicFramePr>
          <p:cNvPr id="4" name="Table 3"/>
          <p:cNvGraphicFramePr>
            <a:graphicFrameLocks noGrp="1"/>
          </p:cNvGraphicFramePr>
          <p:nvPr>
            <p:extLst>
              <p:ext uri="{D42A27DB-BD31-4B8C-83A1-F6EECF244321}">
                <p14:modId xmlns:p14="http://schemas.microsoft.com/office/powerpoint/2010/main" val="693760619"/>
              </p:ext>
            </p:extLst>
          </p:nvPr>
        </p:nvGraphicFramePr>
        <p:xfrm>
          <a:off x="625986" y="3462865"/>
          <a:ext cx="3026474" cy="1524000"/>
        </p:xfrm>
        <a:graphic>
          <a:graphicData uri="http://schemas.openxmlformats.org/drawingml/2006/table">
            <a:tbl>
              <a:tblPr firstRow="1" bandRow="1">
                <a:tableStyleId>{5C22544A-7EE6-4342-B048-85BDC9FD1C3A}</a:tableStyleId>
              </a:tblPr>
              <a:tblGrid>
                <a:gridCol w="1093597"/>
                <a:gridCol w="978853"/>
                <a:gridCol w="954024"/>
              </a:tblGrid>
              <a:tr h="203542">
                <a:tc gridSpan="3">
                  <a:txBody>
                    <a:bodyPr/>
                    <a:lstStyle/>
                    <a:p>
                      <a:pPr algn="ctr"/>
                      <a:r>
                        <a:rPr lang="en-GB" sz="1400" dirty="0" smtClean="0"/>
                        <a:t>Customer</a:t>
                      </a:r>
                      <a:endParaRPr lang="en-GB" sz="1400" dirty="0"/>
                    </a:p>
                  </a:txBody>
                  <a:tcPr/>
                </a:tc>
                <a:tc hMerge="1">
                  <a:txBody>
                    <a:bodyPr/>
                    <a:lstStyle/>
                    <a:p>
                      <a:endParaRPr lang="en-GB" sz="1400" dirty="0"/>
                    </a:p>
                  </a:txBody>
                  <a:tcPr/>
                </a:tc>
                <a:tc hMerge="1">
                  <a:txBody>
                    <a:bodyPr/>
                    <a:lstStyle/>
                    <a:p>
                      <a:endParaRPr lang="en-GB" sz="1400" dirty="0"/>
                    </a:p>
                  </a:txBody>
                  <a:tcPr/>
                </a:tc>
              </a:tr>
              <a:tr h="203542">
                <a:tc>
                  <a:txBody>
                    <a:bodyPr/>
                    <a:lstStyle/>
                    <a:p>
                      <a:r>
                        <a:rPr lang="en-GB" sz="1400" b="0" dirty="0" err="1" smtClean="0">
                          <a:solidFill>
                            <a:schemeClr val="bg1"/>
                          </a:solidFill>
                        </a:rPr>
                        <a:t>CustomerID</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FirstName</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LastName</a:t>
                      </a:r>
                      <a:endParaRPr lang="en-GB" sz="1400" b="0" dirty="0">
                        <a:solidFill>
                          <a:schemeClr val="bg1"/>
                        </a:solidFill>
                      </a:endParaRPr>
                    </a:p>
                  </a:txBody>
                  <a:tcPr>
                    <a:solidFill>
                      <a:schemeClr val="accent1"/>
                    </a:solidFill>
                  </a:tcPr>
                </a:tc>
              </a:tr>
              <a:tr h="203542">
                <a:tc>
                  <a:txBody>
                    <a:bodyPr/>
                    <a:lstStyle/>
                    <a:p>
                      <a:r>
                        <a:rPr lang="en-GB" sz="1400" dirty="0" smtClean="0"/>
                        <a:t>1</a:t>
                      </a:r>
                      <a:endParaRPr lang="en-GB" sz="1400" dirty="0"/>
                    </a:p>
                  </a:txBody>
                  <a:tcPr/>
                </a:tc>
                <a:tc>
                  <a:txBody>
                    <a:bodyPr/>
                    <a:lstStyle/>
                    <a:p>
                      <a:r>
                        <a:rPr lang="en-GB" sz="1400" dirty="0" smtClean="0"/>
                        <a:t>Dan</a:t>
                      </a:r>
                      <a:endParaRPr lang="en-GB" sz="1400" dirty="0"/>
                    </a:p>
                  </a:txBody>
                  <a:tcPr/>
                </a:tc>
                <a:tc>
                  <a:txBody>
                    <a:bodyPr/>
                    <a:lstStyle/>
                    <a:p>
                      <a:r>
                        <a:rPr lang="en-GB" sz="1400" dirty="0" smtClean="0"/>
                        <a:t>Drayton</a:t>
                      </a:r>
                      <a:endParaRPr lang="en-GB" sz="1400" dirty="0"/>
                    </a:p>
                  </a:txBody>
                  <a:tcPr/>
                </a:tc>
              </a:tr>
              <a:tr h="203542">
                <a:tc>
                  <a:txBody>
                    <a:bodyPr/>
                    <a:lstStyle/>
                    <a:p>
                      <a:r>
                        <a:rPr lang="en-GB" sz="1400" dirty="0" smtClean="0"/>
                        <a:t>2</a:t>
                      </a:r>
                      <a:endParaRPr lang="en-GB" sz="1400" dirty="0"/>
                    </a:p>
                  </a:txBody>
                  <a:tcPr/>
                </a:tc>
                <a:tc>
                  <a:txBody>
                    <a:bodyPr/>
                    <a:lstStyle/>
                    <a:p>
                      <a:r>
                        <a:rPr lang="en-GB" sz="1400" dirty="0" smtClean="0"/>
                        <a:t>Aisha</a:t>
                      </a:r>
                      <a:endParaRPr lang="en-GB" sz="1400" dirty="0"/>
                    </a:p>
                  </a:txBody>
                  <a:tcPr/>
                </a:tc>
                <a:tc>
                  <a:txBody>
                    <a:bodyPr/>
                    <a:lstStyle/>
                    <a:p>
                      <a:r>
                        <a:rPr lang="en-GB" sz="1400" dirty="0" smtClean="0"/>
                        <a:t>Witt</a:t>
                      </a:r>
                      <a:endParaRPr lang="en-GB" sz="1400" dirty="0"/>
                    </a:p>
                  </a:txBody>
                  <a:tcPr/>
                </a:tc>
              </a:tr>
              <a:tr h="203542">
                <a:tc>
                  <a:txBody>
                    <a:bodyPr/>
                    <a:lstStyle/>
                    <a:p>
                      <a:r>
                        <a:rPr lang="en-GB" sz="1400" dirty="0" smtClean="0"/>
                        <a:t>3</a:t>
                      </a:r>
                      <a:endParaRPr lang="en-GB" sz="1400" dirty="0"/>
                    </a:p>
                  </a:txBody>
                  <a:tcPr/>
                </a:tc>
                <a:tc>
                  <a:txBody>
                    <a:bodyPr/>
                    <a:lstStyle/>
                    <a:p>
                      <a:r>
                        <a:rPr lang="en-GB" sz="1400" dirty="0" smtClean="0"/>
                        <a:t>Rosie</a:t>
                      </a:r>
                      <a:endParaRPr lang="en-GB" sz="1400" dirty="0"/>
                    </a:p>
                  </a:txBody>
                  <a:tcPr/>
                </a:tc>
                <a:tc>
                  <a:txBody>
                    <a:bodyPr/>
                    <a:lstStyle/>
                    <a:p>
                      <a:r>
                        <a:rPr lang="en-GB" sz="1400" dirty="0" smtClean="0"/>
                        <a:t>Reeves</a:t>
                      </a:r>
                      <a:endParaRPr lang="en-GB" sz="1400" dirty="0"/>
                    </a:p>
                  </a:txBody>
                  <a:tcPr/>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619403664"/>
              </p:ext>
            </p:extLst>
          </p:nvPr>
        </p:nvGraphicFramePr>
        <p:xfrm>
          <a:off x="9120290" y="5229339"/>
          <a:ext cx="2876233" cy="1524000"/>
        </p:xfrm>
        <a:graphic>
          <a:graphicData uri="http://schemas.openxmlformats.org/drawingml/2006/table">
            <a:tbl>
              <a:tblPr firstRow="1" bandRow="1">
                <a:tableStyleId>{5C22544A-7EE6-4342-B048-85BDC9FD1C3A}</a:tableStyleId>
              </a:tblPr>
              <a:tblGrid>
                <a:gridCol w="961771"/>
                <a:gridCol w="984568"/>
                <a:gridCol w="929894"/>
              </a:tblGrid>
              <a:tr h="206833">
                <a:tc gridSpan="3">
                  <a:txBody>
                    <a:bodyPr/>
                    <a:lstStyle/>
                    <a:p>
                      <a:pPr algn="ctr"/>
                      <a:r>
                        <a:rPr lang="en-GB" sz="1400" dirty="0" smtClean="0"/>
                        <a:t>Product</a:t>
                      </a:r>
                      <a:endParaRPr lang="en-GB" sz="1400" dirty="0"/>
                    </a:p>
                  </a:txBody>
                  <a:tcPr/>
                </a:tc>
                <a:tc hMerge="1">
                  <a:txBody>
                    <a:bodyPr/>
                    <a:lstStyle/>
                    <a:p>
                      <a:endParaRPr lang="en-GB" sz="1400" dirty="0"/>
                    </a:p>
                  </a:txBody>
                  <a:tcPr/>
                </a:tc>
                <a:tc hMerge="1">
                  <a:txBody>
                    <a:bodyPr/>
                    <a:lstStyle/>
                    <a:p>
                      <a:endParaRPr lang="en-GB" sz="1400" dirty="0"/>
                    </a:p>
                  </a:txBody>
                  <a:tcPr/>
                </a:tc>
              </a:tr>
              <a:tr h="206833">
                <a:tc>
                  <a:txBody>
                    <a:bodyPr/>
                    <a:lstStyle/>
                    <a:p>
                      <a:r>
                        <a:rPr lang="en-GB" sz="1400" b="0" dirty="0" err="1" smtClean="0">
                          <a:solidFill>
                            <a:schemeClr val="bg1"/>
                          </a:solidFill>
                        </a:rPr>
                        <a:t>ProductID</a:t>
                      </a:r>
                      <a:endParaRPr lang="en-GB" sz="1400" b="0" dirty="0">
                        <a:solidFill>
                          <a:schemeClr val="bg1"/>
                        </a:solidFill>
                      </a:endParaRPr>
                    </a:p>
                  </a:txBody>
                  <a:tcPr>
                    <a:solidFill>
                      <a:schemeClr val="accent1"/>
                    </a:solidFill>
                  </a:tcPr>
                </a:tc>
                <a:tc>
                  <a:txBody>
                    <a:bodyPr/>
                    <a:lstStyle/>
                    <a:p>
                      <a:r>
                        <a:rPr lang="en-GB" sz="1400" b="0" dirty="0" smtClean="0">
                          <a:solidFill>
                            <a:schemeClr val="bg1"/>
                          </a:solidFill>
                        </a:rPr>
                        <a:t>Name</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ListPrice</a:t>
                      </a:r>
                      <a:endParaRPr lang="en-GB" sz="1400" b="0" dirty="0">
                        <a:solidFill>
                          <a:schemeClr val="bg1"/>
                        </a:solidFill>
                      </a:endParaRPr>
                    </a:p>
                  </a:txBody>
                  <a:tcPr>
                    <a:solidFill>
                      <a:schemeClr val="accent1"/>
                    </a:solidFill>
                  </a:tcPr>
                </a:tc>
              </a:tr>
              <a:tr h="206833">
                <a:tc>
                  <a:txBody>
                    <a:bodyPr/>
                    <a:lstStyle/>
                    <a:p>
                      <a:r>
                        <a:rPr lang="en-GB" sz="1400" dirty="0" smtClean="0"/>
                        <a:t>1</a:t>
                      </a:r>
                      <a:endParaRPr lang="en-GB" sz="1400" dirty="0"/>
                    </a:p>
                  </a:txBody>
                  <a:tcPr/>
                </a:tc>
                <a:tc>
                  <a:txBody>
                    <a:bodyPr/>
                    <a:lstStyle/>
                    <a:p>
                      <a:r>
                        <a:rPr lang="en-GB" sz="1400" dirty="0" smtClean="0"/>
                        <a:t>Widget</a:t>
                      </a:r>
                      <a:endParaRPr lang="en-GB" sz="1400" dirty="0"/>
                    </a:p>
                  </a:txBody>
                  <a:tcPr/>
                </a:tc>
                <a:tc>
                  <a:txBody>
                    <a:bodyPr/>
                    <a:lstStyle/>
                    <a:p>
                      <a:r>
                        <a:rPr lang="en-GB" sz="1400" dirty="0" smtClean="0"/>
                        <a:t>2.99</a:t>
                      </a:r>
                      <a:endParaRPr lang="en-GB" sz="1400" dirty="0"/>
                    </a:p>
                  </a:txBody>
                  <a:tcPr/>
                </a:tc>
              </a:tr>
              <a:tr h="206833">
                <a:tc>
                  <a:txBody>
                    <a:bodyPr/>
                    <a:lstStyle/>
                    <a:p>
                      <a:r>
                        <a:rPr lang="en-GB" sz="1400" dirty="0" smtClean="0"/>
                        <a:t>2</a:t>
                      </a:r>
                      <a:endParaRPr lang="en-GB" sz="1400" dirty="0"/>
                    </a:p>
                  </a:txBody>
                  <a:tcPr/>
                </a:tc>
                <a:tc>
                  <a:txBody>
                    <a:bodyPr/>
                    <a:lstStyle/>
                    <a:p>
                      <a:r>
                        <a:rPr lang="en-GB" sz="1400" dirty="0" smtClean="0"/>
                        <a:t>Gizmo</a:t>
                      </a:r>
                      <a:endParaRPr lang="en-GB" sz="1400" dirty="0"/>
                    </a:p>
                  </a:txBody>
                  <a:tcPr/>
                </a:tc>
                <a:tc>
                  <a:txBody>
                    <a:bodyPr/>
                    <a:lstStyle/>
                    <a:p>
                      <a:r>
                        <a:rPr lang="en-GB" sz="1400" dirty="0" smtClean="0"/>
                        <a:t>1.79</a:t>
                      </a:r>
                      <a:endParaRPr lang="en-GB" sz="1400" dirty="0"/>
                    </a:p>
                  </a:txBody>
                  <a:tcPr/>
                </a:tc>
              </a:tr>
              <a:tr h="206833">
                <a:tc>
                  <a:txBody>
                    <a:bodyPr/>
                    <a:lstStyle/>
                    <a:p>
                      <a:r>
                        <a:rPr lang="en-GB" sz="1400" dirty="0" smtClean="0"/>
                        <a:t>3</a:t>
                      </a:r>
                      <a:endParaRPr lang="en-GB" sz="1400" dirty="0"/>
                    </a:p>
                  </a:txBody>
                  <a:tcPr/>
                </a:tc>
                <a:tc>
                  <a:txBody>
                    <a:bodyPr/>
                    <a:lstStyle/>
                    <a:p>
                      <a:r>
                        <a:rPr lang="en-GB" sz="1400" dirty="0" err="1" smtClean="0"/>
                        <a:t>Thingybob</a:t>
                      </a:r>
                      <a:endParaRPr lang="en-GB" sz="1400" dirty="0"/>
                    </a:p>
                  </a:txBody>
                  <a:tcPr/>
                </a:tc>
                <a:tc>
                  <a:txBody>
                    <a:bodyPr/>
                    <a:lstStyle/>
                    <a:p>
                      <a:r>
                        <a:rPr lang="en-GB" sz="1400" dirty="0" smtClean="0"/>
                        <a:t>3.49</a:t>
                      </a:r>
                      <a:endParaRPr lang="en-GB" sz="140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073204882"/>
              </p:ext>
            </p:extLst>
          </p:nvPr>
        </p:nvGraphicFramePr>
        <p:xfrm>
          <a:off x="3531419" y="5154614"/>
          <a:ext cx="2905379" cy="1524000"/>
        </p:xfrm>
        <a:graphic>
          <a:graphicData uri="http://schemas.openxmlformats.org/drawingml/2006/table">
            <a:tbl>
              <a:tblPr firstRow="1" bandRow="1">
                <a:tableStyleId>{5C22544A-7EE6-4342-B048-85BDC9FD1C3A}</a:tableStyleId>
              </a:tblPr>
              <a:tblGrid>
                <a:gridCol w="812546"/>
                <a:gridCol w="999236"/>
                <a:gridCol w="1093597"/>
              </a:tblGrid>
              <a:tr h="290803">
                <a:tc gridSpan="3">
                  <a:txBody>
                    <a:bodyPr/>
                    <a:lstStyle/>
                    <a:p>
                      <a:pPr algn="ctr"/>
                      <a:r>
                        <a:rPr lang="en-GB" sz="1400" dirty="0" err="1" smtClean="0"/>
                        <a:t>SalesOrderHeader</a:t>
                      </a:r>
                      <a:endParaRPr lang="en-GB" sz="1400" dirty="0"/>
                    </a:p>
                  </a:txBody>
                  <a:tcPr/>
                </a:tc>
                <a:tc hMerge="1">
                  <a:txBody>
                    <a:bodyPr/>
                    <a:lstStyle/>
                    <a:p>
                      <a:endParaRPr lang="en-GB" sz="1400" dirty="0"/>
                    </a:p>
                  </a:txBody>
                  <a:tcPr/>
                </a:tc>
                <a:tc hMerge="1">
                  <a:txBody>
                    <a:bodyPr/>
                    <a:lstStyle/>
                    <a:p>
                      <a:endParaRPr lang="en-GB" sz="1400" dirty="0"/>
                    </a:p>
                  </a:txBody>
                  <a:tcPr/>
                </a:tc>
              </a:tr>
              <a:tr h="290803">
                <a:tc>
                  <a:txBody>
                    <a:bodyPr/>
                    <a:lstStyle/>
                    <a:p>
                      <a:r>
                        <a:rPr lang="en-GB" sz="1400" b="0" dirty="0" err="1" smtClean="0">
                          <a:solidFill>
                            <a:schemeClr val="bg1"/>
                          </a:solidFill>
                        </a:rPr>
                        <a:t>OrderID</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OrderDate</a:t>
                      </a:r>
                      <a:endParaRPr lang="en-GB" sz="1400" b="0" dirty="0">
                        <a:solidFill>
                          <a:schemeClr val="bg1"/>
                        </a:solidFill>
                      </a:endParaRPr>
                    </a:p>
                  </a:txBody>
                  <a:tcPr>
                    <a:solidFill>
                      <a:schemeClr val="accent1"/>
                    </a:solidFill>
                  </a:tcPr>
                </a:tc>
                <a:tc>
                  <a:txBody>
                    <a:bodyPr/>
                    <a:lstStyle/>
                    <a:p>
                      <a:r>
                        <a:rPr lang="en-GB" sz="1400" b="0" dirty="0" err="1" smtClean="0">
                          <a:solidFill>
                            <a:schemeClr val="bg1"/>
                          </a:solidFill>
                        </a:rPr>
                        <a:t>CustomerID</a:t>
                      </a:r>
                      <a:endParaRPr lang="en-GB" sz="1400" b="0" dirty="0">
                        <a:solidFill>
                          <a:schemeClr val="bg1"/>
                        </a:solidFill>
                      </a:endParaRPr>
                    </a:p>
                  </a:txBody>
                  <a:tcPr>
                    <a:solidFill>
                      <a:schemeClr val="accent1"/>
                    </a:solidFill>
                  </a:tcPr>
                </a:tc>
              </a:tr>
              <a:tr h="290803">
                <a:tc>
                  <a:txBody>
                    <a:bodyPr/>
                    <a:lstStyle/>
                    <a:p>
                      <a:r>
                        <a:rPr lang="en-GB" sz="1400" dirty="0" smtClean="0"/>
                        <a:t>1</a:t>
                      </a:r>
                      <a:endParaRPr lang="en-GB" sz="1400" dirty="0"/>
                    </a:p>
                  </a:txBody>
                  <a:tcPr/>
                </a:tc>
                <a:tc>
                  <a:txBody>
                    <a:bodyPr/>
                    <a:lstStyle/>
                    <a:p>
                      <a:r>
                        <a:rPr lang="en-GB" sz="1400" dirty="0" smtClean="0"/>
                        <a:t>1/1/2015</a:t>
                      </a:r>
                      <a:endParaRPr lang="en-GB" sz="1400" dirty="0"/>
                    </a:p>
                  </a:txBody>
                  <a:tcPr/>
                </a:tc>
                <a:tc>
                  <a:txBody>
                    <a:bodyPr/>
                    <a:lstStyle/>
                    <a:p>
                      <a:r>
                        <a:rPr lang="en-GB" sz="1400" dirty="0" smtClean="0"/>
                        <a:t>1</a:t>
                      </a:r>
                      <a:endParaRPr lang="en-GB" sz="1400" dirty="0"/>
                    </a:p>
                  </a:txBody>
                  <a:tcPr/>
                </a:tc>
              </a:tr>
              <a:tr h="290803">
                <a:tc>
                  <a:txBody>
                    <a:bodyPr/>
                    <a:lstStyle/>
                    <a:p>
                      <a:r>
                        <a:rPr lang="en-GB" sz="1400" dirty="0" smtClean="0"/>
                        <a:t>2</a:t>
                      </a:r>
                      <a:endParaRPr lang="en-GB" sz="1400" dirty="0"/>
                    </a:p>
                  </a:txBody>
                  <a:tcPr/>
                </a:tc>
                <a:tc>
                  <a:txBody>
                    <a:bodyPr/>
                    <a:lstStyle/>
                    <a:p>
                      <a:r>
                        <a:rPr lang="en-GB" sz="1400" dirty="0" smtClean="0"/>
                        <a:t>1/1/2015</a:t>
                      </a:r>
                      <a:endParaRPr lang="en-GB" sz="1400" dirty="0"/>
                    </a:p>
                  </a:txBody>
                  <a:tcPr/>
                </a:tc>
                <a:tc>
                  <a:txBody>
                    <a:bodyPr/>
                    <a:lstStyle/>
                    <a:p>
                      <a:r>
                        <a:rPr lang="en-GB" sz="1400" dirty="0" smtClean="0"/>
                        <a:t>3</a:t>
                      </a:r>
                      <a:endParaRPr lang="en-GB" sz="1400" dirty="0"/>
                    </a:p>
                  </a:txBody>
                  <a:tcPr/>
                </a:tc>
              </a:tr>
              <a:tr h="290803">
                <a:tc>
                  <a:txBody>
                    <a:bodyPr/>
                    <a:lstStyle/>
                    <a:p>
                      <a:r>
                        <a:rPr lang="en-GB" sz="1400" dirty="0" smtClean="0"/>
                        <a:t>3</a:t>
                      </a:r>
                      <a:endParaRPr lang="en-GB" sz="1400" dirty="0"/>
                    </a:p>
                  </a:txBody>
                  <a:tcPr/>
                </a:tc>
                <a:tc>
                  <a:txBody>
                    <a:bodyPr/>
                    <a:lstStyle/>
                    <a:p>
                      <a:r>
                        <a:rPr lang="en-GB" sz="1400" dirty="0" smtClean="0"/>
                        <a:t>1/2/2015</a:t>
                      </a:r>
                      <a:endParaRPr lang="en-GB" sz="1400" dirty="0"/>
                    </a:p>
                  </a:txBody>
                  <a:tcPr/>
                </a:tc>
                <a:tc>
                  <a:txBody>
                    <a:bodyPr/>
                    <a:lstStyle/>
                    <a:p>
                      <a:r>
                        <a:rPr lang="en-GB" sz="1400" dirty="0" smtClean="0"/>
                        <a:t>1</a:t>
                      </a:r>
                      <a:endParaRPr lang="en-GB" sz="1400" dirty="0"/>
                    </a:p>
                  </a:txBody>
                  <a:tcPr/>
                </a:tc>
              </a:tr>
            </a:tbl>
          </a:graphicData>
        </a:graphic>
      </p:graphicFrame>
      <p:sp>
        <p:nvSpPr>
          <p:cNvPr id="9" name="Rectangle 8"/>
          <p:cNvSpPr/>
          <p:nvPr/>
        </p:nvSpPr>
        <p:spPr>
          <a:xfrm>
            <a:off x="639097" y="3785419"/>
            <a:ext cx="1061884"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p:nvSpPr>
        <p:spPr>
          <a:xfrm>
            <a:off x="5343832" y="5488910"/>
            <a:ext cx="1061884"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2" name="Elbow Connector 11"/>
          <p:cNvCxnSpPr>
            <a:stCxn id="10" idx="2"/>
            <a:endCxn id="9" idx="2"/>
          </p:cNvCxnSpPr>
          <p:nvPr/>
        </p:nvCxnSpPr>
        <p:spPr>
          <a:xfrm rot="5400000" flipH="1">
            <a:off x="2670661" y="3474502"/>
            <a:ext cx="1703491" cy="4704735"/>
          </a:xfrm>
          <a:prstGeom prst="bentConnector3">
            <a:avLst>
              <a:gd name="adj1" fmla="val -5339"/>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14" name="Rectangle 13"/>
          <p:cNvSpPr/>
          <p:nvPr/>
        </p:nvSpPr>
        <p:spPr>
          <a:xfrm>
            <a:off x="3522406" y="5488910"/>
            <a:ext cx="823452" cy="118970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p:cNvSpPr/>
          <p:nvPr/>
        </p:nvSpPr>
        <p:spPr>
          <a:xfrm>
            <a:off x="6548284" y="3581451"/>
            <a:ext cx="823452" cy="1482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6" name="Elbow Connector 15"/>
          <p:cNvCxnSpPr>
            <a:stCxn id="15" idx="0"/>
            <a:endCxn id="14" idx="0"/>
          </p:cNvCxnSpPr>
          <p:nvPr/>
        </p:nvCxnSpPr>
        <p:spPr>
          <a:xfrm rot="16200000" flipH="1" flipV="1">
            <a:off x="4493341" y="3022241"/>
            <a:ext cx="1907459" cy="3025878"/>
          </a:xfrm>
          <a:prstGeom prst="bentConnector3">
            <a:avLst>
              <a:gd name="adj1" fmla="val -11985"/>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
        <p:nvSpPr>
          <p:cNvPr id="25" name="Rectangle 24"/>
          <p:cNvSpPr/>
          <p:nvPr/>
        </p:nvSpPr>
        <p:spPr>
          <a:xfrm>
            <a:off x="8420228" y="3581450"/>
            <a:ext cx="1009264" cy="148216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9131965" y="5577399"/>
            <a:ext cx="1009264" cy="118719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7" name="Elbow Connector 26"/>
          <p:cNvCxnSpPr>
            <a:stCxn id="25" idx="2"/>
            <a:endCxn id="26" idx="0"/>
          </p:cNvCxnSpPr>
          <p:nvPr/>
        </p:nvCxnSpPr>
        <p:spPr>
          <a:xfrm rot="16200000" flipH="1">
            <a:off x="9023834" y="4964636"/>
            <a:ext cx="513788" cy="711737"/>
          </a:xfrm>
          <a:prstGeom prst="bentConnector3">
            <a:avLst>
              <a:gd name="adj1" fmla="val 50000"/>
            </a:avLst>
          </a:prstGeom>
          <a:ln>
            <a:solidFill>
              <a:schemeClr val="tx1"/>
            </a:solidFill>
            <a:tailEnd type="triangle"/>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799401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par>
                          <p:cTn id="19" fill="hold">
                            <p:stCondLst>
                              <p:cond delay="0"/>
                            </p:stCondLst>
                            <p:childTnLst>
                              <p:par>
                                <p:cTn id="20" presetID="22" presetClass="entr" presetSubtype="2" fill="hold" nodeType="after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right)">
                                      <p:cBhvr>
                                        <p:cTn id="22" dur="500"/>
                                        <p:tgtEl>
                                          <p:spTgt spid="12"/>
                                        </p:tgtEl>
                                      </p:cBhvr>
                                    </p:animEffect>
                                  </p:childTnLst>
                                </p:cTn>
                              </p:par>
                            </p:childTnLst>
                          </p:cTn>
                        </p:par>
                        <p:par>
                          <p:cTn id="23" fill="hold">
                            <p:stCondLst>
                              <p:cond delay="500"/>
                            </p:stCondLst>
                            <p:childTnLst>
                              <p:par>
                                <p:cTn id="24" presetID="22" presetClass="entr" presetSubtype="2" fill="hold"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right)">
                                      <p:cBhvr>
                                        <p:cTn id="26" dur="500"/>
                                        <p:tgtEl>
                                          <p:spTgt spid="16"/>
                                        </p:tgtEl>
                                      </p:cBhvr>
                                    </p:animEffect>
                                  </p:childTnLst>
                                </p:cTn>
                              </p:par>
                            </p:childTnLst>
                          </p:cTn>
                        </p:par>
                        <p:par>
                          <p:cTn id="27" fill="hold">
                            <p:stCondLst>
                              <p:cond delay="1000"/>
                            </p:stCondLst>
                            <p:childTnLst>
                              <p:par>
                                <p:cTn id="28" presetID="22" presetClass="entr" presetSubtype="8" fill="hold" nodeType="after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Schemas and Object Names</a:t>
            </a:r>
            <a:endParaRPr lang="en-GB" dirty="0"/>
          </a:p>
        </p:txBody>
      </p:sp>
      <p:sp>
        <p:nvSpPr>
          <p:cNvPr id="3" name="Content Placeholder 2"/>
          <p:cNvSpPr>
            <a:spLocks noGrp="1"/>
          </p:cNvSpPr>
          <p:nvPr>
            <p:ph sz="quarter" idx="10"/>
          </p:nvPr>
        </p:nvSpPr>
        <p:spPr>
          <a:xfrm>
            <a:off x="379514" y="1023582"/>
            <a:ext cx="11525250" cy="5655032"/>
          </a:xfrm>
        </p:spPr>
        <p:txBody>
          <a:bodyPr/>
          <a:lstStyle/>
          <a:p>
            <a:r>
              <a:rPr lang="en-GB" dirty="0" smtClean="0"/>
              <a:t>Schemas are namespaces for database objects</a:t>
            </a:r>
          </a:p>
          <a:p>
            <a:r>
              <a:rPr lang="en-GB" dirty="0" smtClean="0"/>
              <a:t>Fully-qualified names:</a:t>
            </a:r>
          </a:p>
          <a:p>
            <a:pPr marL="457046" lvl="1" indent="0">
              <a:buNone/>
            </a:pPr>
            <a:r>
              <a:rPr lang="en-GB" dirty="0" smtClean="0"/>
              <a:t>[</a:t>
            </a:r>
            <a:r>
              <a:rPr lang="en-GB" i="1" dirty="0" err="1" smtClean="0"/>
              <a:t>server_name</a:t>
            </a:r>
            <a:r>
              <a:rPr lang="en-GB" dirty="0" smtClean="0"/>
              <a:t>.][</a:t>
            </a:r>
            <a:r>
              <a:rPr lang="en-GB" i="1" dirty="0" err="1" smtClean="0"/>
              <a:t>database_name</a:t>
            </a:r>
            <a:r>
              <a:rPr lang="en-GB" dirty="0" smtClean="0"/>
              <a:t>.][</a:t>
            </a:r>
            <a:r>
              <a:rPr lang="en-GB" i="1" dirty="0" err="1" smtClean="0"/>
              <a:t>schema_name</a:t>
            </a:r>
            <a:r>
              <a:rPr lang="en-GB" dirty="0" smtClean="0"/>
              <a:t>.]</a:t>
            </a:r>
            <a:r>
              <a:rPr lang="en-GB" i="1" dirty="0" err="1" smtClean="0"/>
              <a:t>object_name</a:t>
            </a:r>
            <a:endParaRPr lang="en-GB" i="1" dirty="0" smtClean="0"/>
          </a:p>
          <a:p>
            <a:r>
              <a:rPr lang="en-GB" dirty="0" smtClean="0"/>
              <a:t>Within database context, best practice is to include schema name:</a:t>
            </a:r>
          </a:p>
          <a:p>
            <a:pPr marL="457046" lvl="1" indent="0">
              <a:buNone/>
            </a:pPr>
            <a:r>
              <a:rPr lang="en-GB" i="1" dirty="0" err="1" smtClean="0"/>
              <a:t>schema_name</a:t>
            </a:r>
            <a:r>
              <a:rPr lang="en-GB" dirty="0" err="1" smtClean="0"/>
              <a:t>.</a:t>
            </a:r>
            <a:r>
              <a:rPr lang="en-GB" i="1" dirty="0" err="1" smtClean="0"/>
              <a:t>object_name</a:t>
            </a:r>
            <a:endParaRPr lang="en-GB" i="1" dirty="0"/>
          </a:p>
        </p:txBody>
      </p:sp>
      <p:grpSp>
        <p:nvGrpSpPr>
          <p:cNvPr id="26" name="Group 25"/>
          <p:cNvGrpSpPr/>
          <p:nvPr/>
        </p:nvGrpSpPr>
        <p:grpSpPr>
          <a:xfrm>
            <a:off x="3794077" y="4814914"/>
            <a:ext cx="4842386" cy="1937984"/>
            <a:chOff x="3794077" y="4814914"/>
            <a:chExt cx="4842386" cy="1937984"/>
          </a:xfrm>
        </p:grpSpPr>
        <p:sp>
          <p:nvSpPr>
            <p:cNvPr id="4" name="Rectangle 3"/>
            <p:cNvSpPr/>
            <p:nvPr/>
          </p:nvSpPr>
          <p:spPr>
            <a:xfrm>
              <a:off x="3794077" y="4814915"/>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smtClean="0"/>
                <a:t>Sales</a:t>
              </a:r>
              <a:endParaRPr lang="en-GB" dirty="0"/>
            </a:p>
          </p:txBody>
        </p:sp>
        <p:sp>
          <p:nvSpPr>
            <p:cNvPr id="5" name="Rectangle 4"/>
            <p:cNvSpPr/>
            <p:nvPr/>
          </p:nvSpPr>
          <p:spPr>
            <a:xfrm>
              <a:off x="6375044" y="4814914"/>
              <a:ext cx="2261419" cy="1937983"/>
            </a:xfrm>
            <a:prstGeom prst="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GB" dirty="0" smtClean="0"/>
                <a:t>Production</a:t>
              </a:r>
              <a:endParaRPr lang="en-GB" dirty="0"/>
            </a:p>
          </p:txBody>
        </p:sp>
        <p:grpSp>
          <p:nvGrpSpPr>
            <p:cNvPr id="9" name="Group 8"/>
            <p:cNvGrpSpPr/>
            <p:nvPr/>
          </p:nvGrpSpPr>
          <p:grpSpPr>
            <a:xfrm>
              <a:off x="4030197" y="5218475"/>
              <a:ext cx="1115007" cy="594853"/>
              <a:chOff x="4139381" y="5392992"/>
              <a:chExt cx="788782" cy="594853"/>
            </a:xfrm>
          </p:grpSpPr>
          <p:sp>
            <p:nvSpPr>
              <p:cNvPr id="6" name="Rectangle 5"/>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smtClean="0"/>
                  <a:t>Order</a:t>
                </a:r>
                <a:endParaRPr lang="en-GB" sz="1600" dirty="0"/>
              </a:p>
            </p:txBody>
          </p:sp>
          <p:sp>
            <p:nvSpPr>
              <p:cNvPr id="7" name="Rectangle 6"/>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8" name="Rectangle 7"/>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0" name="Group 9"/>
            <p:cNvGrpSpPr/>
            <p:nvPr/>
          </p:nvGrpSpPr>
          <p:grpSpPr>
            <a:xfrm>
              <a:off x="4774359" y="5917957"/>
              <a:ext cx="1140836" cy="594853"/>
              <a:chOff x="4139381" y="5392992"/>
              <a:chExt cx="788782" cy="594853"/>
            </a:xfrm>
          </p:grpSpPr>
          <p:sp>
            <p:nvSpPr>
              <p:cNvPr id="11" name="Rectangle 10"/>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smtClean="0"/>
                  <a:t>Customer</a:t>
                </a:r>
                <a:endParaRPr lang="en-GB" sz="1600" dirty="0"/>
              </a:p>
            </p:txBody>
          </p:sp>
          <p:sp>
            <p:nvSpPr>
              <p:cNvPr id="12" name="Rectangle 11"/>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3" name="Rectangle 12"/>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4" name="Group 13"/>
            <p:cNvGrpSpPr/>
            <p:nvPr/>
          </p:nvGrpSpPr>
          <p:grpSpPr>
            <a:xfrm>
              <a:off x="6630489" y="5218475"/>
              <a:ext cx="1115007" cy="594853"/>
              <a:chOff x="4139381" y="5392992"/>
              <a:chExt cx="788782" cy="594853"/>
            </a:xfrm>
          </p:grpSpPr>
          <p:sp>
            <p:nvSpPr>
              <p:cNvPr id="15" name="Rectangle 14"/>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smtClean="0"/>
                  <a:t>Product</a:t>
                </a:r>
                <a:endParaRPr lang="en-GB" sz="1600" dirty="0"/>
              </a:p>
            </p:txBody>
          </p:sp>
          <p:sp>
            <p:nvSpPr>
              <p:cNvPr id="16" name="Rectangle 15"/>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17" name="Rectangle 16"/>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nvGrpSpPr>
            <p:cNvPr id="18" name="Group 17"/>
            <p:cNvGrpSpPr/>
            <p:nvPr/>
          </p:nvGrpSpPr>
          <p:grpSpPr>
            <a:xfrm>
              <a:off x="7294742" y="5991147"/>
              <a:ext cx="1115007" cy="594853"/>
              <a:chOff x="4139381" y="5392992"/>
              <a:chExt cx="788782" cy="594853"/>
            </a:xfrm>
          </p:grpSpPr>
          <p:sp>
            <p:nvSpPr>
              <p:cNvPr id="19" name="Rectangle 18"/>
              <p:cNvSpPr/>
              <p:nvPr/>
            </p:nvSpPr>
            <p:spPr>
              <a:xfrm>
                <a:off x="4139381" y="5392992"/>
                <a:ext cx="788782" cy="59485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tIns="0" rtlCol="0" anchor="t" anchorCtr="0"/>
              <a:lstStyle/>
              <a:p>
                <a:pPr algn="ctr"/>
                <a:r>
                  <a:rPr lang="en-GB" sz="1600" dirty="0" smtClean="0"/>
                  <a:t>Order</a:t>
                </a:r>
                <a:endParaRPr lang="en-GB" sz="1600" dirty="0"/>
              </a:p>
            </p:txBody>
          </p:sp>
          <p:sp>
            <p:nvSpPr>
              <p:cNvPr id="20" name="Rectangle 19"/>
              <p:cNvSpPr/>
              <p:nvPr/>
            </p:nvSpPr>
            <p:spPr>
              <a:xfrm>
                <a:off x="4139381"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1" name="Rectangle 20"/>
              <p:cNvSpPr/>
              <p:nvPr/>
            </p:nvSpPr>
            <p:spPr>
              <a:xfrm>
                <a:off x="4522839" y="5617229"/>
                <a:ext cx="405324" cy="370616"/>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grpSp>
      </p:grpSp>
      <p:grpSp>
        <p:nvGrpSpPr>
          <p:cNvPr id="27" name="Group 26"/>
          <p:cNvGrpSpPr/>
          <p:nvPr/>
        </p:nvGrpSpPr>
        <p:grpSpPr>
          <a:xfrm>
            <a:off x="1443392" y="5442712"/>
            <a:ext cx="2586805" cy="400110"/>
            <a:chOff x="1443392" y="5442712"/>
            <a:chExt cx="2586805" cy="400110"/>
          </a:xfrm>
        </p:grpSpPr>
        <p:sp>
          <p:nvSpPr>
            <p:cNvPr id="22" name="TextBox 21"/>
            <p:cNvSpPr txBox="1"/>
            <p:nvPr/>
          </p:nvSpPr>
          <p:spPr>
            <a:xfrm>
              <a:off x="1443392" y="5442712"/>
              <a:ext cx="1385444" cy="400110"/>
            </a:xfrm>
            <a:prstGeom prst="rect">
              <a:avLst/>
            </a:prstGeom>
            <a:noFill/>
          </p:spPr>
          <p:txBody>
            <a:bodyPr wrap="none" rtlCol="0">
              <a:spAutoFit/>
            </a:bodyPr>
            <a:lstStyle/>
            <a:p>
              <a:r>
                <a:rPr lang="en-GB" sz="2000" dirty="0" err="1" smtClean="0"/>
                <a:t>Sales.Order</a:t>
              </a:r>
              <a:endParaRPr lang="en-GB" sz="2000" dirty="0"/>
            </a:p>
          </p:txBody>
        </p:sp>
        <p:cxnSp>
          <p:nvCxnSpPr>
            <p:cNvPr id="38" name="Straight Arrow Connector 37"/>
            <p:cNvCxnSpPr>
              <a:stCxn id="22" idx="3"/>
              <a:endCxn id="7" idx="1"/>
            </p:cNvCxnSpPr>
            <p:nvPr/>
          </p:nvCxnSpPr>
          <p:spPr>
            <a:xfrm flipV="1">
              <a:off x="2828836" y="5628020"/>
              <a:ext cx="1201361" cy="1474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8" name="Group 27"/>
          <p:cNvGrpSpPr/>
          <p:nvPr/>
        </p:nvGrpSpPr>
        <p:grpSpPr>
          <a:xfrm>
            <a:off x="1443392" y="5846051"/>
            <a:ext cx="3330967" cy="481451"/>
            <a:chOff x="1443392" y="5846051"/>
            <a:chExt cx="3330967" cy="481451"/>
          </a:xfrm>
        </p:grpSpPr>
        <p:sp>
          <p:nvSpPr>
            <p:cNvPr id="23" name="TextBox 22"/>
            <p:cNvSpPr txBox="1"/>
            <p:nvPr/>
          </p:nvSpPr>
          <p:spPr>
            <a:xfrm>
              <a:off x="1443392" y="5846051"/>
              <a:ext cx="1785553" cy="400110"/>
            </a:xfrm>
            <a:prstGeom prst="rect">
              <a:avLst/>
            </a:prstGeom>
            <a:noFill/>
          </p:spPr>
          <p:txBody>
            <a:bodyPr wrap="none" rtlCol="0">
              <a:spAutoFit/>
            </a:bodyPr>
            <a:lstStyle/>
            <a:p>
              <a:r>
                <a:rPr lang="en-GB" sz="2000" dirty="0" err="1" smtClean="0"/>
                <a:t>Sales.Customer</a:t>
              </a:r>
              <a:endParaRPr lang="en-GB" sz="2000" dirty="0"/>
            </a:p>
          </p:txBody>
        </p:sp>
        <p:cxnSp>
          <p:nvCxnSpPr>
            <p:cNvPr id="39" name="Straight Arrow Connector 38"/>
            <p:cNvCxnSpPr>
              <a:stCxn id="23" idx="3"/>
              <a:endCxn id="12" idx="1"/>
            </p:cNvCxnSpPr>
            <p:nvPr/>
          </p:nvCxnSpPr>
          <p:spPr>
            <a:xfrm>
              <a:off x="3228945" y="6046106"/>
              <a:ext cx="1545414" cy="28139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29" name="Group 28"/>
          <p:cNvGrpSpPr/>
          <p:nvPr/>
        </p:nvGrpSpPr>
        <p:grpSpPr>
          <a:xfrm>
            <a:off x="7745496" y="5218475"/>
            <a:ext cx="3814099" cy="409545"/>
            <a:chOff x="7745496" y="5218475"/>
            <a:chExt cx="3814099" cy="409545"/>
          </a:xfrm>
        </p:grpSpPr>
        <p:sp>
          <p:nvSpPr>
            <p:cNvPr id="24" name="TextBox 23"/>
            <p:cNvSpPr txBox="1"/>
            <p:nvPr/>
          </p:nvSpPr>
          <p:spPr>
            <a:xfrm>
              <a:off x="9345719" y="5218475"/>
              <a:ext cx="2213876" cy="400110"/>
            </a:xfrm>
            <a:prstGeom prst="rect">
              <a:avLst/>
            </a:prstGeom>
            <a:noFill/>
          </p:spPr>
          <p:txBody>
            <a:bodyPr wrap="none" rtlCol="0">
              <a:spAutoFit/>
            </a:bodyPr>
            <a:lstStyle/>
            <a:p>
              <a:r>
                <a:rPr lang="en-GB" sz="2000" dirty="0" err="1" smtClean="0"/>
                <a:t>Production.Product</a:t>
              </a:r>
              <a:endParaRPr lang="en-GB" sz="2000" dirty="0"/>
            </a:p>
          </p:txBody>
        </p:sp>
        <p:cxnSp>
          <p:nvCxnSpPr>
            <p:cNvPr id="42" name="Straight Arrow Connector 41"/>
            <p:cNvCxnSpPr>
              <a:stCxn id="24" idx="1"/>
              <a:endCxn id="17" idx="3"/>
            </p:cNvCxnSpPr>
            <p:nvPr/>
          </p:nvCxnSpPr>
          <p:spPr>
            <a:xfrm flipH="1">
              <a:off x="7745496" y="5418530"/>
              <a:ext cx="1600223" cy="20949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grpSp>
        <p:nvGrpSpPr>
          <p:cNvPr id="30" name="Group 29"/>
          <p:cNvGrpSpPr/>
          <p:nvPr/>
        </p:nvGrpSpPr>
        <p:grpSpPr>
          <a:xfrm>
            <a:off x="8409749" y="6103907"/>
            <a:ext cx="2921400" cy="400110"/>
            <a:chOff x="8409749" y="6103907"/>
            <a:chExt cx="2921400" cy="400110"/>
          </a:xfrm>
        </p:grpSpPr>
        <p:sp>
          <p:nvSpPr>
            <p:cNvPr id="25" name="TextBox 24"/>
            <p:cNvSpPr txBox="1"/>
            <p:nvPr/>
          </p:nvSpPr>
          <p:spPr>
            <a:xfrm>
              <a:off x="9329447" y="6103907"/>
              <a:ext cx="2001702" cy="400110"/>
            </a:xfrm>
            <a:prstGeom prst="rect">
              <a:avLst/>
            </a:prstGeom>
            <a:noFill/>
          </p:spPr>
          <p:txBody>
            <a:bodyPr wrap="none" rtlCol="0">
              <a:spAutoFit/>
            </a:bodyPr>
            <a:lstStyle/>
            <a:p>
              <a:r>
                <a:rPr lang="en-GB" sz="2000" dirty="0" err="1" smtClean="0"/>
                <a:t>Production.Order</a:t>
              </a:r>
              <a:endParaRPr lang="en-GB" sz="2000" dirty="0"/>
            </a:p>
          </p:txBody>
        </p:sp>
        <p:cxnSp>
          <p:nvCxnSpPr>
            <p:cNvPr id="45" name="Straight Arrow Connector 44"/>
            <p:cNvCxnSpPr>
              <a:stCxn id="25" idx="1"/>
              <a:endCxn id="21" idx="3"/>
            </p:cNvCxnSpPr>
            <p:nvPr/>
          </p:nvCxnSpPr>
          <p:spPr>
            <a:xfrm flipH="1">
              <a:off x="8409749" y="6303962"/>
              <a:ext cx="919698" cy="9673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spTree>
    <p:extLst>
      <p:ext uri="{BB962C8B-B14F-4D97-AF65-F5344CB8AC3E}">
        <p14:creationId xmlns:p14="http://schemas.microsoft.com/office/powerpoint/2010/main" val="1621734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6"/>
                                        </p:tgtEl>
                                        <p:attrNameLst>
                                          <p:attrName>style.visibility</p:attrName>
                                        </p:attrNameLst>
                                      </p:cBhvr>
                                      <p:to>
                                        <p:strVal val="visible"/>
                                      </p:to>
                                    </p:set>
                                    <p:animEffect transition="in" filter="fade">
                                      <p:cBhvr>
                                        <p:cTn id="23" dur="500"/>
                                        <p:tgtEl>
                                          <p:spTgt spid="26"/>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500"/>
                                        <p:tgtEl>
                                          <p:spTgt spid="27"/>
                                        </p:tgtEl>
                                      </p:cBhvr>
                                    </p:animEffect>
                                  </p:childTnLst>
                                </p:cTn>
                              </p:par>
                            </p:childTnLst>
                          </p:cTn>
                        </p:par>
                        <p:par>
                          <p:cTn id="28" fill="hold">
                            <p:stCondLst>
                              <p:cond delay="1000"/>
                            </p:stCondLst>
                            <p:childTnLst>
                              <p:par>
                                <p:cTn id="29" presetID="22" presetClass="entr" presetSubtype="8" fill="hold" nodeType="after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wipe(left)">
                                      <p:cBhvr>
                                        <p:cTn id="31" dur="500"/>
                                        <p:tgtEl>
                                          <p:spTgt spid="28"/>
                                        </p:tgtEl>
                                      </p:cBhvr>
                                    </p:animEffect>
                                  </p:childTnLst>
                                </p:cTn>
                              </p:par>
                            </p:childTnLst>
                          </p:cTn>
                        </p:par>
                        <p:par>
                          <p:cTn id="32" fill="hold">
                            <p:stCondLst>
                              <p:cond delay="1500"/>
                            </p:stCondLst>
                            <p:childTnLst>
                              <p:par>
                                <p:cTn id="33" presetID="22" presetClass="entr" presetSubtype="2" fill="hold" nodeType="after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wipe(right)">
                                      <p:cBhvr>
                                        <p:cTn id="35" dur="500"/>
                                        <p:tgtEl>
                                          <p:spTgt spid="29"/>
                                        </p:tgtEl>
                                      </p:cBhvr>
                                    </p:animEffect>
                                  </p:childTnLst>
                                </p:cTn>
                              </p:par>
                            </p:childTnLst>
                          </p:cTn>
                        </p:par>
                        <p:par>
                          <p:cTn id="36" fill="hold">
                            <p:stCondLst>
                              <p:cond delay="2000"/>
                            </p:stCondLst>
                            <p:childTnLst>
                              <p:par>
                                <p:cTn id="37" presetID="22" presetClass="entr" presetSubtype="2" fill="hold" nodeType="after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wipe(right)">
                                      <p:cBhvr>
                                        <p:cTn id="3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SQL Statement Types</a:t>
            </a:r>
            <a:endParaRPr lang="en-GB" dirty="0"/>
          </a:p>
        </p:txBody>
      </p:sp>
      <p:graphicFrame>
        <p:nvGraphicFramePr>
          <p:cNvPr id="15" name="Content Placeholder 14"/>
          <p:cNvGraphicFramePr>
            <a:graphicFrameLocks noGrp="1"/>
          </p:cNvGraphicFramePr>
          <p:nvPr>
            <p:ph sz="quarter" idx="10"/>
            <p:extLst>
              <p:ext uri="{D42A27DB-BD31-4B8C-83A1-F6EECF244321}">
                <p14:modId xmlns:p14="http://schemas.microsoft.com/office/powerpoint/2010/main" val="1766616196"/>
              </p:ext>
            </p:extLst>
          </p:nvPr>
        </p:nvGraphicFramePr>
        <p:xfrm>
          <a:off x="117987" y="1387475"/>
          <a:ext cx="12005187" cy="2682240"/>
        </p:xfrm>
        <a:graphic>
          <a:graphicData uri="http://schemas.openxmlformats.org/drawingml/2006/table">
            <a:tbl>
              <a:tblPr firstRow="1" bandRow="1">
                <a:tableStyleId>{5C22544A-7EE6-4342-B048-85BDC9FD1C3A}</a:tableStyleId>
              </a:tblPr>
              <a:tblGrid>
                <a:gridCol w="4001729"/>
                <a:gridCol w="4001729"/>
                <a:gridCol w="4001729"/>
              </a:tblGrid>
              <a:tr h="370840">
                <a:tc>
                  <a:txBody>
                    <a:bodyPr/>
                    <a:lstStyle/>
                    <a:p>
                      <a:r>
                        <a:rPr lang="en-GB" sz="2000" dirty="0" smtClean="0"/>
                        <a:t>Data Manipulation Language (DML)</a:t>
                      </a:r>
                      <a:endParaRPr lang="en-GB" sz="2000" dirty="0"/>
                    </a:p>
                  </a:txBody>
                  <a:tcPr/>
                </a:tc>
                <a:tc>
                  <a:txBody>
                    <a:bodyPr/>
                    <a:lstStyle/>
                    <a:p>
                      <a:r>
                        <a:rPr lang="en-GB" sz="2000" dirty="0" smtClean="0"/>
                        <a:t>Data Definition Language (DDL)</a:t>
                      </a:r>
                      <a:endParaRPr lang="en-GB" sz="2000" dirty="0"/>
                    </a:p>
                  </a:txBody>
                  <a:tcPr/>
                </a:tc>
                <a:tc>
                  <a:txBody>
                    <a:bodyPr/>
                    <a:lstStyle/>
                    <a:p>
                      <a:r>
                        <a:rPr lang="en-GB" sz="2000" dirty="0" smtClean="0"/>
                        <a:t>Data Control Language (DCL)</a:t>
                      </a:r>
                      <a:endParaRPr lang="en-GB" sz="2000" dirty="0"/>
                    </a:p>
                  </a:txBody>
                  <a:tcPr/>
                </a:tc>
              </a:tr>
              <a:tr h="370840">
                <a:tc>
                  <a:txBody>
                    <a:bodyPr/>
                    <a:lstStyle/>
                    <a:p>
                      <a:r>
                        <a:rPr lang="en-GB" sz="2400" dirty="0" smtClean="0"/>
                        <a:t>Statements for querying and modifying data:</a:t>
                      </a:r>
                    </a:p>
                    <a:p>
                      <a:pPr marL="285750" indent="-285750">
                        <a:buFont typeface="Arial" panose="020B0604020202020204" pitchFamily="34" charset="0"/>
                        <a:buChar char="•"/>
                      </a:pPr>
                      <a:r>
                        <a:rPr lang="en-GB" sz="2400" dirty="0" smtClean="0"/>
                        <a:t>SELECT</a:t>
                      </a:r>
                    </a:p>
                    <a:p>
                      <a:pPr marL="285750" indent="-285750">
                        <a:buFont typeface="Arial" panose="020B0604020202020204" pitchFamily="34" charset="0"/>
                        <a:buChar char="•"/>
                      </a:pPr>
                      <a:r>
                        <a:rPr lang="en-GB" sz="2400" dirty="0" smtClean="0"/>
                        <a:t>INSERT</a:t>
                      </a:r>
                    </a:p>
                    <a:p>
                      <a:pPr marL="285750" indent="-285750">
                        <a:buFont typeface="Arial" panose="020B0604020202020204" pitchFamily="34" charset="0"/>
                        <a:buChar char="•"/>
                      </a:pPr>
                      <a:r>
                        <a:rPr lang="en-GB" sz="2400" dirty="0" smtClean="0"/>
                        <a:t>UPDATE</a:t>
                      </a:r>
                    </a:p>
                    <a:p>
                      <a:pPr marL="285750" indent="-285750">
                        <a:buFont typeface="Arial" panose="020B0604020202020204" pitchFamily="34" charset="0"/>
                        <a:buChar char="•"/>
                      </a:pPr>
                      <a:r>
                        <a:rPr lang="en-GB" sz="2400" dirty="0" smtClean="0"/>
                        <a:t>DELETE</a:t>
                      </a:r>
                      <a:endParaRPr lang="en-GB" sz="2400" dirty="0"/>
                    </a:p>
                  </a:txBody>
                  <a:tcPr>
                    <a:solidFill>
                      <a:schemeClr val="accent1">
                        <a:lumMod val="20000"/>
                        <a:lumOff val="80000"/>
                      </a:schemeClr>
                    </a:solidFill>
                  </a:tcPr>
                </a:tc>
                <a:tc>
                  <a:txBody>
                    <a:bodyPr/>
                    <a:lstStyle/>
                    <a:p>
                      <a:r>
                        <a:rPr lang="en-GB" sz="2400" dirty="0" smtClean="0"/>
                        <a:t>Statements for defining</a:t>
                      </a:r>
                      <a:r>
                        <a:rPr lang="en-GB" sz="2400" baseline="0" dirty="0" smtClean="0"/>
                        <a:t> database objects:</a:t>
                      </a:r>
                    </a:p>
                    <a:p>
                      <a:pPr marL="285750" indent="-285750">
                        <a:buFont typeface="Arial" panose="020B0604020202020204" pitchFamily="34" charset="0"/>
                        <a:buChar char="•"/>
                      </a:pPr>
                      <a:r>
                        <a:rPr lang="en-GB" sz="2400" baseline="0" dirty="0" smtClean="0"/>
                        <a:t>CREATE</a:t>
                      </a:r>
                    </a:p>
                    <a:p>
                      <a:pPr marL="285750" indent="-285750">
                        <a:buFont typeface="Arial" panose="020B0604020202020204" pitchFamily="34" charset="0"/>
                        <a:buChar char="•"/>
                      </a:pPr>
                      <a:r>
                        <a:rPr lang="en-GB" sz="2400" baseline="0" dirty="0" smtClean="0"/>
                        <a:t>ALTER</a:t>
                      </a:r>
                    </a:p>
                    <a:p>
                      <a:pPr marL="285750" indent="-285750">
                        <a:buFont typeface="Arial" panose="020B0604020202020204" pitchFamily="34" charset="0"/>
                        <a:buChar char="•"/>
                      </a:pPr>
                      <a:r>
                        <a:rPr lang="en-GB" sz="2400" baseline="0" dirty="0" smtClean="0"/>
                        <a:t>DROP</a:t>
                      </a:r>
                      <a:endParaRPr lang="en-GB" sz="2400" dirty="0"/>
                    </a:p>
                  </a:txBody>
                  <a:tcPr>
                    <a:solidFill>
                      <a:schemeClr val="accent1">
                        <a:lumMod val="20000"/>
                        <a:lumOff val="80000"/>
                      </a:schemeClr>
                    </a:solidFill>
                  </a:tcPr>
                </a:tc>
                <a:tc>
                  <a:txBody>
                    <a:bodyPr/>
                    <a:lstStyle/>
                    <a:p>
                      <a:r>
                        <a:rPr lang="en-GB" sz="2400" dirty="0" smtClean="0"/>
                        <a:t>Statements for assigning security permissions:</a:t>
                      </a:r>
                    </a:p>
                    <a:p>
                      <a:pPr marL="285750" indent="-285750">
                        <a:buFont typeface="Arial" panose="020B0604020202020204" pitchFamily="34" charset="0"/>
                        <a:buChar char="•"/>
                      </a:pPr>
                      <a:r>
                        <a:rPr lang="en-GB" sz="2400" dirty="0" smtClean="0"/>
                        <a:t>GRANT</a:t>
                      </a:r>
                    </a:p>
                    <a:p>
                      <a:pPr marL="285750" indent="-285750">
                        <a:buFont typeface="Arial" panose="020B0604020202020204" pitchFamily="34" charset="0"/>
                        <a:buChar char="•"/>
                      </a:pPr>
                      <a:r>
                        <a:rPr lang="en-GB" sz="2400" dirty="0" smtClean="0"/>
                        <a:t>REVOKE</a:t>
                      </a:r>
                    </a:p>
                    <a:p>
                      <a:pPr marL="285750" indent="-285750">
                        <a:buFont typeface="Arial" panose="020B0604020202020204" pitchFamily="34" charset="0"/>
                        <a:buChar char="•"/>
                      </a:pPr>
                      <a:r>
                        <a:rPr lang="en-GB" sz="2400" dirty="0" smtClean="0"/>
                        <a:t>DENY</a:t>
                      </a:r>
                      <a:endParaRPr lang="en-GB" sz="2400" dirty="0"/>
                    </a:p>
                  </a:txBody>
                  <a:tcPr>
                    <a:solidFill>
                      <a:schemeClr val="accent1">
                        <a:lumMod val="20000"/>
                        <a:lumOff val="80000"/>
                      </a:schemeClr>
                    </a:solidFill>
                  </a:tcPr>
                </a:tc>
              </a:tr>
            </a:tbl>
          </a:graphicData>
        </a:graphic>
      </p:graphicFrame>
      <p:sp>
        <p:nvSpPr>
          <p:cNvPr id="16" name="Rounded Rectangular Callout 15"/>
          <p:cNvSpPr/>
          <p:nvPr/>
        </p:nvSpPr>
        <p:spPr>
          <a:xfrm>
            <a:off x="4060723" y="4798142"/>
            <a:ext cx="3647767" cy="1179871"/>
          </a:xfrm>
          <a:prstGeom prst="wedgeRoundRectCallout">
            <a:avLst>
              <a:gd name="adj1" fmla="val -96305"/>
              <a:gd name="adj2" fmla="val -174167"/>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GB" sz="2800" dirty="0" smtClean="0"/>
              <a:t>Focus of this course</a:t>
            </a:r>
            <a:endParaRPr lang="en-GB" sz="2800" dirty="0"/>
          </a:p>
        </p:txBody>
      </p:sp>
    </p:spTree>
    <p:extLst>
      <p:ext uri="{BB962C8B-B14F-4D97-AF65-F5344CB8AC3E}">
        <p14:creationId xmlns:p14="http://schemas.microsoft.com/office/powerpoint/2010/main" val="684474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SELECT Statement</a:t>
            </a:r>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665135716"/>
              </p:ext>
            </p:extLst>
          </p:nvPr>
        </p:nvGraphicFramePr>
        <p:xfrm>
          <a:off x="1027072" y="1245704"/>
          <a:ext cx="10073440" cy="3200400"/>
        </p:xfrm>
        <a:graphic>
          <a:graphicData uri="http://schemas.openxmlformats.org/drawingml/2006/table">
            <a:tbl>
              <a:tblPr firstRow="1" bandRow="1">
                <a:tableStyleId>{B301B821-A1FF-4177-AEE7-76D212191A09}</a:tableStyleId>
              </a:tblPr>
              <a:tblGrid>
                <a:gridCol w="2072249"/>
                <a:gridCol w="3024315"/>
                <a:gridCol w="4976876"/>
              </a:tblGrid>
              <a:tr h="322179">
                <a:tc>
                  <a:txBody>
                    <a:bodyPr/>
                    <a:lstStyle/>
                    <a:p>
                      <a:r>
                        <a:rPr lang="en-US" sz="2400" dirty="0" smtClean="0"/>
                        <a:t>Element</a:t>
                      </a:r>
                      <a:endParaRPr lang="en-US" sz="2400" dirty="0">
                        <a:latin typeface="Segoe UI" pitchFamily="34" charset="0"/>
                        <a:cs typeface="Segoe UI" pitchFamily="34" charset="0"/>
                      </a:endParaRPr>
                    </a:p>
                  </a:txBody>
                  <a:tcPr/>
                </a:tc>
                <a:tc>
                  <a:txBody>
                    <a:bodyPr/>
                    <a:lstStyle/>
                    <a:p>
                      <a:r>
                        <a:rPr lang="en-US" sz="2400" dirty="0" smtClean="0"/>
                        <a:t>Expression</a:t>
                      </a:r>
                      <a:endParaRPr lang="en-US" sz="2400" dirty="0">
                        <a:latin typeface="Segoe UI" pitchFamily="34" charset="0"/>
                        <a:cs typeface="Segoe UI" pitchFamily="34" charset="0"/>
                      </a:endParaRPr>
                    </a:p>
                  </a:txBody>
                  <a:tcPr/>
                </a:tc>
                <a:tc>
                  <a:txBody>
                    <a:bodyPr/>
                    <a:lstStyle/>
                    <a:p>
                      <a:r>
                        <a:rPr lang="en-US" sz="2400" dirty="0" smtClean="0"/>
                        <a:t>Role</a:t>
                      </a:r>
                      <a:endParaRPr lang="en-US" sz="2400" dirty="0">
                        <a:latin typeface="Segoe UI" pitchFamily="34" charset="0"/>
                        <a:cs typeface="Segoe UI" pitchFamily="34" charset="0"/>
                      </a:endParaRPr>
                    </a:p>
                  </a:txBody>
                  <a:tcPr/>
                </a:tc>
              </a:tr>
              <a:tr h="322179">
                <a:tc>
                  <a:txBody>
                    <a:bodyPr/>
                    <a:lstStyle/>
                    <a:p>
                      <a:r>
                        <a:rPr lang="en-US" sz="2400" dirty="0" smtClean="0"/>
                        <a:t>SELECT</a:t>
                      </a:r>
                      <a:endParaRPr lang="en-US" sz="2400" dirty="0">
                        <a:latin typeface="Segoe UI" pitchFamily="34" charset="0"/>
                        <a:cs typeface="Segoe UI" pitchFamily="34" charset="0"/>
                      </a:endParaRPr>
                    </a:p>
                  </a:txBody>
                  <a:tcPr/>
                </a:tc>
                <a:tc>
                  <a:txBody>
                    <a:bodyPr/>
                    <a:lstStyle/>
                    <a:p>
                      <a:r>
                        <a:rPr lang="en-US" sz="2400" dirty="0" smtClean="0"/>
                        <a:t>&lt;select list&gt;</a:t>
                      </a:r>
                      <a:endParaRPr lang="en-US" sz="2400" dirty="0">
                        <a:latin typeface="Segoe UI" pitchFamily="34" charset="0"/>
                        <a:cs typeface="Segoe UI" pitchFamily="34" charset="0"/>
                      </a:endParaRPr>
                    </a:p>
                  </a:txBody>
                  <a:tcPr/>
                </a:tc>
                <a:tc>
                  <a:txBody>
                    <a:bodyPr/>
                    <a:lstStyle/>
                    <a:p>
                      <a:r>
                        <a:rPr lang="en-US" sz="2400" baseline="0" dirty="0" smtClean="0"/>
                        <a:t>Defines which columns to return</a:t>
                      </a:r>
                      <a:endParaRPr lang="en-US" sz="2400" dirty="0">
                        <a:latin typeface="Segoe UI" pitchFamily="34" charset="0"/>
                        <a:cs typeface="Segoe UI" pitchFamily="34" charset="0"/>
                      </a:endParaRPr>
                    </a:p>
                  </a:txBody>
                  <a:tcPr/>
                </a:tc>
              </a:tr>
              <a:tr h="322179">
                <a:tc>
                  <a:txBody>
                    <a:bodyPr/>
                    <a:lstStyle/>
                    <a:p>
                      <a:r>
                        <a:rPr lang="en-US" sz="2400" dirty="0" smtClean="0"/>
                        <a:t>FROM</a:t>
                      </a:r>
                      <a:endParaRPr lang="en-US" sz="2400" dirty="0">
                        <a:latin typeface="Segoe UI" pitchFamily="34" charset="0"/>
                        <a:cs typeface="Segoe UI" pitchFamily="34" charset="0"/>
                      </a:endParaRPr>
                    </a:p>
                  </a:txBody>
                  <a:tcPr/>
                </a:tc>
                <a:tc>
                  <a:txBody>
                    <a:bodyPr/>
                    <a:lstStyle/>
                    <a:p>
                      <a:r>
                        <a:rPr lang="en-US" sz="2400" dirty="0" smtClean="0"/>
                        <a:t>&lt;table source&gt;</a:t>
                      </a:r>
                      <a:endParaRPr lang="en-US" sz="2400" dirty="0">
                        <a:latin typeface="Segoe UI" pitchFamily="34" charset="0"/>
                        <a:cs typeface="Segoe UI" pitchFamily="34" charset="0"/>
                      </a:endParaRPr>
                    </a:p>
                  </a:txBody>
                  <a:tcPr/>
                </a:tc>
                <a:tc>
                  <a:txBody>
                    <a:bodyPr/>
                    <a:lstStyle/>
                    <a:p>
                      <a:r>
                        <a:rPr lang="en-US" sz="2400" baseline="0" dirty="0" smtClean="0"/>
                        <a:t>Defines table(s) to query</a:t>
                      </a:r>
                      <a:endParaRPr lang="en-US" sz="2400" dirty="0">
                        <a:latin typeface="Segoe UI" pitchFamily="34" charset="0"/>
                        <a:cs typeface="Segoe UI" pitchFamily="34" charset="0"/>
                      </a:endParaRPr>
                    </a:p>
                  </a:txBody>
                  <a:tcPr/>
                </a:tc>
              </a:tr>
              <a:tr h="447983">
                <a:tc>
                  <a:txBody>
                    <a:bodyPr/>
                    <a:lstStyle/>
                    <a:p>
                      <a:r>
                        <a:rPr lang="en-US" sz="2400" dirty="0" smtClean="0"/>
                        <a:t>WHERE</a:t>
                      </a:r>
                      <a:endParaRPr lang="en-US" sz="2400" dirty="0">
                        <a:latin typeface="Segoe UI" pitchFamily="34" charset="0"/>
                        <a:cs typeface="Segoe UI" pitchFamily="34" charset="0"/>
                      </a:endParaRPr>
                    </a:p>
                  </a:txBody>
                  <a:tcPr/>
                </a:tc>
                <a:tc>
                  <a:txBody>
                    <a:bodyPr/>
                    <a:lstStyle/>
                    <a:p>
                      <a:r>
                        <a:rPr lang="en-US" sz="2400" dirty="0" smtClean="0"/>
                        <a:t>&lt;search condition&gt;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t>Filters rows using a predicate</a:t>
                      </a:r>
                    </a:p>
                  </a:txBody>
                  <a:tcPr/>
                </a:tc>
              </a:tr>
              <a:tr h="322179">
                <a:tc>
                  <a:txBody>
                    <a:bodyPr/>
                    <a:lstStyle/>
                    <a:p>
                      <a:r>
                        <a:rPr lang="en-US" sz="2400" dirty="0" smtClean="0"/>
                        <a:t>GROUP BY</a:t>
                      </a:r>
                      <a:endParaRPr lang="en-US" sz="2400" dirty="0">
                        <a:latin typeface="Segoe UI" pitchFamily="34" charset="0"/>
                        <a:cs typeface="Segoe UI" pitchFamily="34" charset="0"/>
                      </a:endParaRPr>
                    </a:p>
                  </a:txBody>
                  <a:tcPr/>
                </a:tc>
                <a:tc>
                  <a:txBody>
                    <a:bodyPr/>
                    <a:lstStyle/>
                    <a:p>
                      <a:r>
                        <a:rPr lang="en-US" sz="2400" dirty="0" smtClean="0"/>
                        <a:t>&lt;group by list&gt;</a:t>
                      </a:r>
                      <a:endParaRPr lang="en-US" sz="2400" dirty="0">
                        <a:latin typeface="Segoe UI" pitchFamily="34" charset="0"/>
                        <a:cs typeface="Segoe UI"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aseline="0" dirty="0" smtClean="0"/>
                        <a:t>Arranges rows by groups</a:t>
                      </a:r>
                      <a:endParaRPr lang="en-US" sz="2400" baseline="0" dirty="0" smtClean="0">
                        <a:latin typeface="Segoe UI" pitchFamily="34" charset="0"/>
                        <a:cs typeface="Segoe UI" pitchFamily="34" charset="0"/>
                      </a:endParaRPr>
                    </a:p>
                  </a:txBody>
                  <a:tcPr/>
                </a:tc>
              </a:tr>
              <a:tr h="429786">
                <a:tc>
                  <a:txBody>
                    <a:bodyPr/>
                    <a:lstStyle/>
                    <a:p>
                      <a:r>
                        <a:rPr lang="en-US" sz="2400" dirty="0" smtClean="0"/>
                        <a:t>HAVING</a:t>
                      </a:r>
                      <a:endParaRPr lang="en-US" sz="2400" dirty="0">
                        <a:latin typeface="Segoe UI" pitchFamily="34" charset="0"/>
                        <a:cs typeface="Segoe UI" pitchFamily="34" charset="0"/>
                      </a:endParaRPr>
                    </a:p>
                  </a:txBody>
                  <a:tcPr/>
                </a:tc>
                <a:tc>
                  <a:txBody>
                    <a:bodyPr/>
                    <a:lstStyle/>
                    <a:p>
                      <a:r>
                        <a:rPr lang="en-US" sz="2400" dirty="0" smtClean="0"/>
                        <a:t>&lt;search condition&gt;</a:t>
                      </a:r>
                      <a:endParaRPr lang="en-US" sz="2400" dirty="0">
                        <a:latin typeface="Segoe UI" pitchFamily="34" charset="0"/>
                        <a:cs typeface="Segoe UI" pitchFamily="34" charset="0"/>
                      </a:endParaRPr>
                    </a:p>
                  </a:txBody>
                  <a:tcPr/>
                </a:tc>
                <a:tc>
                  <a:txBody>
                    <a:bodyPr/>
                    <a:lstStyle/>
                    <a:p>
                      <a:r>
                        <a:rPr lang="en-US" sz="2400" baseline="0" dirty="0" smtClean="0"/>
                        <a:t>Filters groups using a predicate</a:t>
                      </a:r>
                      <a:endParaRPr lang="en-US" sz="2400" dirty="0">
                        <a:latin typeface="Segoe UI" pitchFamily="34" charset="0"/>
                        <a:cs typeface="Segoe UI" pitchFamily="34" charset="0"/>
                      </a:endParaRPr>
                    </a:p>
                  </a:txBody>
                  <a:tcPr/>
                </a:tc>
              </a:tr>
              <a:tr h="322179">
                <a:tc>
                  <a:txBody>
                    <a:bodyPr/>
                    <a:lstStyle/>
                    <a:p>
                      <a:r>
                        <a:rPr lang="en-US" sz="2400" dirty="0" smtClean="0"/>
                        <a:t>ORDER BY</a:t>
                      </a:r>
                      <a:endParaRPr lang="en-US" sz="2400" dirty="0">
                        <a:latin typeface="Segoe UI" pitchFamily="34" charset="0"/>
                        <a:cs typeface="Segoe UI" pitchFamily="34" charset="0"/>
                      </a:endParaRPr>
                    </a:p>
                  </a:txBody>
                  <a:tcPr/>
                </a:tc>
                <a:tc>
                  <a:txBody>
                    <a:bodyPr/>
                    <a:lstStyle/>
                    <a:p>
                      <a:r>
                        <a:rPr lang="en-US" sz="2400" dirty="0" smtClean="0"/>
                        <a:t>&lt;order by list&gt;</a:t>
                      </a:r>
                      <a:endParaRPr lang="en-US" sz="2400" dirty="0">
                        <a:latin typeface="Segoe UI" pitchFamily="34" charset="0"/>
                        <a:cs typeface="Segoe UI" pitchFamily="34" charset="0"/>
                      </a:endParaRPr>
                    </a:p>
                  </a:txBody>
                  <a:tcPr/>
                </a:tc>
                <a:tc>
                  <a:txBody>
                    <a:bodyPr/>
                    <a:lstStyle/>
                    <a:p>
                      <a:r>
                        <a:rPr lang="en-US" sz="2400" baseline="0" dirty="0" smtClean="0"/>
                        <a:t>Sorts the output</a:t>
                      </a:r>
                      <a:endParaRPr lang="en-US" sz="2400" dirty="0">
                        <a:latin typeface="Segoe UI" pitchFamily="34" charset="0"/>
                        <a:cs typeface="Segoe UI" pitchFamily="34" charset="0"/>
                      </a:endParaRPr>
                    </a:p>
                  </a:txBody>
                  <a:tcPr/>
                </a:tc>
              </a:tr>
            </a:tbl>
          </a:graphicData>
        </a:graphic>
      </p:graphicFrame>
      <p:sp>
        <p:nvSpPr>
          <p:cNvPr id="6" name="TextBox 5"/>
          <p:cNvSpPr txBox="1"/>
          <p:nvPr/>
        </p:nvSpPr>
        <p:spPr>
          <a:xfrm>
            <a:off x="573206" y="1658422"/>
            <a:ext cx="367408" cy="523220"/>
          </a:xfrm>
          <a:prstGeom prst="rect">
            <a:avLst/>
          </a:prstGeom>
          <a:noFill/>
        </p:spPr>
        <p:txBody>
          <a:bodyPr wrap="none" rtlCol="0">
            <a:spAutoFit/>
          </a:bodyPr>
          <a:lstStyle/>
          <a:p>
            <a:r>
              <a:rPr lang="en-GB" sz="2800" b="1" dirty="0" smtClean="0">
                <a:solidFill>
                  <a:srgbClr val="C00000"/>
                </a:solidFill>
              </a:rPr>
              <a:t>5</a:t>
            </a:r>
            <a:endParaRPr lang="en-GB" sz="2800" b="1" dirty="0">
              <a:solidFill>
                <a:srgbClr val="C00000"/>
              </a:solidFill>
            </a:endParaRPr>
          </a:p>
        </p:txBody>
      </p:sp>
      <p:sp>
        <p:nvSpPr>
          <p:cNvPr id="7" name="TextBox 6"/>
          <p:cNvSpPr txBox="1"/>
          <p:nvPr/>
        </p:nvSpPr>
        <p:spPr>
          <a:xfrm>
            <a:off x="573206" y="2133953"/>
            <a:ext cx="367408" cy="523220"/>
          </a:xfrm>
          <a:prstGeom prst="rect">
            <a:avLst/>
          </a:prstGeom>
          <a:noFill/>
        </p:spPr>
        <p:txBody>
          <a:bodyPr wrap="none" rtlCol="0">
            <a:spAutoFit/>
          </a:bodyPr>
          <a:lstStyle/>
          <a:p>
            <a:r>
              <a:rPr lang="en-GB" sz="2800" b="1" dirty="0" smtClean="0">
                <a:solidFill>
                  <a:srgbClr val="C00000"/>
                </a:solidFill>
              </a:rPr>
              <a:t>1</a:t>
            </a:r>
            <a:endParaRPr lang="en-GB" sz="2800" b="1" dirty="0">
              <a:solidFill>
                <a:srgbClr val="C00000"/>
              </a:solidFill>
            </a:endParaRPr>
          </a:p>
        </p:txBody>
      </p:sp>
      <p:sp>
        <p:nvSpPr>
          <p:cNvPr id="8" name="TextBox 7"/>
          <p:cNvSpPr txBox="1"/>
          <p:nvPr/>
        </p:nvSpPr>
        <p:spPr>
          <a:xfrm>
            <a:off x="573206" y="2593632"/>
            <a:ext cx="367408" cy="523220"/>
          </a:xfrm>
          <a:prstGeom prst="rect">
            <a:avLst/>
          </a:prstGeom>
          <a:noFill/>
        </p:spPr>
        <p:txBody>
          <a:bodyPr wrap="none" rtlCol="0">
            <a:spAutoFit/>
          </a:bodyPr>
          <a:lstStyle/>
          <a:p>
            <a:r>
              <a:rPr lang="en-GB" sz="2800" b="1" dirty="0" smtClean="0">
                <a:solidFill>
                  <a:srgbClr val="C00000"/>
                </a:solidFill>
              </a:rPr>
              <a:t>2</a:t>
            </a:r>
            <a:endParaRPr lang="en-GB" sz="2800" b="1" dirty="0">
              <a:solidFill>
                <a:srgbClr val="C00000"/>
              </a:solidFill>
            </a:endParaRPr>
          </a:p>
        </p:txBody>
      </p:sp>
      <p:sp>
        <p:nvSpPr>
          <p:cNvPr id="9" name="TextBox 8"/>
          <p:cNvSpPr txBox="1"/>
          <p:nvPr/>
        </p:nvSpPr>
        <p:spPr>
          <a:xfrm>
            <a:off x="573206" y="3028158"/>
            <a:ext cx="367408" cy="523220"/>
          </a:xfrm>
          <a:prstGeom prst="rect">
            <a:avLst/>
          </a:prstGeom>
          <a:noFill/>
        </p:spPr>
        <p:txBody>
          <a:bodyPr wrap="none" rtlCol="0">
            <a:spAutoFit/>
          </a:bodyPr>
          <a:lstStyle/>
          <a:p>
            <a:r>
              <a:rPr lang="en-GB" sz="2800" b="1" dirty="0" smtClean="0">
                <a:solidFill>
                  <a:srgbClr val="C00000"/>
                </a:solidFill>
              </a:rPr>
              <a:t>3</a:t>
            </a:r>
            <a:endParaRPr lang="en-GB" sz="2800" b="1" dirty="0">
              <a:solidFill>
                <a:srgbClr val="C00000"/>
              </a:solidFill>
            </a:endParaRPr>
          </a:p>
        </p:txBody>
      </p:sp>
      <p:sp>
        <p:nvSpPr>
          <p:cNvPr id="10" name="TextBox 9"/>
          <p:cNvSpPr txBox="1"/>
          <p:nvPr/>
        </p:nvSpPr>
        <p:spPr>
          <a:xfrm>
            <a:off x="573206" y="3492180"/>
            <a:ext cx="367408" cy="523220"/>
          </a:xfrm>
          <a:prstGeom prst="rect">
            <a:avLst/>
          </a:prstGeom>
          <a:noFill/>
        </p:spPr>
        <p:txBody>
          <a:bodyPr wrap="none" rtlCol="0">
            <a:spAutoFit/>
          </a:bodyPr>
          <a:lstStyle/>
          <a:p>
            <a:r>
              <a:rPr lang="en-GB" sz="2800" b="1" dirty="0" smtClean="0">
                <a:solidFill>
                  <a:srgbClr val="C00000"/>
                </a:solidFill>
              </a:rPr>
              <a:t>4</a:t>
            </a:r>
            <a:endParaRPr lang="en-GB" sz="2800" b="1" dirty="0">
              <a:solidFill>
                <a:srgbClr val="C00000"/>
              </a:solidFill>
            </a:endParaRPr>
          </a:p>
        </p:txBody>
      </p:sp>
      <p:sp>
        <p:nvSpPr>
          <p:cNvPr id="11" name="TextBox 10"/>
          <p:cNvSpPr txBox="1"/>
          <p:nvPr/>
        </p:nvSpPr>
        <p:spPr>
          <a:xfrm>
            <a:off x="573206" y="3946369"/>
            <a:ext cx="367408" cy="523220"/>
          </a:xfrm>
          <a:prstGeom prst="rect">
            <a:avLst/>
          </a:prstGeom>
          <a:noFill/>
        </p:spPr>
        <p:txBody>
          <a:bodyPr wrap="none" rtlCol="0">
            <a:spAutoFit/>
          </a:bodyPr>
          <a:lstStyle/>
          <a:p>
            <a:r>
              <a:rPr lang="en-GB" sz="2800" b="1" dirty="0" smtClean="0">
                <a:solidFill>
                  <a:srgbClr val="C00000"/>
                </a:solidFill>
              </a:rPr>
              <a:t>6</a:t>
            </a:r>
            <a:endParaRPr lang="en-GB" sz="2800" b="1" dirty="0">
              <a:solidFill>
                <a:srgbClr val="C00000"/>
              </a:solidFill>
            </a:endParaRPr>
          </a:p>
        </p:txBody>
      </p:sp>
      <p:sp>
        <p:nvSpPr>
          <p:cNvPr id="13" name="Rectangle 12"/>
          <p:cNvSpPr/>
          <p:nvPr/>
        </p:nvSpPr>
        <p:spPr>
          <a:xfrm>
            <a:off x="2922740" y="4702526"/>
            <a:ext cx="6096000" cy="1920526"/>
          </a:xfrm>
          <a:prstGeom prst="rect">
            <a:avLst/>
          </a:prstGeom>
        </p:spPr>
        <p:txBody>
          <a:bodyPr>
            <a:spAutoFit/>
          </a:bodyPr>
          <a:lstStyle/>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SELECT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FROM </a:t>
            </a:r>
            <a:r>
              <a:rPr lang="en-US" sz="2200" kern="0" dirty="0" err="1">
                <a:solidFill>
                  <a:srgbClr val="000000"/>
                </a:solidFill>
                <a:latin typeface="Courier New" panose="02070309020205020404" pitchFamily="49" charset="0"/>
                <a:cs typeface="Courier New" panose="02070309020205020404" pitchFamily="49" charset="0"/>
              </a:rPr>
              <a:t>Sales.SalesOrder</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WHERE Status = 'Shipped'</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GROUP BY </a:t>
            </a:r>
            <a:r>
              <a:rPr lang="en-US" sz="2200" kern="0" dirty="0" err="1">
                <a:solidFill>
                  <a:srgbClr val="000000"/>
                </a:solidFill>
                <a:latin typeface="Courier New" panose="02070309020205020404" pitchFamily="49" charset="0"/>
                <a:cs typeface="Courier New" panose="02070309020205020404" pitchFamily="49" charset="0"/>
              </a:rPr>
              <a:t>OrderDate</a:t>
            </a:r>
            <a:endParaRPr lang="en-US" sz="2200" kern="0" dirty="0">
              <a:solidFill>
                <a:srgbClr val="000000"/>
              </a:solidFill>
              <a:latin typeface="Courier New" panose="02070309020205020404" pitchFamily="49" charset="0"/>
              <a:cs typeface="Courier New" panose="02070309020205020404" pitchFamily="49" charset="0"/>
            </a:endParaRP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HAVING COUNT(</a:t>
            </a:r>
            <a:r>
              <a:rPr lang="en-US" sz="2200" kern="0" dirty="0" err="1">
                <a:solidFill>
                  <a:srgbClr val="000000"/>
                </a:solidFill>
                <a:latin typeface="Courier New" panose="02070309020205020404" pitchFamily="49" charset="0"/>
                <a:cs typeface="Courier New" panose="02070309020205020404" pitchFamily="49" charset="0"/>
              </a:rPr>
              <a:t>OrderID</a:t>
            </a:r>
            <a:r>
              <a:rPr lang="en-US" sz="2200" kern="0" dirty="0">
                <a:solidFill>
                  <a:srgbClr val="000000"/>
                </a:solidFill>
                <a:latin typeface="Courier New" panose="02070309020205020404" pitchFamily="49" charset="0"/>
                <a:cs typeface="Courier New" panose="02070309020205020404" pitchFamily="49" charset="0"/>
              </a:rPr>
              <a:t>) &gt; 1</a:t>
            </a:r>
          </a:p>
          <a:p>
            <a:pPr lvl="0" defTabSz="457200" fontAlgn="base">
              <a:lnSpc>
                <a:spcPct val="90000"/>
              </a:lnSpc>
              <a:spcBef>
                <a:spcPct val="0"/>
              </a:spcBef>
              <a:spcAft>
                <a:spcPct val="0"/>
              </a:spcAft>
              <a:tabLst>
                <a:tab pos="457200" algn="l"/>
              </a:tabLst>
              <a:defRPr/>
            </a:pPr>
            <a:r>
              <a:rPr lang="en-US" sz="2200" kern="0" dirty="0">
                <a:solidFill>
                  <a:srgbClr val="000000"/>
                </a:solidFill>
                <a:latin typeface="Courier New" panose="02070309020205020404" pitchFamily="49" charset="0"/>
                <a:cs typeface="Courier New" panose="02070309020205020404" pitchFamily="49" charset="0"/>
              </a:rPr>
              <a:t>ORDER BY </a:t>
            </a:r>
            <a:r>
              <a:rPr lang="en-US" sz="2200" kern="0" dirty="0" err="1">
                <a:solidFill>
                  <a:srgbClr val="000000"/>
                </a:solidFill>
                <a:latin typeface="Courier New" panose="02070309020205020404" pitchFamily="49" charset="0"/>
                <a:cs typeface="Courier New" panose="02070309020205020404" pitchFamily="49" charset="0"/>
              </a:rPr>
              <a:t>OrderDate</a:t>
            </a:r>
            <a:r>
              <a:rPr lang="en-US" sz="2200" kern="0" dirty="0">
                <a:solidFill>
                  <a:srgbClr val="000000"/>
                </a:solidFill>
                <a:latin typeface="Courier New" panose="02070309020205020404" pitchFamily="49" charset="0"/>
                <a:cs typeface="Courier New" panose="02070309020205020404" pitchFamily="49" charset="0"/>
              </a:rPr>
              <a:t> DESC;</a:t>
            </a:r>
          </a:p>
        </p:txBody>
      </p:sp>
    </p:spTree>
    <p:extLst>
      <p:ext uri="{BB962C8B-B14F-4D97-AF65-F5344CB8AC3E}">
        <p14:creationId xmlns:p14="http://schemas.microsoft.com/office/powerpoint/2010/main" val="1553526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3">
                                            <p:txEl>
                                              <p:pRg st="4" end="4"/>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13">
                                            <p:txEl>
                                              <p:pRg st="5" end="5"/>
                                            </p:txEl>
                                          </p:spTgt>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3" grpId="0" build="allAtOnce"/>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SELECT Query Examples</a:t>
            </a:r>
            <a:endParaRPr lang="en-GB" dirty="0"/>
          </a:p>
        </p:txBody>
      </p:sp>
      <p:sp>
        <p:nvSpPr>
          <p:cNvPr id="7" name="Content Placeholder 6"/>
          <p:cNvSpPr>
            <a:spLocks noGrp="1"/>
          </p:cNvSpPr>
          <p:nvPr>
            <p:ph sz="quarter" idx="10"/>
          </p:nvPr>
        </p:nvSpPr>
        <p:spPr>
          <a:xfrm>
            <a:off x="1114815" y="1388226"/>
            <a:ext cx="10789847" cy="5290388"/>
          </a:xfrm>
        </p:spPr>
        <p:txBody>
          <a:bodyPr/>
          <a:lstStyle/>
          <a:p>
            <a:r>
              <a:rPr lang="en-GB" dirty="0" smtClean="0"/>
              <a:t>All columns</a:t>
            </a:r>
          </a:p>
          <a:p>
            <a:endParaRPr lang="en-GB" dirty="0"/>
          </a:p>
          <a:p>
            <a:r>
              <a:rPr lang="en-GB" dirty="0" smtClean="0"/>
              <a:t>Specific columns</a:t>
            </a:r>
          </a:p>
          <a:p>
            <a:endParaRPr lang="en-GB" dirty="0" smtClean="0"/>
          </a:p>
          <a:p>
            <a:endParaRPr lang="en-GB" dirty="0"/>
          </a:p>
          <a:p>
            <a:r>
              <a:rPr lang="en-GB" dirty="0" smtClean="0"/>
              <a:t>Expressions and Aliases</a:t>
            </a:r>
            <a:endParaRPr lang="en-GB" dirty="0"/>
          </a:p>
        </p:txBody>
      </p:sp>
      <p:sp>
        <p:nvSpPr>
          <p:cNvPr id="4" name="AutoShape 3"/>
          <p:cNvSpPr>
            <a:spLocks noChangeArrowheads="1"/>
          </p:cNvSpPr>
          <p:nvPr/>
        </p:nvSpPr>
        <p:spPr bwMode="auto">
          <a:xfrm>
            <a:off x="1717007" y="1952360"/>
            <a:ext cx="9179709" cy="432947"/>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5" name="AutoShape 3"/>
          <p:cNvSpPr>
            <a:spLocks noChangeArrowheads="1"/>
          </p:cNvSpPr>
          <p:nvPr/>
        </p:nvSpPr>
        <p:spPr bwMode="auto">
          <a:xfrm>
            <a:off x="1717008" y="3382388"/>
            <a:ext cx="9179709" cy="758273"/>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Name,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ListPrice</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
        <p:nvSpPr>
          <p:cNvPr id="6" name="AutoShape 3"/>
          <p:cNvSpPr>
            <a:spLocks noChangeArrowheads="1"/>
          </p:cNvSpPr>
          <p:nvPr/>
        </p:nvSpPr>
        <p:spPr bwMode="auto">
          <a:xfrm>
            <a:off x="1717008" y="5434566"/>
            <a:ext cx="9179709" cy="749237"/>
          </a:xfrm>
          <a:prstGeom prst="roundRect">
            <a:avLst>
              <a:gd name="adj" fmla="val 11583"/>
            </a:avLst>
          </a:prstGeom>
          <a:solidFill>
            <a:srgbClr val="8DACD0">
              <a:lumMod val="20000"/>
              <a:lumOff val="80000"/>
            </a:srgbClr>
          </a:solidFill>
          <a:ln w="9525" algn="ctr">
            <a:solidFill>
              <a:srgbClr val="808080"/>
            </a:solidFill>
            <a:round/>
            <a:headEnd/>
            <a:tailEnd/>
          </a:ln>
          <a:effectLst>
            <a:outerShdw dist="35921" dir="2700000" algn="ctr" rotWithShape="0">
              <a:srgbClr val="C0C0C0"/>
            </a:outerShdw>
          </a:effectLst>
        </p:spPr>
        <p:txBody>
          <a:bodyPr wrap="square" anchor="ctr">
            <a:spAutoFit/>
          </a:bodyPr>
          <a:lstStyle/>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rPr>
              <a:t>SELECT </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Name AS Product,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ListPrice</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 * 0.9 AS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SalePrice</a:t>
            </a:r>
            <a:endPar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endParaRPr>
          </a:p>
          <a:p>
            <a:pPr marL="0" marR="0" lvl="0" indent="0" defTabSz="457200" eaLnBrk="1" fontAlgn="base" latinLnBrk="0" hangingPunct="1">
              <a:lnSpc>
                <a:spcPct val="90000"/>
              </a:lnSpc>
              <a:spcBef>
                <a:spcPct val="0"/>
              </a:spcBef>
              <a:spcAft>
                <a:spcPct val="0"/>
              </a:spcAft>
              <a:buClrTx/>
              <a:buSzTx/>
              <a:buFontTx/>
              <a:buNone/>
              <a:tabLst>
                <a:tab pos="457200" algn="l"/>
              </a:tabLst>
              <a:defRPr/>
            </a:pP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FROM </a:t>
            </a:r>
            <a:r>
              <a:rPr kumimoji="0" lang="en-US" sz="2200" b="0" i="0" u="none" strike="noStrike" kern="0" cap="none" spc="0" normalizeH="0" baseline="0" noProof="0" dirty="0" err="1" smtClean="0">
                <a:ln>
                  <a:noFill/>
                </a:ln>
                <a:solidFill>
                  <a:srgbClr val="000000"/>
                </a:solidFill>
                <a:effectLst/>
                <a:uLnTx/>
                <a:uFillTx/>
                <a:latin typeface="Courier New" panose="02070309020205020404" pitchFamily="49" charset="0"/>
                <a:cs typeface="Courier New" panose="02070309020205020404" pitchFamily="49" charset="0"/>
              </a:rPr>
              <a:t>Production.Product</a:t>
            </a:r>
            <a:r>
              <a:rPr kumimoji="0" lang="en-US" sz="2200" b="0" i="0" u="none" strike="noStrike" kern="0" cap="none" spc="0" normalizeH="0" baseline="0" noProof="0" dirty="0" smtClean="0">
                <a:ln>
                  <a:noFill/>
                </a:ln>
                <a:solidFill>
                  <a:srgbClr val="000000"/>
                </a:solidFill>
                <a:effectLst/>
                <a:uLnTx/>
                <a:uFillTx/>
                <a:latin typeface="Courier New" panose="02070309020205020404" pitchFamily="49" charset="0"/>
                <a:cs typeface="Courier New" panose="02070309020205020404" pitchFamily="49" charset="0"/>
              </a:rPr>
              <a:t>;</a:t>
            </a:r>
            <a:endParaRPr kumimoji="0" lang="en-US" sz="2200" b="0" i="0" u="none" strike="noStrike" kern="0" cap="none" spc="0" normalizeH="0" baseline="0" noProof="0" dirty="0">
              <a:ln>
                <a:noFill/>
              </a:ln>
              <a:solidFill>
                <a:srgbClr val="000000"/>
              </a:solidFill>
              <a:effectLst/>
              <a:uLnTx/>
              <a:uFillTx/>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0586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animBg="1"/>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Basic SELECT Queries</a:t>
            </a:r>
            <a:endParaRPr lang="en-GB" dirty="0"/>
          </a:p>
        </p:txBody>
      </p:sp>
    </p:spTree>
    <p:extLst>
      <p:ext uri="{BB962C8B-B14F-4D97-AF65-F5344CB8AC3E}">
        <p14:creationId xmlns:p14="http://schemas.microsoft.com/office/powerpoint/2010/main" val="30709525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Working with Data Types</a:t>
            </a:r>
            <a:br>
              <a:rPr lang="en-GB" dirty="0" smtClean="0"/>
            </a:br>
            <a:r>
              <a:rPr lang="en-GB" sz="4000" dirty="0" smtClean="0">
                <a:solidFill>
                  <a:schemeClr val="bg1">
                    <a:lumMod val="50000"/>
                  </a:schemeClr>
                </a:solidFill>
              </a:rPr>
              <a:t>Transact-SQL Data Types</a:t>
            </a:r>
            <a:endParaRPr lang="en-GB" dirty="0">
              <a:solidFill>
                <a:schemeClr val="bg1">
                  <a:lumMod val="50000"/>
                </a:schemeClr>
              </a:solidFill>
            </a:endParaRPr>
          </a:p>
        </p:txBody>
      </p:sp>
      <p:graphicFrame>
        <p:nvGraphicFramePr>
          <p:cNvPr id="6" name="Content Placeholder 5"/>
          <p:cNvGraphicFramePr>
            <a:graphicFrameLocks noGrp="1"/>
          </p:cNvGraphicFramePr>
          <p:nvPr>
            <p:ph sz="quarter" idx="10"/>
            <p:extLst>
              <p:ext uri="{D42A27DB-BD31-4B8C-83A1-F6EECF244321}">
                <p14:modId xmlns:p14="http://schemas.microsoft.com/office/powerpoint/2010/main" val="3431351522"/>
              </p:ext>
            </p:extLst>
          </p:nvPr>
        </p:nvGraphicFramePr>
        <p:xfrm>
          <a:off x="136063" y="1483696"/>
          <a:ext cx="11911111" cy="3937000"/>
        </p:xfrm>
        <a:graphic>
          <a:graphicData uri="http://schemas.openxmlformats.org/drawingml/2006/table">
            <a:tbl>
              <a:tblPr firstRow="1" bandRow="1">
                <a:tableStyleId>{5C22544A-7EE6-4342-B048-85BDC9FD1C3A}</a:tableStyleId>
              </a:tblPr>
              <a:tblGrid>
                <a:gridCol w="1996633"/>
                <a:gridCol w="2312990"/>
                <a:gridCol w="1900372"/>
                <a:gridCol w="1900372"/>
                <a:gridCol w="1900372"/>
                <a:gridCol w="1900372"/>
              </a:tblGrid>
              <a:tr h="370840">
                <a:tc>
                  <a:txBody>
                    <a:bodyPr/>
                    <a:lstStyle/>
                    <a:p>
                      <a:r>
                        <a:rPr lang="en-GB" sz="1800" dirty="0" smtClean="0"/>
                        <a:t>Exact Numeric</a:t>
                      </a:r>
                      <a:endParaRPr lang="en-GB" sz="1800" dirty="0"/>
                    </a:p>
                  </a:txBody>
                  <a:tcPr marL="88679" marR="88679"/>
                </a:tc>
                <a:tc>
                  <a:txBody>
                    <a:bodyPr/>
                    <a:lstStyle/>
                    <a:p>
                      <a:r>
                        <a:rPr lang="en-GB" sz="1800" dirty="0" smtClean="0"/>
                        <a:t>Approximate Numeric</a:t>
                      </a:r>
                      <a:endParaRPr lang="en-GB" sz="1800" dirty="0"/>
                    </a:p>
                  </a:txBody>
                  <a:tcPr marL="88679" marR="88679"/>
                </a:tc>
                <a:tc>
                  <a:txBody>
                    <a:bodyPr/>
                    <a:lstStyle/>
                    <a:p>
                      <a:r>
                        <a:rPr lang="en-GB" sz="1800" dirty="0" smtClean="0"/>
                        <a:t>Character</a:t>
                      </a:r>
                      <a:endParaRPr lang="en-GB" sz="1800" dirty="0"/>
                    </a:p>
                  </a:txBody>
                  <a:tcPr marL="88679" marR="88679"/>
                </a:tc>
                <a:tc>
                  <a:txBody>
                    <a:bodyPr/>
                    <a:lstStyle/>
                    <a:p>
                      <a:r>
                        <a:rPr lang="en-GB" sz="1800" dirty="0" smtClean="0"/>
                        <a:t>Date/Time</a:t>
                      </a:r>
                      <a:endParaRPr lang="en-GB" sz="1800" dirty="0"/>
                    </a:p>
                  </a:txBody>
                  <a:tcPr marL="88679" marR="88679"/>
                </a:tc>
                <a:tc>
                  <a:txBody>
                    <a:bodyPr/>
                    <a:lstStyle/>
                    <a:p>
                      <a:r>
                        <a:rPr lang="en-GB" sz="1800" dirty="0" smtClean="0"/>
                        <a:t>Binary</a:t>
                      </a:r>
                      <a:endParaRPr lang="en-GB" sz="1800" dirty="0"/>
                    </a:p>
                  </a:txBody>
                  <a:tcPr marL="88679" marR="88679"/>
                </a:tc>
                <a:tc>
                  <a:txBody>
                    <a:bodyPr/>
                    <a:lstStyle/>
                    <a:p>
                      <a:r>
                        <a:rPr lang="en-GB" sz="1800" dirty="0" smtClean="0"/>
                        <a:t>Other</a:t>
                      </a:r>
                      <a:endParaRPr lang="en-GB" sz="1800" dirty="0"/>
                    </a:p>
                  </a:txBody>
                  <a:tcPr marL="88679" marR="88679"/>
                </a:tc>
              </a:tr>
              <a:tr h="370840">
                <a:tc>
                  <a:txBody>
                    <a:bodyPr/>
                    <a:lstStyle/>
                    <a:p>
                      <a:r>
                        <a:rPr lang="en-GB" sz="2000" dirty="0" err="1" smtClean="0"/>
                        <a:t>tinyint</a:t>
                      </a:r>
                      <a:endParaRPr lang="en-GB" sz="2000" dirty="0"/>
                    </a:p>
                  </a:txBody>
                  <a:tcPr marL="88679" marR="88679"/>
                </a:tc>
                <a:tc>
                  <a:txBody>
                    <a:bodyPr/>
                    <a:lstStyle/>
                    <a:p>
                      <a:r>
                        <a:rPr lang="en-GB" sz="2000" dirty="0" smtClean="0"/>
                        <a:t>float</a:t>
                      </a:r>
                      <a:endParaRPr lang="en-GB" sz="2000" dirty="0"/>
                    </a:p>
                  </a:txBody>
                  <a:tcPr marL="88679" marR="88679"/>
                </a:tc>
                <a:tc>
                  <a:txBody>
                    <a:bodyPr/>
                    <a:lstStyle/>
                    <a:p>
                      <a:r>
                        <a:rPr lang="en-GB" sz="2000" dirty="0" smtClean="0"/>
                        <a:t>char</a:t>
                      </a:r>
                      <a:endParaRPr lang="en-GB" sz="2000" dirty="0"/>
                    </a:p>
                  </a:txBody>
                  <a:tcPr marL="88679" marR="88679"/>
                </a:tc>
                <a:tc>
                  <a:txBody>
                    <a:bodyPr/>
                    <a:lstStyle/>
                    <a:p>
                      <a:r>
                        <a:rPr lang="en-GB" sz="2000" dirty="0" smtClean="0"/>
                        <a:t>date</a:t>
                      </a:r>
                      <a:endParaRPr lang="en-GB" sz="2000" dirty="0"/>
                    </a:p>
                  </a:txBody>
                  <a:tcPr marL="88679" marR="88679"/>
                </a:tc>
                <a:tc>
                  <a:txBody>
                    <a:bodyPr/>
                    <a:lstStyle/>
                    <a:p>
                      <a:r>
                        <a:rPr lang="en-GB" sz="2000" dirty="0" smtClean="0"/>
                        <a:t>binary</a:t>
                      </a:r>
                      <a:endParaRPr lang="en-GB" sz="2000" dirty="0"/>
                    </a:p>
                  </a:txBody>
                  <a:tcPr marL="88679" marR="88679"/>
                </a:tc>
                <a:tc>
                  <a:txBody>
                    <a:bodyPr/>
                    <a:lstStyle/>
                    <a:p>
                      <a:r>
                        <a:rPr lang="en-GB" sz="2000" dirty="0" smtClean="0"/>
                        <a:t>cursor</a:t>
                      </a:r>
                      <a:endParaRPr lang="en-GB" sz="2000" dirty="0"/>
                    </a:p>
                  </a:txBody>
                  <a:tcPr marL="88679" marR="88679"/>
                </a:tc>
              </a:tr>
              <a:tr h="370840">
                <a:tc>
                  <a:txBody>
                    <a:bodyPr/>
                    <a:lstStyle/>
                    <a:p>
                      <a:r>
                        <a:rPr lang="en-GB" sz="2000" dirty="0" err="1" smtClean="0"/>
                        <a:t>smallint</a:t>
                      </a:r>
                      <a:endParaRPr lang="en-GB" sz="2000" dirty="0"/>
                    </a:p>
                  </a:txBody>
                  <a:tcPr marL="88679" marR="88679"/>
                </a:tc>
                <a:tc>
                  <a:txBody>
                    <a:bodyPr/>
                    <a:lstStyle/>
                    <a:p>
                      <a:r>
                        <a:rPr lang="en-GB" sz="2000" dirty="0" smtClean="0"/>
                        <a:t>real</a:t>
                      </a:r>
                      <a:endParaRPr lang="en-GB" sz="2000" dirty="0"/>
                    </a:p>
                  </a:txBody>
                  <a:tcPr marL="88679" marR="88679"/>
                </a:tc>
                <a:tc>
                  <a:txBody>
                    <a:bodyPr/>
                    <a:lstStyle/>
                    <a:p>
                      <a:r>
                        <a:rPr lang="en-GB" sz="2000" dirty="0" err="1" smtClean="0"/>
                        <a:t>varchar</a:t>
                      </a:r>
                      <a:endParaRPr lang="en-GB" sz="2000" dirty="0"/>
                    </a:p>
                  </a:txBody>
                  <a:tcPr marL="88679" marR="88679"/>
                </a:tc>
                <a:tc>
                  <a:txBody>
                    <a:bodyPr/>
                    <a:lstStyle/>
                    <a:p>
                      <a:r>
                        <a:rPr lang="en-GB" sz="2000" dirty="0" smtClean="0"/>
                        <a:t>time</a:t>
                      </a:r>
                      <a:endParaRPr lang="en-GB" sz="2000" dirty="0"/>
                    </a:p>
                  </a:txBody>
                  <a:tcPr marL="88679" marR="88679"/>
                </a:tc>
                <a:tc>
                  <a:txBody>
                    <a:bodyPr/>
                    <a:lstStyle/>
                    <a:p>
                      <a:r>
                        <a:rPr lang="en-GB" sz="2000" dirty="0" err="1" smtClean="0"/>
                        <a:t>varbinary</a:t>
                      </a:r>
                      <a:endParaRPr lang="en-GB" sz="2000" dirty="0"/>
                    </a:p>
                  </a:txBody>
                  <a:tcPr marL="88679" marR="88679"/>
                </a:tc>
                <a:tc>
                  <a:txBody>
                    <a:bodyPr/>
                    <a:lstStyle/>
                    <a:p>
                      <a:r>
                        <a:rPr lang="en-GB" sz="2000" dirty="0" err="1" smtClean="0"/>
                        <a:t>hierarchyid</a:t>
                      </a:r>
                      <a:endParaRPr lang="en-GB" sz="2000" dirty="0"/>
                    </a:p>
                  </a:txBody>
                  <a:tcPr marL="88679" marR="88679"/>
                </a:tc>
              </a:tr>
              <a:tr h="370840">
                <a:tc>
                  <a:txBody>
                    <a:bodyPr/>
                    <a:lstStyle/>
                    <a:p>
                      <a:r>
                        <a:rPr lang="en-GB" sz="2000" dirty="0" err="1" smtClean="0"/>
                        <a:t>int</a:t>
                      </a:r>
                      <a:endParaRPr lang="en-GB" sz="2000" dirty="0"/>
                    </a:p>
                  </a:txBody>
                  <a:tcPr marL="88679" marR="88679"/>
                </a:tc>
                <a:tc>
                  <a:txBody>
                    <a:bodyPr/>
                    <a:lstStyle/>
                    <a:p>
                      <a:endParaRPr lang="en-GB" sz="2000" dirty="0"/>
                    </a:p>
                  </a:txBody>
                  <a:tcPr marL="88679" marR="88679"/>
                </a:tc>
                <a:tc>
                  <a:txBody>
                    <a:bodyPr/>
                    <a:lstStyle/>
                    <a:p>
                      <a:r>
                        <a:rPr lang="en-GB" sz="2000" dirty="0" smtClean="0"/>
                        <a:t>text</a:t>
                      </a:r>
                      <a:endParaRPr lang="en-GB" sz="2000" dirty="0"/>
                    </a:p>
                  </a:txBody>
                  <a:tcPr marL="88679" marR="88679"/>
                </a:tc>
                <a:tc>
                  <a:txBody>
                    <a:bodyPr/>
                    <a:lstStyle/>
                    <a:p>
                      <a:r>
                        <a:rPr lang="en-GB" sz="2000" dirty="0" err="1" smtClean="0"/>
                        <a:t>datetime</a:t>
                      </a:r>
                      <a:endParaRPr lang="en-GB" sz="2000" dirty="0"/>
                    </a:p>
                  </a:txBody>
                  <a:tcPr marL="88679" marR="88679"/>
                </a:tc>
                <a:tc>
                  <a:txBody>
                    <a:bodyPr/>
                    <a:lstStyle/>
                    <a:p>
                      <a:r>
                        <a:rPr lang="en-GB" sz="2000" dirty="0" smtClean="0"/>
                        <a:t>image</a:t>
                      </a:r>
                      <a:endParaRPr lang="en-GB" sz="2000" dirty="0"/>
                    </a:p>
                  </a:txBody>
                  <a:tcPr marL="88679" marR="88679"/>
                </a:tc>
                <a:tc>
                  <a:txBody>
                    <a:bodyPr/>
                    <a:lstStyle/>
                    <a:p>
                      <a:r>
                        <a:rPr lang="en-GB" sz="2000" dirty="0" err="1" smtClean="0"/>
                        <a:t>sql_variant</a:t>
                      </a:r>
                      <a:endParaRPr lang="en-GB" sz="2000" dirty="0"/>
                    </a:p>
                  </a:txBody>
                  <a:tcPr marL="88679" marR="88679"/>
                </a:tc>
              </a:tr>
              <a:tr h="370840">
                <a:tc>
                  <a:txBody>
                    <a:bodyPr/>
                    <a:lstStyle/>
                    <a:p>
                      <a:r>
                        <a:rPr lang="en-GB" sz="2000" dirty="0" err="1" smtClean="0"/>
                        <a:t>bigint</a:t>
                      </a:r>
                      <a:endParaRPr lang="en-GB" sz="2000" dirty="0"/>
                    </a:p>
                  </a:txBody>
                  <a:tcPr marL="88679" marR="88679"/>
                </a:tc>
                <a:tc>
                  <a:txBody>
                    <a:bodyPr/>
                    <a:lstStyle/>
                    <a:p>
                      <a:endParaRPr lang="en-GB" sz="2000" dirty="0"/>
                    </a:p>
                  </a:txBody>
                  <a:tcPr marL="88679" marR="88679"/>
                </a:tc>
                <a:tc>
                  <a:txBody>
                    <a:bodyPr/>
                    <a:lstStyle/>
                    <a:p>
                      <a:r>
                        <a:rPr lang="en-GB" sz="2000" dirty="0" err="1" smtClean="0"/>
                        <a:t>nchar</a:t>
                      </a:r>
                      <a:endParaRPr lang="en-GB" sz="2000" dirty="0"/>
                    </a:p>
                  </a:txBody>
                  <a:tcPr marL="88679" marR="88679"/>
                </a:tc>
                <a:tc>
                  <a:txBody>
                    <a:bodyPr/>
                    <a:lstStyle/>
                    <a:p>
                      <a:r>
                        <a:rPr lang="en-GB" sz="2000" dirty="0" smtClean="0"/>
                        <a:t>datetime2</a:t>
                      </a:r>
                      <a:endParaRPr lang="en-GB" sz="2000" dirty="0"/>
                    </a:p>
                  </a:txBody>
                  <a:tcPr marL="88679" marR="88679"/>
                </a:tc>
                <a:tc>
                  <a:txBody>
                    <a:bodyPr/>
                    <a:lstStyle/>
                    <a:p>
                      <a:endParaRPr lang="en-GB" sz="2000" dirty="0"/>
                    </a:p>
                  </a:txBody>
                  <a:tcPr marL="88679" marR="88679"/>
                </a:tc>
                <a:tc>
                  <a:txBody>
                    <a:bodyPr/>
                    <a:lstStyle/>
                    <a:p>
                      <a:r>
                        <a:rPr lang="en-GB" sz="2000" dirty="0" smtClean="0"/>
                        <a:t>table</a:t>
                      </a:r>
                      <a:endParaRPr lang="en-GB" sz="2000" dirty="0"/>
                    </a:p>
                  </a:txBody>
                  <a:tcPr marL="88679" marR="88679"/>
                </a:tc>
              </a:tr>
              <a:tr h="370840">
                <a:tc>
                  <a:txBody>
                    <a:bodyPr/>
                    <a:lstStyle/>
                    <a:p>
                      <a:r>
                        <a:rPr lang="en-GB" sz="2000" dirty="0" smtClean="0"/>
                        <a:t>bit</a:t>
                      </a:r>
                      <a:endParaRPr lang="en-GB" sz="2000" dirty="0"/>
                    </a:p>
                  </a:txBody>
                  <a:tcPr marL="88679" marR="88679"/>
                </a:tc>
                <a:tc>
                  <a:txBody>
                    <a:bodyPr/>
                    <a:lstStyle/>
                    <a:p>
                      <a:endParaRPr lang="en-GB" sz="2000" dirty="0"/>
                    </a:p>
                  </a:txBody>
                  <a:tcPr marL="88679" marR="88679"/>
                </a:tc>
                <a:tc>
                  <a:txBody>
                    <a:bodyPr/>
                    <a:lstStyle/>
                    <a:p>
                      <a:r>
                        <a:rPr lang="en-GB" sz="2000" dirty="0" err="1" smtClean="0"/>
                        <a:t>nvarchar</a:t>
                      </a:r>
                      <a:endParaRPr lang="en-GB" sz="2000" dirty="0"/>
                    </a:p>
                  </a:txBody>
                  <a:tcPr marL="88679" marR="88679"/>
                </a:tc>
                <a:tc>
                  <a:txBody>
                    <a:bodyPr/>
                    <a:lstStyle/>
                    <a:p>
                      <a:r>
                        <a:rPr lang="en-GB" sz="2000" dirty="0" err="1" smtClean="0"/>
                        <a:t>smalldatetime</a:t>
                      </a:r>
                      <a:endParaRPr lang="en-GB" sz="2000" dirty="0"/>
                    </a:p>
                  </a:txBody>
                  <a:tcPr marL="88679" marR="88679"/>
                </a:tc>
                <a:tc>
                  <a:txBody>
                    <a:bodyPr/>
                    <a:lstStyle/>
                    <a:p>
                      <a:endParaRPr lang="en-GB" sz="2000" dirty="0"/>
                    </a:p>
                  </a:txBody>
                  <a:tcPr marL="88679" marR="88679"/>
                </a:tc>
                <a:tc>
                  <a:txBody>
                    <a:bodyPr/>
                    <a:lstStyle/>
                    <a:p>
                      <a:r>
                        <a:rPr lang="en-GB" sz="2000" dirty="0" smtClean="0"/>
                        <a:t>timestamp</a:t>
                      </a:r>
                      <a:endParaRPr lang="en-GB" sz="2000" dirty="0"/>
                    </a:p>
                  </a:txBody>
                  <a:tcPr marL="88679" marR="88679"/>
                </a:tc>
              </a:tr>
              <a:tr h="370840">
                <a:tc>
                  <a:txBody>
                    <a:bodyPr/>
                    <a:lstStyle/>
                    <a:p>
                      <a:r>
                        <a:rPr lang="en-GB" sz="2000" dirty="0" smtClean="0"/>
                        <a:t>decimal/numeric</a:t>
                      </a:r>
                      <a:endParaRPr lang="en-GB" sz="2000" dirty="0"/>
                    </a:p>
                  </a:txBody>
                  <a:tcPr marL="88679" marR="88679"/>
                </a:tc>
                <a:tc>
                  <a:txBody>
                    <a:bodyPr/>
                    <a:lstStyle/>
                    <a:p>
                      <a:endParaRPr lang="en-GB" sz="2000" dirty="0"/>
                    </a:p>
                  </a:txBody>
                  <a:tcPr marL="88679" marR="88679"/>
                </a:tc>
                <a:tc>
                  <a:txBody>
                    <a:bodyPr/>
                    <a:lstStyle/>
                    <a:p>
                      <a:r>
                        <a:rPr lang="en-GB" sz="2000" dirty="0" err="1" smtClean="0"/>
                        <a:t>ntext</a:t>
                      </a:r>
                      <a:endParaRPr lang="en-GB" sz="2000" dirty="0"/>
                    </a:p>
                  </a:txBody>
                  <a:tcPr marL="88679" marR="88679"/>
                </a:tc>
                <a:tc>
                  <a:txBody>
                    <a:bodyPr/>
                    <a:lstStyle/>
                    <a:p>
                      <a:r>
                        <a:rPr lang="en-GB" sz="2000" dirty="0" err="1" smtClean="0"/>
                        <a:t>datetimeoffset</a:t>
                      </a:r>
                      <a:endParaRPr lang="en-GB" sz="2000" dirty="0"/>
                    </a:p>
                  </a:txBody>
                  <a:tcPr marL="88679" marR="88679"/>
                </a:tc>
                <a:tc>
                  <a:txBody>
                    <a:bodyPr/>
                    <a:lstStyle/>
                    <a:p>
                      <a:endParaRPr lang="en-GB" sz="2000" dirty="0"/>
                    </a:p>
                  </a:txBody>
                  <a:tcPr marL="88679" marR="88679"/>
                </a:tc>
                <a:tc>
                  <a:txBody>
                    <a:bodyPr/>
                    <a:lstStyle/>
                    <a:p>
                      <a:r>
                        <a:rPr lang="en-GB" sz="2000" dirty="0" err="1" smtClean="0"/>
                        <a:t>uniqueidentifier</a:t>
                      </a:r>
                      <a:endParaRPr lang="en-GB" sz="2000" dirty="0"/>
                    </a:p>
                  </a:txBody>
                  <a:tcPr marL="88679" marR="88679"/>
                </a:tc>
              </a:tr>
              <a:tr h="370840">
                <a:tc>
                  <a:txBody>
                    <a:bodyPr/>
                    <a:lstStyle/>
                    <a:p>
                      <a:r>
                        <a:rPr lang="en-GB" sz="2000" dirty="0" smtClean="0"/>
                        <a:t>numeric</a:t>
                      </a:r>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smtClean="0"/>
                        <a:t>xml</a:t>
                      </a:r>
                      <a:endParaRPr lang="en-GB" sz="2000" dirty="0"/>
                    </a:p>
                  </a:txBody>
                  <a:tcPr marL="88679" marR="88679"/>
                </a:tc>
              </a:tr>
              <a:tr h="370840">
                <a:tc>
                  <a:txBody>
                    <a:bodyPr/>
                    <a:lstStyle/>
                    <a:p>
                      <a:r>
                        <a:rPr lang="en-GB" sz="2000" dirty="0" smtClean="0"/>
                        <a:t>money</a:t>
                      </a:r>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smtClean="0"/>
                        <a:t>geography</a:t>
                      </a:r>
                      <a:endParaRPr lang="en-GB" sz="2000" dirty="0"/>
                    </a:p>
                  </a:txBody>
                  <a:tcPr marL="88679" marR="88679"/>
                </a:tc>
              </a:tr>
              <a:tr h="370840">
                <a:tc>
                  <a:txBody>
                    <a:bodyPr/>
                    <a:lstStyle/>
                    <a:p>
                      <a:r>
                        <a:rPr lang="en-GB" sz="2000" dirty="0" err="1" smtClean="0"/>
                        <a:t>smallmoney</a:t>
                      </a:r>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endParaRPr lang="en-GB" sz="2000" dirty="0"/>
                    </a:p>
                  </a:txBody>
                  <a:tcPr marL="88679" marR="88679"/>
                </a:tc>
                <a:tc>
                  <a:txBody>
                    <a:bodyPr/>
                    <a:lstStyle/>
                    <a:p>
                      <a:r>
                        <a:rPr lang="en-GB" sz="2000" dirty="0" smtClean="0"/>
                        <a:t>geometry</a:t>
                      </a:r>
                      <a:endParaRPr lang="en-GB" sz="2000" dirty="0"/>
                    </a:p>
                  </a:txBody>
                  <a:tcPr marL="88679" marR="88679"/>
                </a:tc>
              </a:tr>
            </a:tbl>
          </a:graphicData>
        </a:graphic>
      </p:graphicFrame>
    </p:spTree>
    <p:extLst>
      <p:ext uri="{BB962C8B-B14F-4D97-AF65-F5344CB8AC3E}">
        <p14:creationId xmlns:p14="http://schemas.microsoft.com/office/powerpoint/2010/main" val="423251951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a:t>Working with Data </a:t>
            </a:r>
            <a:r>
              <a:rPr lang="en-GB" dirty="0" smtClean="0"/>
              <a:t>Types</a:t>
            </a:r>
            <a:br>
              <a:rPr lang="en-GB" dirty="0" smtClean="0"/>
            </a:br>
            <a:r>
              <a:rPr lang="en-GB" sz="4000" dirty="0" smtClean="0">
                <a:solidFill>
                  <a:schemeClr val="bg1">
                    <a:lumMod val="50000"/>
                  </a:schemeClr>
                </a:solidFill>
              </a:rPr>
              <a:t>Data Type Conversion</a:t>
            </a: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778696"/>
            <a:ext cx="11525250" cy="4899918"/>
          </a:xfrm>
        </p:spPr>
        <p:txBody>
          <a:bodyPr/>
          <a:lstStyle/>
          <a:p>
            <a:r>
              <a:rPr lang="en-GB" dirty="0" smtClean="0"/>
              <a:t>Implicit Conversion</a:t>
            </a:r>
          </a:p>
          <a:p>
            <a:pPr lvl="1"/>
            <a:r>
              <a:rPr lang="en-GB" dirty="0" smtClean="0"/>
              <a:t>Compatible data types can be automatically converted</a:t>
            </a:r>
          </a:p>
          <a:p>
            <a:r>
              <a:rPr lang="en-GB" dirty="0" smtClean="0"/>
              <a:t>Explicit Conversion</a:t>
            </a:r>
          </a:p>
          <a:p>
            <a:pPr lvl="1"/>
            <a:r>
              <a:rPr lang="en-GB" dirty="0" smtClean="0"/>
              <a:t>Requires an explicit conversion function</a:t>
            </a:r>
          </a:p>
          <a:p>
            <a:pPr lvl="2"/>
            <a:r>
              <a:rPr lang="en-GB" dirty="0" smtClean="0"/>
              <a:t>CAST / TRY_CAST</a:t>
            </a:r>
          </a:p>
          <a:p>
            <a:pPr lvl="2"/>
            <a:r>
              <a:rPr lang="en-GB" dirty="0" smtClean="0"/>
              <a:t>CONVERT / TRY_CONVERT</a:t>
            </a:r>
          </a:p>
          <a:p>
            <a:pPr lvl="2"/>
            <a:r>
              <a:rPr lang="en-GB" dirty="0" smtClean="0"/>
              <a:t>PARSE / TRY_PARSE</a:t>
            </a:r>
          </a:p>
          <a:p>
            <a:pPr lvl="2"/>
            <a:r>
              <a:rPr lang="en-GB" dirty="0" smtClean="0"/>
              <a:t>STR</a:t>
            </a:r>
            <a:endParaRPr lang="en-GB" dirty="0"/>
          </a:p>
        </p:txBody>
      </p:sp>
    </p:spTree>
    <p:extLst>
      <p:ext uri="{BB962C8B-B14F-4D97-AF65-F5344CB8AC3E}">
        <p14:creationId xmlns:p14="http://schemas.microsoft.com/office/powerpoint/2010/main" val="3336822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Converting Data Types</a:t>
            </a:r>
            <a:endParaRPr lang="en-GB" dirty="0"/>
          </a:p>
        </p:txBody>
      </p:sp>
    </p:spTree>
    <p:extLst>
      <p:ext uri="{BB962C8B-B14F-4D97-AF65-F5344CB8AC3E}">
        <p14:creationId xmlns:p14="http://schemas.microsoft.com/office/powerpoint/2010/main" val="28629478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Meet Your Instructors</a:t>
            </a:r>
            <a:endParaRPr lang="en-US" dirty="0"/>
          </a:p>
        </p:txBody>
      </p:sp>
      <p:sp>
        <p:nvSpPr>
          <p:cNvPr id="7" name="Content Placeholder 6"/>
          <p:cNvSpPr>
            <a:spLocks noGrp="1"/>
          </p:cNvSpPr>
          <p:nvPr>
            <p:ph idx="10"/>
          </p:nvPr>
        </p:nvSpPr>
        <p:spPr>
          <a:xfrm>
            <a:off x="235973" y="1319756"/>
            <a:ext cx="11402709" cy="2031006"/>
          </a:xfrm>
        </p:spPr>
        <p:txBody>
          <a:bodyPr/>
          <a:lstStyle/>
          <a:p>
            <a:pPr marL="0" indent="0">
              <a:buNone/>
            </a:pPr>
            <a:r>
              <a:rPr lang="en-US" dirty="0"/>
              <a:t>Graeme Malcolm | ‏@</a:t>
            </a:r>
            <a:r>
              <a:rPr lang="en-US" dirty="0" err="1"/>
              <a:t>graeme_malcolm</a:t>
            </a:r>
            <a:endParaRPr lang="en-US" dirty="0"/>
          </a:p>
          <a:p>
            <a:pPr lvl="1"/>
            <a:r>
              <a:rPr lang="en-US" dirty="0" smtClean="0"/>
              <a:t>Senior content developer at Microsoft</a:t>
            </a:r>
          </a:p>
          <a:p>
            <a:pPr lvl="1"/>
            <a:r>
              <a:rPr lang="en-US" dirty="0" smtClean="0"/>
              <a:t>Consultant, trainer, and author since SQL Server 4.2</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485710">
            <a:off x="9323688" y="775092"/>
            <a:ext cx="2274280" cy="2427635"/>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976737">
            <a:off x="627749" y="3930528"/>
            <a:ext cx="2643355" cy="2319500"/>
          </a:xfrm>
          <a:prstGeom prst="rect">
            <a:avLst/>
          </a:prstGeom>
          <a:effectLst>
            <a:outerShdw blurRad="50800" dist="38100" dir="2700000" algn="tl" rotWithShape="0">
              <a:prstClr val="black">
                <a:alpha val="40000"/>
              </a:prstClr>
            </a:outerShdw>
          </a:effectLst>
        </p:spPr>
      </p:pic>
      <p:sp>
        <p:nvSpPr>
          <p:cNvPr id="6" name="Content Placeholder 6"/>
          <p:cNvSpPr txBox="1">
            <a:spLocks/>
          </p:cNvSpPr>
          <p:nvPr/>
        </p:nvSpPr>
        <p:spPr>
          <a:xfrm>
            <a:off x="3458555" y="3961681"/>
            <a:ext cx="8601365" cy="304810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lumMod val="75000"/>
                    <a:lumOff val="25000"/>
                  </a:schemeClr>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t>Geoff Allix | @</a:t>
            </a:r>
            <a:r>
              <a:rPr lang="en-US" dirty="0" err="1" smtClean="0"/>
              <a:t>GeoffAllix</a:t>
            </a:r>
            <a:endParaRPr lang="en-US" dirty="0" smtClean="0"/>
          </a:p>
          <a:p>
            <a:pPr lvl="1"/>
            <a:r>
              <a:rPr lang="en-US" dirty="0" smtClean="0"/>
              <a:t>Principal Technologist at Content Master</a:t>
            </a:r>
          </a:p>
          <a:p>
            <a:pPr lvl="1"/>
            <a:r>
              <a:rPr lang="en-US" dirty="0" smtClean="0"/>
              <a:t>SQL Server specialist consultant, author, and trainer</a:t>
            </a:r>
          </a:p>
          <a:p>
            <a:pPr lvl="1"/>
            <a:endParaRPr lang="en-US" dirty="0" smtClean="0"/>
          </a:p>
        </p:txBody>
      </p:sp>
    </p:spTree>
    <p:extLst>
      <p:ext uri="{BB962C8B-B14F-4D97-AF65-F5344CB8AC3E}">
        <p14:creationId xmlns:p14="http://schemas.microsoft.com/office/powerpoint/2010/main" val="649413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Working with NULLs</a:t>
            </a:r>
            <a:br>
              <a:rPr lang="en-GB" dirty="0" smtClean="0"/>
            </a:br>
            <a:r>
              <a:rPr lang="en-GB" sz="4000" dirty="0" smtClean="0">
                <a:solidFill>
                  <a:schemeClr val="bg1">
                    <a:lumMod val="50000"/>
                  </a:schemeClr>
                </a:solidFill>
              </a:rPr>
              <a:t>NULL Values</a:t>
            </a:r>
            <a:endParaRPr lang="en-GB" sz="4000" dirty="0">
              <a:solidFill>
                <a:schemeClr val="bg1">
                  <a:lumMod val="50000"/>
                </a:schemeClr>
              </a:solidFill>
            </a:endParaRPr>
          </a:p>
        </p:txBody>
      </p:sp>
      <p:sp>
        <p:nvSpPr>
          <p:cNvPr id="3" name="Content Placeholder 2"/>
          <p:cNvSpPr>
            <a:spLocks noGrp="1"/>
          </p:cNvSpPr>
          <p:nvPr>
            <p:ph sz="quarter" idx="10"/>
          </p:nvPr>
        </p:nvSpPr>
        <p:spPr>
          <a:xfrm>
            <a:off x="379413" y="1565753"/>
            <a:ext cx="11525250" cy="5112860"/>
          </a:xfrm>
        </p:spPr>
        <p:txBody>
          <a:bodyPr/>
          <a:lstStyle/>
          <a:p>
            <a:r>
              <a:rPr lang="en-GB" dirty="0" smtClean="0"/>
              <a:t>NULL represents a missing or unknown value</a:t>
            </a:r>
          </a:p>
          <a:p>
            <a:r>
              <a:rPr lang="en-GB" dirty="0" smtClean="0"/>
              <a:t>ANSI behaviour for NULL values:</a:t>
            </a:r>
          </a:p>
          <a:p>
            <a:pPr lvl="1"/>
            <a:r>
              <a:rPr lang="en-GB" dirty="0"/>
              <a:t>The result of any expression containing a NULL value is </a:t>
            </a:r>
            <a:r>
              <a:rPr lang="en-GB" dirty="0" smtClean="0"/>
              <a:t>NULL</a:t>
            </a:r>
          </a:p>
          <a:p>
            <a:pPr marL="1199860" lvl="2" indent="-342900"/>
            <a:r>
              <a:rPr lang="en-GB" dirty="0"/>
              <a:t>2</a:t>
            </a:r>
            <a:r>
              <a:rPr lang="en-GB" dirty="0" smtClean="0"/>
              <a:t> + NULL = NULL</a:t>
            </a:r>
          </a:p>
          <a:p>
            <a:pPr marL="1199860" lvl="2" indent="-342900"/>
            <a:r>
              <a:rPr lang="en-GB" dirty="0" smtClean="0"/>
              <a:t>‘</a:t>
            </a:r>
            <a:r>
              <a:rPr lang="en-GB" dirty="0" err="1" smtClean="0"/>
              <a:t>MyString</a:t>
            </a:r>
            <a:r>
              <a:rPr lang="en-GB" dirty="0" smtClean="0"/>
              <a:t>: ‘ + NULL = NULL</a:t>
            </a:r>
            <a:endParaRPr lang="en-GB" dirty="0"/>
          </a:p>
          <a:p>
            <a:pPr lvl="1"/>
            <a:r>
              <a:rPr lang="en-GB" dirty="0" smtClean="0"/>
              <a:t>Equality comparisons always return false for NULL values</a:t>
            </a:r>
          </a:p>
          <a:p>
            <a:pPr lvl="2"/>
            <a:r>
              <a:rPr lang="en-GB" dirty="0" smtClean="0"/>
              <a:t>NULL = NULL returns </a:t>
            </a:r>
            <a:r>
              <a:rPr lang="en-GB" i="1" dirty="0" smtClean="0"/>
              <a:t>false</a:t>
            </a:r>
            <a:endParaRPr lang="en-GB" dirty="0" smtClean="0"/>
          </a:p>
          <a:p>
            <a:pPr lvl="2"/>
            <a:r>
              <a:rPr lang="en-GB" dirty="0" smtClean="0"/>
              <a:t>NULL </a:t>
            </a:r>
            <a:r>
              <a:rPr lang="en-GB" b="1" dirty="0" smtClean="0"/>
              <a:t>IS NULL </a:t>
            </a:r>
            <a:r>
              <a:rPr lang="en-GB" dirty="0" smtClean="0"/>
              <a:t>returns </a:t>
            </a:r>
            <a:r>
              <a:rPr lang="en-GB" i="1" dirty="0" smtClean="0"/>
              <a:t>true</a:t>
            </a:r>
          </a:p>
        </p:txBody>
      </p:sp>
    </p:spTree>
    <p:extLst>
      <p:ext uri="{BB962C8B-B14F-4D97-AF65-F5344CB8AC3E}">
        <p14:creationId xmlns:p14="http://schemas.microsoft.com/office/powerpoint/2010/main" val="547229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dirty="0" smtClean="0"/>
              <a:t>Working with NULLs</a:t>
            </a:r>
            <a:br>
              <a:rPr lang="en-GB" dirty="0" smtClean="0"/>
            </a:br>
            <a:r>
              <a:rPr lang="en-GB" sz="4000" dirty="0" smtClean="0">
                <a:solidFill>
                  <a:schemeClr val="bg1">
                    <a:lumMod val="50000"/>
                  </a:schemeClr>
                </a:solidFill>
              </a:rPr>
              <a:t>NULL Functions</a:t>
            </a:r>
            <a:endParaRPr lang="en-GB" sz="4000" dirty="0">
              <a:solidFill>
                <a:schemeClr val="bg1">
                  <a:lumMod val="50000"/>
                </a:schemeClr>
              </a:solidFill>
            </a:endParaRPr>
          </a:p>
        </p:txBody>
      </p:sp>
      <p:sp>
        <p:nvSpPr>
          <p:cNvPr id="3" name="Content Placeholder 2"/>
          <p:cNvSpPr>
            <a:spLocks noGrp="1"/>
          </p:cNvSpPr>
          <p:nvPr>
            <p:ph sz="quarter" idx="10"/>
          </p:nvPr>
        </p:nvSpPr>
        <p:spPr/>
        <p:txBody>
          <a:bodyPr/>
          <a:lstStyle/>
          <a:p>
            <a:r>
              <a:rPr lang="en-GB" dirty="0" smtClean="0"/>
              <a:t>ISNULL(</a:t>
            </a:r>
            <a:r>
              <a:rPr lang="en-GB" i="1" dirty="0" smtClean="0"/>
              <a:t>column/variable, value</a:t>
            </a:r>
            <a:r>
              <a:rPr lang="en-GB" dirty="0" smtClean="0"/>
              <a:t>)</a:t>
            </a:r>
          </a:p>
          <a:p>
            <a:pPr lvl="1"/>
            <a:r>
              <a:rPr lang="en-GB" dirty="0" smtClean="0"/>
              <a:t>Returns </a:t>
            </a:r>
            <a:r>
              <a:rPr lang="en-GB" i="1" dirty="0" smtClean="0"/>
              <a:t>value</a:t>
            </a:r>
            <a:r>
              <a:rPr lang="en-GB" dirty="0" smtClean="0"/>
              <a:t> if the column or variable is NULL</a:t>
            </a:r>
          </a:p>
          <a:p>
            <a:r>
              <a:rPr lang="en-GB" i="1" dirty="0" smtClean="0"/>
              <a:t>NULLIF(column/variable</a:t>
            </a:r>
            <a:r>
              <a:rPr lang="en-GB" dirty="0" smtClean="0"/>
              <a:t>, </a:t>
            </a:r>
            <a:r>
              <a:rPr lang="en-GB" i="1" dirty="0" smtClean="0"/>
              <a:t>value</a:t>
            </a:r>
            <a:r>
              <a:rPr lang="en-GB" dirty="0" smtClean="0"/>
              <a:t>)</a:t>
            </a:r>
          </a:p>
          <a:p>
            <a:pPr lvl="1"/>
            <a:r>
              <a:rPr lang="en-GB" dirty="0" smtClean="0"/>
              <a:t>Returns NULL if the column or variable is </a:t>
            </a:r>
            <a:r>
              <a:rPr lang="en-GB" i="1" dirty="0" smtClean="0"/>
              <a:t>value</a:t>
            </a:r>
            <a:endParaRPr lang="en-GB" dirty="0" smtClean="0"/>
          </a:p>
          <a:p>
            <a:r>
              <a:rPr lang="en-GB" dirty="0" smtClean="0"/>
              <a:t>COALESCE (</a:t>
            </a:r>
            <a:r>
              <a:rPr lang="en-GB" i="1" dirty="0" smtClean="0"/>
              <a:t>column/variable1</a:t>
            </a:r>
            <a:r>
              <a:rPr lang="en-GB" dirty="0" smtClean="0"/>
              <a:t>, </a:t>
            </a:r>
            <a:r>
              <a:rPr lang="en-GB" i="1" dirty="0" smtClean="0"/>
              <a:t>column/variable2</a:t>
            </a:r>
            <a:r>
              <a:rPr lang="en-GB" dirty="0" smtClean="0"/>
              <a:t>,…)</a:t>
            </a:r>
          </a:p>
          <a:p>
            <a:pPr lvl="1"/>
            <a:r>
              <a:rPr lang="en-GB" dirty="0" smtClean="0"/>
              <a:t>Returns the value of the first non-NULL column or variable in the list</a:t>
            </a:r>
            <a:endParaRPr lang="en-GB" dirty="0"/>
          </a:p>
        </p:txBody>
      </p:sp>
    </p:spTree>
    <p:extLst>
      <p:ext uri="{BB962C8B-B14F-4D97-AF65-F5344CB8AC3E}">
        <p14:creationId xmlns:p14="http://schemas.microsoft.com/office/powerpoint/2010/main" val="74658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Working with NULLs</a:t>
            </a:r>
            <a:endParaRPr lang="en-GB" dirty="0"/>
          </a:p>
        </p:txBody>
      </p:sp>
    </p:spTree>
    <p:extLst>
      <p:ext uri="{BB962C8B-B14F-4D97-AF65-F5344CB8AC3E}">
        <p14:creationId xmlns:p14="http://schemas.microsoft.com/office/powerpoint/2010/main" val="191338186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379413" y="1007269"/>
            <a:ext cx="11525250" cy="5671345"/>
          </a:xfrm>
        </p:spPr>
        <p:txBody>
          <a:bodyPr>
            <a:normAutofit lnSpcReduction="10000"/>
          </a:bodyPr>
          <a:lstStyle/>
          <a:p>
            <a:r>
              <a:rPr lang="en-GB" dirty="0" smtClean="0"/>
              <a:t>What is Transact-SQL?</a:t>
            </a:r>
          </a:p>
          <a:p>
            <a:r>
              <a:rPr lang="en-GB" dirty="0" smtClean="0"/>
              <a:t>Relational Databases</a:t>
            </a:r>
          </a:p>
          <a:p>
            <a:r>
              <a:rPr lang="en-GB" dirty="0" smtClean="0"/>
              <a:t>Schemas and Object Names</a:t>
            </a:r>
          </a:p>
          <a:p>
            <a:r>
              <a:rPr lang="en-GB" dirty="0" smtClean="0"/>
              <a:t>SQL Statement Types</a:t>
            </a:r>
          </a:p>
          <a:p>
            <a:r>
              <a:rPr lang="en-GB" dirty="0" smtClean="0"/>
              <a:t>The SELECT Statement</a:t>
            </a:r>
          </a:p>
          <a:p>
            <a:r>
              <a:rPr lang="en-GB" dirty="0" smtClean="0"/>
              <a:t>Working with Data Types</a:t>
            </a:r>
          </a:p>
          <a:p>
            <a:r>
              <a:rPr lang="en-GB" dirty="0" smtClean="0"/>
              <a:t>Working with NULLs</a:t>
            </a:r>
          </a:p>
          <a:p>
            <a:endParaRPr lang="en-GB" dirty="0"/>
          </a:p>
          <a:p>
            <a:r>
              <a:rPr lang="en-GB" dirty="0" smtClean="0"/>
              <a:t>Lab: </a:t>
            </a:r>
            <a:r>
              <a:rPr lang="en-US" dirty="0"/>
              <a:t>Introduction to Transact-SQL</a:t>
            </a:r>
            <a:endParaRPr lang="en-GB" dirty="0"/>
          </a:p>
        </p:txBody>
      </p:sp>
      <p:sp>
        <p:nvSpPr>
          <p:cNvPr id="2" name="Title 1"/>
          <p:cNvSpPr>
            <a:spLocks noGrp="1"/>
          </p:cNvSpPr>
          <p:nvPr>
            <p:ph type="title"/>
          </p:nvPr>
        </p:nvSpPr>
        <p:spPr/>
        <p:txBody>
          <a:bodyPr/>
          <a:lstStyle/>
          <a:p>
            <a:r>
              <a:rPr lang="en-US" dirty="0"/>
              <a:t>Introduction to Transact-SQL</a:t>
            </a:r>
          </a:p>
        </p:txBody>
      </p:sp>
    </p:spTree>
    <p:extLst>
      <p:ext uri="{BB962C8B-B14F-4D97-AF65-F5344CB8AC3E}">
        <p14:creationId xmlns:p14="http://schemas.microsoft.com/office/powerpoint/2010/main" val="371102914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983634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smtClean="0"/>
              <a:t>Course Topics</a:t>
            </a:r>
            <a:endParaRPr lang="en-US" dirty="0"/>
          </a:p>
        </p:txBody>
      </p:sp>
      <p:graphicFrame>
        <p:nvGraphicFramePr>
          <p:cNvPr id="5" name="Content Placeholder 3"/>
          <p:cNvGraphicFramePr>
            <a:graphicFrameLocks noGrp="1"/>
          </p:cNvGraphicFramePr>
          <p:nvPr>
            <p:ph sz="quarter" idx="10"/>
            <p:extLst>
              <p:ext uri="{D42A27DB-BD31-4B8C-83A1-F6EECF244321}">
                <p14:modId xmlns:p14="http://schemas.microsoft.com/office/powerpoint/2010/main" val="2074360133"/>
              </p:ext>
            </p:extLst>
          </p:nvPr>
        </p:nvGraphicFramePr>
        <p:xfrm>
          <a:off x="379514" y="1062036"/>
          <a:ext cx="11525250" cy="5373424"/>
        </p:xfrm>
        <a:graphic>
          <a:graphicData uri="http://schemas.openxmlformats.org/drawingml/2006/table">
            <a:tbl>
              <a:tblPr firstRow="1" bandRow="1">
                <a:tableStyleId>{5C22544A-7EE6-4342-B048-85BDC9FD1C3A}</a:tableStyleId>
              </a:tblPr>
              <a:tblGrid>
                <a:gridCol w="5762625"/>
                <a:gridCol w="5762625"/>
              </a:tblGrid>
              <a:tr h="767632">
                <a:tc gridSpan="2">
                  <a:txBody>
                    <a:bodyPr/>
                    <a:lstStyle/>
                    <a:p>
                      <a:r>
                        <a:rPr lang="en-GB" sz="3600" dirty="0" smtClean="0">
                          <a:latin typeface="Segoe UI Light" panose="020B0502040204020203" pitchFamily="34" charset="0"/>
                          <a:cs typeface="Segoe UI Light" panose="020B0502040204020203" pitchFamily="34" charset="0"/>
                        </a:rPr>
                        <a:t>Querying with Transact-SQL</a:t>
                      </a:r>
                      <a:endParaRPr lang="en-US" sz="3600" dirty="0">
                        <a:latin typeface="Segoe UI Light" panose="020B0502040204020203" pitchFamily="34" charset="0"/>
                        <a:cs typeface="Segoe UI Light" panose="020B0502040204020203" pitchFamily="34" charset="0"/>
                      </a:endParaRPr>
                    </a:p>
                  </a:txBody>
                  <a:tcPr anchor="ctr"/>
                </a:tc>
                <a:tc hMerge="1">
                  <a:txBody>
                    <a:bodyPr/>
                    <a:lstStyle/>
                    <a:p>
                      <a:endParaRPr lang="en-US" dirty="0"/>
                    </a:p>
                  </a:txBody>
                  <a:tcPr/>
                </a:tc>
              </a:tr>
              <a:tr h="767632">
                <a:tc>
                  <a:txBody>
                    <a:bodyPr/>
                    <a:lstStyle/>
                    <a:p>
                      <a:r>
                        <a:rPr lang="en-US" sz="2400" dirty="0" smtClean="0">
                          <a:latin typeface="Segoe UI Light" panose="020B0502040204020203" pitchFamily="34" charset="0"/>
                          <a:cs typeface="Segoe UI Light" panose="020B0502040204020203" pitchFamily="34" charset="0"/>
                        </a:rPr>
                        <a:t>01 | Introduction</a:t>
                      </a:r>
                      <a:r>
                        <a:rPr lang="en-US" sz="2400" baseline="0" dirty="0" smtClean="0">
                          <a:latin typeface="Segoe UI Light" panose="020B0502040204020203" pitchFamily="34" charset="0"/>
                          <a:cs typeface="Segoe UI Light" panose="020B0502040204020203" pitchFamily="34" charset="0"/>
                        </a:rPr>
                        <a:t> to Transact-SQL</a:t>
                      </a:r>
                      <a:endParaRPr lang="en-US" sz="2400" dirty="0">
                        <a:latin typeface="Segoe UI Light" panose="020B0502040204020203" pitchFamily="34" charset="0"/>
                        <a:cs typeface="Segoe UI Light" panose="020B0502040204020203" pitchFamily="34" charset="0"/>
                      </a:endParaRPr>
                    </a:p>
                  </a:txBody>
                  <a:tcPr anchor="ctr"/>
                </a:tc>
                <a:tc>
                  <a:txBody>
                    <a:bodyPr/>
                    <a:lstStyle/>
                    <a:p>
                      <a:r>
                        <a:rPr lang="en-US" sz="2400" dirty="0" smtClean="0">
                          <a:latin typeface="Segoe UI Light" panose="020B0502040204020203" pitchFamily="34" charset="0"/>
                          <a:cs typeface="Segoe UI Light" panose="020B0502040204020203" pitchFamily="34" charset="0"/>
                        </a:rPr>
                        <a:t>07 | U</a:t>
                      </a:r>
                      <a:r>
                        <a:rPr lang="en-GB" sz="2400" dirty="0" smtClean="0">
                          <a:latin typeface="Segoe UI Light" panose="020B0502040204020203" pitchFamily="34" charset="0"/>
                          <a:cs typeface="Segoe UI Light" panose="020B0502040204020203" pitchFamily="34" charset="0"/>
                        </a:rPr>
                        <a:t>sing Table Expressions</a:t>
                      </a:r>
                      <a:endParaRPr lang="en-US" sz="2400" dirty="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02 | </a:t>
                      </a:r>
                      <a:r>
                        <a:rPr lang="en-GB" sz="2400" dirty="0" smtClean="0">
                          <a:latin typeface="Segoe UI Light" panose="020B0502040204020203" pitchFamily="34" charset="0"/>
                          <a:cs typeface="Segoe UI Light" panose="020B0502040204020203" pitchFamily="34" charset="0"/>
                        </a:rPr>
                        <a:t>Querying Tables with SELECT</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08 | </a:t>
                      </a:r>
                      <a:r>
                        <a:rPr lang="en-GB" sz="2400" dirty="0" smtClean="0">
                          <a:latin typeface="Segoe UI Light" panose="020B0502040204020203" pitchFamily="34" charset="0"/>
                          <a:cs typeface="Segoe UI Light" panose="020B0502040204020203" pitchFamily="34" charset="0"/>
                        </a:rPr>
                        <a:t>Grouping Sets and Pivoting Data</a:t>
                      </a:r>
                      <a:endParaRPr lang="en-US" sz="2400" dirty="0" smtClean="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03</a:t>
                      </a:r>
                      <a:r>
                        <a:rPr lang="en-US" sz="2400" baseline="0" dirty="0" smtClean="0">
                          <a:latin typeface="Segoe UI Light" panose="020B0502040204020203" pitchFamily="34" charset="0"/>
                          <a:cs typeface="Segoe UI Light" panose="020B0502040204020203" pitchFamily="34" charset="0"/>
                        </a:rPr>
                        <a:t> | </a:t>
                      </a:r>
                      <a:r>
                        <a:rPr lang="en-GB" sz="2400" baseline="0" dirty="0" smtClean="0">
                          <a:latin typeface="Segoe UI Light" panose="020B0502040204020203" pitchFamily="34" charset="0"/>
                          <a:cs typeface="Segoe UI Light" panose="020B0502040204020203" pitchFamily="34" charset="0"/>
                        </a:rPr>
                        <a:t>Querying Multiple Tables with Joins</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09 | </a:t>
                      </a:r>
                      <a:r>
                        <a:rPr lang="en-GB" sz="2400" dirty="0" smtClean="0">
                          <a:latin typeface="Segoe UI Light" panose="020B0502040204020203" pitchFamily="34" charset="0"/>
                          <a:cs typeface="Segoe UI Light" panose="020B0502040204020203" pitchFamily="34" charset="0"/>
                        </a:rPr>
                        <a:t>Modifying Data</a:t>
                      </a:r>
                      <a:endParaRPr lang="en-US" sz="2400" dirty="0" smtClean="0">
                        <a:latin typeface="Segoe UI Light" panose="020B0502040204020203" pitchFamily="34" charset="0"/>
                        <a:cs typeface="Segoe UI Light" panose="020B0502040204020203" pitchFamily="34" charset="0"/>
                      </a:endParaRPr>
                    </a:p>
                  </a:txBody>
                  <a:tcPr anchor="ctr"/>
                </a:tc>
              </a:tr>
              <a:tr h="767632">
                <a:tc>
                  <a:txBody>
                    <a:bodyPr/>
                    <a:lstStyle/>
                    <a:p>
                      <a:r>
                        <a:rPr lang="en-US" sz="2400" dirty="0" smtClean="0">
                          <a:latin typeface="Segoe UI Light" panose="020B0502040204020203" pitchFamily="34" charset="0"/>
                          <a:cs typeface="Segoe UI Light" panose="020B0502040204020203" pitchFamily="34" charset="0"/>
                        </a:rPr>
                        <a:t>04 | </a:t>
                      </a:r>
                      <a:r>
                        <a:rPr lang="en-GB" sz="2400" dirty="0" smtClean="0">
                          <a:latin typeface="Segoe UI Light" panose="020B0502040204020203" pitchFamily="34" charset="0"/>
                          <a:cs typeface="Segoe UI Light" panose="020B0502040204020203" pitchFamily="34" charset="0"/>
                        </a:rPr>
                        <a:t>Using Set Operators</a:t>
                      </a:r>
                      <a:endParaRPr lang="en-US" sz="2400" dirty="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10 | </a:t>
                      </a:r>
                      <a:r>
                        <a:rPr lang="en-GB" sz="2400" dirty="0" smtClean="0">
                          <a:latin typeface="Segoe UI Light" panose="020B0502040204020203" pitchFamily="34" charset="0"/>
                          <a:cs typeface="Segoe UI Light" panose="020B0502040204020203" pitchFamily="34" charset="0"/>
                        </a:rPr>
                        <a:t>Programming with Transact-SQL</a:t>
                      </a:r>
                      <a:endParaRPr lang="en-US" sz="2400" dirty="0" smtClean="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05 | </a:t>
                      </a:r>
                      <a:r>
                        <a:rPr lang="en-GB" sz="2400" dirty="0" smtClean="0">
                          <a:latin typeface="Segoe UI Light" panose="020B0502040204020203" pitchFamily="34" charset="0"/>
                          <a:cs typeface="Segoe UI Light" panose="020B0502040204020203" pitchFamily="34" charset="0"/>
                        </a:rPr>
                        <a:t>Using Functions and Aggregating Data</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11 | </a:t>
                      </a:r>
                      <a:r>
                        <a:rPr lang="en-GB" sz="2400" dirty="0" smtClean="0">
                          <a:latin typeface="Segoe UI Light" panose="020B0502040204020203" pitchFamily="34" charset="0"/>
                          <a:cs typeface="Segoe UI Light" panose="020B0502040204020203" pitchFamily="34" charset="0"/>
                        </a:rPr>
                        <a:t>Error Handling and Transactions</a:t>
                      </a:r>
                      <a:endParaRPr lang="en-US" sz="2400" dirty="0" smtClean="0">
                        <a:latin typeface="Segoe UI Light" panose="020B0502040204020203" pitchFamily="34" charset="0"/>
                        <a:cs typeface="Segoe UI Light" panose="020B0502040204020203" pitchFamily="34" charset="0"/>
                      </a:endParaRPr>
                    </a:p>
                  </a:txBody>
                  <a:tcPr anchor="ctr"/>
                </a:tc>
              </a:tr>
              <a:tr h="767632">
                <a:tc>
                  <a:txBody>
                    <a:bodyPr/>
                    <a:lstStyle/>
                    <a:p>
                      <a:pPr marL="0" marR="0" indent="0" algn="l" defTabSz="914088" rtl="0" eaLnBrk="1" fontAlgn="auto" latinLnBrk="0" hangingPunct="1">
                        <a:lnSpc>
                          <a:spcPct val="100000"/>
                        </a:lnSpc>
                        <a:spcBef>
                          <a:spcPts val="0"/>
                        </a:spcBef>
                        <a:spcAft>
                          <a:spcPts val="0"/>
                        </a:spcAft>
                        <a:buClrTx/>
                        <a:buSzTx/>
                        <a:buFontTx/>
                        <a:buNone/>
                        <a:tabLst/>
                        <a:defRPr/>
                      </a:pPr>
                      <a:r>
                        <a:rPr lang="en-US" sz="2400" dirty="0" smtClean="0">
                          <a:latin typeface="Segoe UI Light" panose="020B0502040204020203" pitchFamily="34" charset="0"/>
                          <a:cs typeface="Segoe UI Light" panose="020B0502040204020203" pitchFamily="34" charset="0"/>
                        </a:rPr>
                        <a:t>06 | </a:t>
                      </a:r>
                      <a:r>
                        <a:rPr lang="en-GB" sz="2400" dirty="0" smtClean="0">
                          <a:latin typeface="Segoe UI Light" panose="020B0502040204020203" pitchFamily="34" charset="0"/>
                          <a:cs typeface="Segoe UI Light" panose="020B0502040204020203" pitchFamily="34" charset="0"/>
                        </a:rPr>
                        <a:t>Using Subqueries and APPLY</a:t>
                      </a:r>
                      <a:endParaRPr lang="en-US" sz="2400" dirty="0" smtClean="0">
                        <a:latin typeface="Segoe UI Light" panose="020B0502040204020203" pitchFamily="34" charset="0"/>
                        <a:cs typeface="Segoe UI Light" panose="020B0502040204020203" pitchFamily="34" charset="0"/>
                      </a:endParaRPr>
                    </a:p>
                  </a:txBody>
                  <a:tcPr anchor="ctr"/>
                </a:tc>
                <a:tc>
                  <a:txBody>
                    <a:bodyPr/>
                    <a:lstStyle/>
                    <a:p>
                      <a:endParaRPr lang="en-US" sz="2400" dirty="0">
                        <a:latin typeface="Segoe UI Light" panose="020B0502040204020203" pitchFamily="34" charset="0"/>
                        <a:cs typeface="Segoe UI Light" panose="020B0502040204020203" pitchFamily="34" charset="0"/>
                      </a:endParaRPr>
                    </a:p>
                  </a:txBody>
                  <a:tcPr anchor="ctr"/>
                </a:tc>
              </a:tr>
            </a:tbl>
          </a:graphicData>
        </a:graphic>
      </p:graphicFrame>
    </p:spTree>
    <p:extLst>
      <p:ext uri="{BB962C8B-B14F-4D97-AF65-F5344CB8AC3E}">
        <p14:creationId xmlns:p14="http://schemas.microsoft.com/office/powerpoint/2010/main" val="41785647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dirty="0" smtClean="0"/>
              <a:t>Setting Expectations</a:t>
            </a:r>
            <a:endParaRPr lang="en-US" dirty="0"/>
          </a:p>
        </p:txBody>
      </p:sp>
      <p:sp>
        <p:nvSpPr>
          <p:cNvPr id="3" name="Content Placeholder 2"/>
          <p:cNvSpPr>
            <a:spLocks noGrp="1"/>
          </p:cNvSpPr>
          <p:nvPr>
            <p:ph sz="quarter" idx="10"/>
          </p:nvPr>
        </p:nvSpPr>
        <p:spPr>
          <a:xfrm>
            <a:off x="379413" y="993058"/>
            <a:ext cx="11525250" cy="5685556"/>
          </a:xfrm>
        </p:spPr>
        <p:txBody>
          <a:bodyPr/>
          <a:lstStyle/>
          <a:p>
            <a:r>
              <a:rPr lang="en-US" dirty="0" smtClean="0"/>
              <a:t>Target Audience</a:t>
            </a:r>
          </a:p>
          <a:p>
            <a:pPr lvl="1"/>
            <a:r>
              <a:rPr lang="en-US" dirty="0" smtClean="0"/>
              <a:t>Aspiring database professionals</a:t>
            </a:r>
          </a:p>
          <a:p>
            <a:pPr lvl="1"/>
            <a:r>
              <a:rPr lang="en-US" dirty="0" smtClean="0"/>
              <a:t>Application developers</a:t>
            </a:r>
          </a:p>
          <a:p>
            <a:pPr lvl="1"/>
            <a:r>
              <a:rPr lang="en-US" dirty="0" smtClean="0"/>
              <a:t>Anyone preparing for SQL Server certification exams</a:t>
            </a:r>
          </a:p>
          <a:p>
            <a:r>
              <a:rPr lang="en-US" dirty="0" smtClean="0"/>
              <a:t>Course Materials</a:t>
            </a:r>
          </a:p>
          <a:p>
            <a:pPr lvl="1"/>
            <a:r>
              <a:rPr lang="en-US" dirty="0" smtClean="0"/>
              <a:t>Online video presentations</a:t>
            </a:r>
          </a:p>
          <a:p>
            <a:pPr lvl="1"/>
            <a:r>
              <a:rPr lang="en-US" dirty="0" smtClean="0"/>
              <a:t>Downloadable labs</a:t>
            </a:r>
            <a:endParaRPr lang="en-US" dirty="0"/>
          </a:p>
          <a:p>
            <a:r>
              <a:rPr lang="en-US" dirty="0" smtClean="0"/>
              <a:t>Suggested Approach</a:t>
            </a:r>
          </a:p>
          <a:p>
            <a:pPr lvl="1"/>
            <a:r>
              <a:rPr lang="en-US" dirty="0" smtClean="0"/>
              <a:t>Complete each module and lab in turn</a:t>
            </a:r>
          </a:p>
          <a:p>
            <a:pPr lvl="1"/>
            <a:r>
              <a:rPr lang="en-US" dirty="0" smtClean="0"/>
              <a:t>Engage with fellow students at Born To Learn</a:t>
            </a:r>
          </a:p>
          <a:p>
            <a:pPr lvl="1"/>
            <a:endParaRPr lang="en-US" dirty="0" smtClean="0"/>
          </a:p>
        </p:txBody>
      </p:sp>
    </p:spTree>
    <p:extLst>
      <p:ext uri="{BB962C8B-B14F-4D97-AF65-F5344CB8AC3E}">
        <p14:creationId xmlns:p14="http://schemas.microsoft.com/office/powerpoint/2010/main" val="19674073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Course Lab Environment</a:t>
            </a:r>
            <a:endParaRPr lang="en-GB" dirty="0"/>
          </a:p>
        </p:txBody>
      </p:sp>
      <p:sp>
        <p:nvSpPr>
          <p:cNvPr id="3" name="Content Placeholder 2"/>
          <p:cNvSpPr>
            <a:spLocks noGrp="1"/>
          </p:cNvSpPr>
          <p:nvPr>
            <p:ph sz="quarter" idx="10"/>
          </p:nvPr>
        </p:nvSpPr>
        <p:spPr/>
        <p:txBody>
          <a:bodyPr/>
          <a:lstStyle/>
          <a:p>
            <a:r>
              <a:rPr lang="en-GB" dirty="0" smtClean="0"/>
              <a:t>Labs are based on the </a:t>
            </a:r>
            <a:r>
              <a:rPr lang="en-GB" b="1" dirty="0" err="1" smtClean="0"/>
              <a:t>AdventureWorksLT</a:t>
            </a:r>
            <a:r>
              <a:rPr lang="en-GB" dirty="0" smtClean="0"/>
              <a:t> sample database in </a:t>
            </a:r>
            <a:r>
              <a:rPr lang="en-GB" dirty="0"/>
              <a:t>Azure SQL </a:t>
            </a:r>
            <a:r>
              <a:rPr lang="en-GB" dirty="0" smtClean="0"/>
              <a:t>Database</a:t>
            </a:r>
          </a:p>
          <a:p>
            <a:pPr lvl="1"/>
            <a:r>
              <a:rPr lang="en-GB" dirty="0" smtClean="0"/>
              <a:t>Setup instructions are in the </a:t>
            </a:r>
            <a:r>
              <a:rPr lang="en-GB" i="1" dirty="0" smtClean="0"/>
              <a:t>Getting Started </a:t>
            </a:r>
            <a:r>
              <a:rPr lang="en-GB" dirty="0" smtClean="0"/>
              <a:t>guide</a:t>
            </a:r>
          </a:p>
          <a:p>
            <a:r>
              <a:rPr lang="en-GB" dirty="0" smtClean="0"/>
              <a:t>There is a lab for each module, consisting of:</a:t>
            </a:r>
          </a:p>
          <a:p>
            <a:pPr lvl="1"/>
            <a:r>
              <a:rPr lang="en-GB" dirty="0" smtClean="0"/>
              <a:t>Challenges based on the techniques discussed in the module</a:t>
            </a:r>
          </a:p>
          <a:p>
            <a:pPr lvl="1"/>
            <a:r>
              <a:rPr lang="en-GB" dirty="0" smtClean="0"/>
              <a:t>References to relevant documentation</a:t>
            </a:r>
          </a:p>
          <a:p>
            <a:pPr lvl="1"/>
            <a:r>
              <a:rPr lang="en-GB" dirty="0" smtClean="0"/>
              <a:t>Suggested solution scripts</a:t>
            </a:r>
            <a:endParaRPr lang="en-GB" dirty="0"/>
          </a:p>
        </p:txBody>
      </p:sp>
    </p:spTree>
    <p:extLst>
      <p:ext uri="{BB962C8B-B14F-4D97-AF65-F5344CB8AC3E}">
        <p14:creationId xmlns:p14="http://schemas.microsoft.com/office/powerpoint/2010/main" val="3606090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Azure SQL Database</a:t>
            </a:r>
            <a:endParaRPr lang="en-GB" dirty="0"/>
          </a:p>
        </p:txBody>
      </p:sp>
    </p:spTree>
    <p:extLst>
      <p:ext uri="{BB962C8B-B14F-4D97-AF65-F5344CB8AC3E}">
        <p14:creationId xmlns:p14="http://schemas.microsoft.com/office/powerpoint/2010/main" val="4078680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smtClean="0"/>
              <a:t>SQL Server Training and Certification</a:t>
            </a:r>
            <a:endParaRPr lang="en-GB" dirty="0"/>
          </a:p>
        </p:txBody>
      </p:sp>
      <p:sp>
        <p:nvSpPr>
          <p:cNvPr id="4" name="Content Placeholder 3"/>
          <p:cNvSpPr>
            <a:spLocks noGrp="1"/>
          </p:cNvSpPr>
          <p:nvPr>
            <p:ph sz="quarter" idx="10"/>
          </p:nvPr>
        </p:nvSpPr>
        <p:spPr>
          <a:xfrm>
            <a:off x="379413" y="884903"/>
            <a:ext cx="11525250" cy="5793711"/>
          </a:xfrm>
        </p:spPr>
        <p:txBody>
          <a:bodyPr/>
          <a:lstStyle/>
          <a:p>
            <a:r>
              <a:rPr lang="en-GB" dirty="0" smtClean="0"/>
              <a:t>Microsoft Virtual Academy</a:t>
            </a:r>
          </a:p>
          <a:p>
            <a:pPr lvl="1"/>
            <a:r>
              <a:rPr lang="en-GB" dirty="0" smtClean="0"/>
              <a:t>www.microsoftvirtualacademy.com</a:t>
            </a:r>
          </a:p>
          <a:p>
            <a:r>
              <a:rPr lang="en-GB" dirty="0" smtClean="0"/>
              <a:t>Microsoft </a:t>
            </a:r>
            <a:r>
              <a:rPr lang="en-GB" dirty="0"/>
              <a:t>O</a:t>
            </a:r>
            <a:r>
              <a:rPr lang="en-GB" dirty="0" smtClean="0"/>
              <a:t>fficial Curriculum</a:t>
            </a:r>
          </a:p>
          <a:p>
            <a:pPr lvl="1"/>
            <a:r>
              <a:rPr lang="en-GB" dirty="0"/>
              <a:t>www.microsoft.com/learning</a:t>
            </a:r>
            <a:endParaRPr lang="en-GB" dirty="0" smtClean="0"/>
          </a:p>
          <a:p>
            <a:r>
              <a:rPr lang="en-GB" dirty="0" smtClean="0"/>
              <a:t>Microsoft Press</a:t>
            </a:r>
          </a:p>
          <a:p>
            <a:pPr lvl="1"/>
            <a:r>
              <a:rPr lang="en-GB" dirty="0" smtClean="0"/>
              <a:t>www.microsoftpressstore.com</a:t>
            </a:r>
          </a:p>
          <a:p>
            <a:r>
              <a:rPr lang="en-GB" dirty="0" smtClean="0"/>
              <a:t>Microsoft Certified Professional Program</a:t>
            </a:r>
          </a:p>
          <a:p>
            <a:pPr lvl="1"/>
            <a:r>
              <a:rPr lang="en-GB" dirty="0" smtClean="0"/>
              <a:t>www.microsoft.com/learning</a:t>
            </a:r>
          </a:p>
          <a:p>
            <a:r>
              <a:rPr lang="en-GB" dirty="0" smtClean="0"/>
              <a:t>Born to Learn</a:t>
            </a:r>
          </a:p>
          <a:p>
            <a:pPr lvl="1"/>
            <a:r>
              <a:rPr lang="en-GB" dirty="0" smtClean="0"/>
              <a:t>borntolearn.mslearn.net</a:t>
            </a:r>
          </a:p>
        </p:txBody>
      </p:sp>
    </p:spTree>
    <p:extLst>
      <p:ext uri="{BB962C8B-B14F-4D97-AF65-F5344CB8AC3E}">
        <p14:creationId xmlns:p14="http://schemas.microsoft.com/office/powerpoint/2010/main" val="3450679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0"/>
          </p:nvPr>
        </p:nvSpPr>
        <p:spPr>
          <a:solidFill>
            <a:srgbClr val="007233"/>
          </a:solidFill>
          <a:ln>
            <a:noFill/>
          </a:ln>
        </p:spPr>
        <p:txBody>
          <a:bodyPr/>
          <a:lstStyle/>
          <a:p>
            <a:pPr marL="914400" indent="-914400"/>
            <a:r>
              <a:rPr lang="en-US" dirty="0" smtClean="0"/>
              <a:t>01 | Introduction to Transact-SQL</a:t>
            </a:r>
            <a:endParaRPr lang="en-US" dirty="0"/>
          </a:p>
        </p:txBody>
      </p:sp>
      <p:sp>
        <p:nvSpPr>
          <p:cNvPr id="4" name="Subtitle 3"/>
          <p:cNvSpPr>
            <a:spLocks noGrp="1"/>
          </p:cNvSpPr>
          <p:nvPr>
            <p:ph type="subTitle" idx="1"/>
          </p:nvPr>
        </p:nvSpPr>
        <p:spPr/>
        <p:txBody>
          <a:bodyPr/>
          <a:lstStyle/>
          <a:p>
            <a:r>
              <a:rPr lang="en-US" dirty="0"/>
              <a:t>Graeme Malcolm | Senior Content Developer, Microsoft</a:t>
            </a:r>
          </a:p>
          <a:p>
            <a:r>
              <a:rPr lang="en-GB" dirty="0"/>
              <a:t>Geoff Allix | Principal Technologist, Content Master</a:t>
            </a:r>
            <a:endParaRPr lang="en-US" dirty="0"/>
          </a:p>
        </p:txBody>
      </p:sp>
    </p:spTree>
    <p:extLst>
      <p:ext uri="{BB962C8B-B14F-4D97-AF65-F5344CB8AC3E}">
        <p14:creationId xmlns:p14="http://schemas.microsoft.com/office/powerpoint/2010/main" val="8976925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p:txBody>
          <a:bodyPr>
            <a:normAutofit/>
          </a:bodyPr>
          <a:lstStyle/>
          <a:p>
            <a:r>
              <a:rPr lang="en-GB" dirty="0" smtClean="0"/>
              <a:t>What is Transact-SQL?</a:t>
            </a:r>
          </a:p>
          <a:p>
            <a:r>
              <a:rPr lang="en-GB" dirty="0" smtClean="0"/>
              <a:t>Relational Databases</a:t>
            </a:r>
          </a:p>
          <a:p>
            <a:r>
              <a:rPr lang="en-GB" dirty="0" smtClean="0"/>
              <a:t>Schemas and Object Names</a:t>
            </a:r>
          </a:p>
          <a:p>
            <a:r>
              <a:rPr lang="en-GB" dirty="0" smtClean="0"/>
              <a:t>SQL Statement Types</a:t>
            </a:r>
          </a:p>
          <a:p>
            <a:r>
              <a:rPr lang="en-GB" dirty="0" smtClean="0"/>
              <a:t>The SELECT Statement</a:t>
            </a:r>
          </a:p>
          <a:p>
            <a:r>
              <a:rPr lang="en-GB" dirty="0" smtClean="0"/>
              <a:t>Working with Data Types</a:t>
            </a:r>
          </a:p>
          <a:p>
            <a:r>
              <a:rPr lang="en-GB" dirty="0" smtClean="0"/>
              <a:t>Working with NULLs</a:t>
            </a:r>
            <a:endParaRPr lang="en-GB" dirty="0"/>
          </a:p>
        </p:txBody>
      </p:sp>
      <p:sp>
        <p:nvSpPr>
          <p:cNvPr id="2" name="Title 1"/>
          <p:cNvSpPr>
            <a:spLocks noGrp="1"/>
          </p:cNvSpPr>
          <p:nvPr>
            <p:ph type="title"/>
          </p:nvPr>
        </p:nvSpPr>
        <p:spPr/>
        <p:txBody>
          <a:bodyPr/>
          <a:lstStyle/>
          <a:p>
            <a:r>
              <a:rPr lang="en-US" smtClean="0"/>
              <a:t>Module Overview</a:t>
            </a:r>
            <a:endParaRPr lang="en-US" dirty="0"/>
          </a:p>
        </p:txBody>
      </p:sp>
    </p:spTree>
    <p:extLst>
      <p:ext uri="{BB962C8B-B14F-4D97-AF65-F5344CB8AC3E}">
        <p14:creationId xmlns:p14="http://schemas.microsoft.com/office/powerpoint/2010/main" val="318349970"/>
      </p:ext>
    </p:extLst>
  </p:cSld>
  <p:clrMapOvr>
    <a:masterClrMapping/>
  </p:clrMapOvr>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140C9F36D8864BBD4046C1E339F64D" ma:contentTypeVersion="" ma:contentTypeDescription="Create a new document." ma:contentTypeScope="" ma:versionID="71cb34a51de4ff91df97b9a6e71a60e2">
  <xsd:schema xmlns:xsd="http://www.w3.org/2001/XMLSchema" xmlns:xs="http://www.w3.org/2001/XMLSchema" xmlns:p="http://schemas.microsoft.com/office/2006/metadata/properties" xmlns:ns2="80A71032-C16A-4ACC-83BF-D0F9240327F6" xmlns:ns3="27aa9422-7f1f-4c84-9cdf-302b1a67e513" targetNamespace="http://schemas.microsoft.com/office/2006/metadata/properties" ma:root="true" ma:fieldsID="c01dafa997595310f82b253cc960ff13" ns2:_="" ns3:_="">
    <xsd:import namespace="80A71032-C16A-4ACC-83BF-D0F9240327F6"/>
    <xsd:import namespace="27aa9422-7f1f-4c84-9cdf-302b1a67e513"/>
    <xsd:element name="properties">
      <xsd:complexType>
        <xsd:sequence>
          <xsd:element name="documentManagement">
            <xsd:complexType>
              <xsd:all>
                <xsd:element ref="ns2:Content_x0020_Type"/>
                <xsd:element ref="ns2:Module" minOccurs="0"/>
                <xsd:element ref="ns2:Status"/>
                <xsd:element ref="ns3:SharedWithUsers" minOccurs="0"/>
                <xsd:element ref="ns3:SharingHintHash"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A71032-C16A-4ACC-83BF-D0F9240327F6" elementFormDefault="qualified">
    <xsd:import namespace="http://schemas.microsoft.com/office/2006/documentManagement/types"/>
    <xsd:import namespace="http://schemas.microsoft.com/office/infopath/2007/PartnerControls"/>
    <xsd:element name="Content_x0020_Type" ma:index="8" ma:displayName="Content Type" ma:format="Dropdown" ma:internalName="Content_x0020_Type">
      <xsd:simpleType>
        <xsd:restriction base="dms:Choice">
          <xsd:enumeration value="Assessment"/>
          <xsd:enumeration value="Assessment Policheck"/>
          <xsd:enumeration value="Break Slides"/>
          <xsd:enumeration value="CC File"/>
          <xsd:enumeration value="CC Policheck"/>
          <xsd:enumeration value="Instructor Image"/>
          <xsd:enumeration value="Outline/Meeting Recordings"/>
          <xsd:enumeration value="Slide Presentation"/>
          <xsd:enumeration value="Slide Presentation Policheck"/>
          <xsd:enumeration value="SME Recruitment"/>
          <xsd:enumeration value="Video"/>
        </xsd:restriction>
      </xsd:simpleType>
    </xsd:element>
    <xsd:element name="Module" ma:index="9" nillable="true" ma:displayName="Module" ma:decimals="0" ma:internalName="Module" ma:percentage="FALSE">
      <xsd:simpleType>
        <xsd:restriction base="dms:Number">
          <xsd:maxInclusive value="40"/>
          <xsd:minInclusive value="1"/>
        </xsd:restriction>
      </xsd:simpleType>
    </xsd:element>
    <xsd:element name="Status" ma:index="10" ma:displayName="Status" ma:default="Draft" ma:format="Dropdown" ma:internalName="Status">
      <xsd:simpleType>
        <xsd:restriction base="dms:Choice">
          <xsd:enumeration value="Draft"/>
          <xsd:enumeration value="Final"/>
        </xsd:restriction>
      </xsd:simpleType>
    </xsd:element>
  </xsd:schema>
  <xsd:schema xmlns:xsd="http://www.w3.org/2001/XMLSchema" xmlns:xs="http://www.w3.org/2001/XMLSchema" xmlns:dms="http://schemas.microsoft.com/office/2006/documentManagement/types" xmlns:pc="http://schemas.microsoft.com/office/infopath/2007/PartnerControls" targetNamespace="27aa9422-7f1f-4c84-9cdf-302b1a67e51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ingHintHash" ma:index="12" nillable="true" ma:displayName="Sharing Hint Hash" ma:internalName="SharingHintHash" ma:readOnly="true">
      <xsd:simpleType>
        <xsd:restriction base="dms:Text"/>
      </xsd:simple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odule xmlns="80A71032-C16A-4ACC-83BF-D0F9240327F6">1</Module>
    <Content_x0020_Type xmlns="80A71032-C16A-4ACC-83BF-D0F9240327F6">Slide Presentation</Content_x0020_Type>
    <Status xmlns="80A71032-C16A-4ACC-83BF-D0F9240327F6">Final</Status>
    <SharedWithUsers xmlns="27aa9422-7f1f-4c84-9cdf-302b1a67e513">
      <UserInfo>
        <DisplayName/>
        <AccountId xsi:nil="true"/>
        <AccountType/>
      </UserInfo>
    </SharedWithUsers>
  </documentManagement>
</p:properties>
</file>

<file path=customXml/itemProps1.xml><?xml version="1.0" encoding="utf-8"?>
<ds:datastoreItem xmlns:ds="http://schemas.openxmlformats.org/officeDocument/2006/customXml" ds:itemID="{C78CF26E-2F74-4490-978E-4314C9857EC8}"/>
</file>

<file path=customXml/itemProps2.xml><?xml version="1.0" encoding="utf-8"?>
<ds:datastoreItem xmlns:ds="http://schemas.openxmlformats.org/officeDocument/2006/customXml" ds:itemID="{C2256799-D245-4332-A9CC-4EC3A6AF0FC4}"/>
</file>

<file path=customXml/itemProps3.xml><?xml version="1.0" encoding="utf-8"?>
<ds:datastoreItem xmlns:ds="http://schemas.openxmlformats.org/officeDocument/2006/customXml" ds:itemID="{9C494AA4-739B-43E8-9CB4-BC3B6F0E965B}"/>
</file>

<file path=docProps/app.xml><?xml version="1.0" encoding="utf-8"?>
<Properties xmlns="http://schemas.openxmlformats.org/officeDocument/2006/extended-properties" xmlns:vt="http://schemas.openxmlformats.org/officeDocument/2006/docPropsVTypes">
  <Template/>
  <TotalTime>0</TotalTime>
  <Words>915</Words>
  <Application>Microsoft Office PowerPoint</Application>
  <PresentationFormat>Widescreen</PresentationFormat>
  <Paragraphs>304</Paragraphs>
  <Slides>24</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Courier New</vt:lpstr>
      <vt:lpstr>Segoe</vt:lpstr>
      <vt:lpstr>Segoe UI</vt:lpstr>
      <vt:lpstr>Segoe UI Light</vt:lpstr>
      <vt:lpstr>1_Office Theme</vt:lpstr>
      <vt:lpstr>Querying with Transact-SQL</vt:lpstr>
      <vt:lpstr>Meet Your Instructors</vt:lpstr>
      <vt:lpstr>Course Topics</vt:lpstr>
      <vt:lpstr>Setting Expectations</vt:lpstr>
      <vt:lpstr>Course Lab Environment</vt:lpstr>
      <vt:lpstr>Using Azure SQL Database</vt:lpstr>
      <vt:lpstr>SQL Server Training and Certification</vt:lpstr>
      <vt:lpstr>PowerPoint Presentation</vt:lpstr>
      <vt:lpstr>Module Overview</vt:lpstr>
      <vt:lpstr>What is Transact-SQL?</vt:lpstr>
      <vt:lpstr>Relational Databases</vt:lpstr>
      <vt:lpstr>Schemas and Object Names</vt:lpstr>
      <vt:lpstr>SQL Statement Types</vt:lpstr>
      <vt:lpstr>The SELECT Statement</vt:lpstr>
      <vt:lpstr>Basic SELECT Query Examples</vt:lpstr>
      <vt:lpstr>Basic SELECT Queries</vt:lpstr>
      <vt:lpstr>Working with Data Types Transact-SQL Data Types</vt:lpstr>
      <vt:lpstr>Working with Data Types Data Type Conversion</vt:lpstr>
      <vt:lpstr>Converting Data Types</vt:lpstr>
      <vt:lpstr>Working with NULLs NULL Values</vt:lpstr>
      <vt:lpstr>Working with NULLs NULL Functions</vt:lpstr>
      <vt:lpstr>Working with NULLs</vt:lpstr>
      <vt:lpstr>Introduction to Transact-SQL</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2015-01-29T20:00:45Z</dcterms:created>
  <dcterms:modified xsi:type="dcterms:W3CDTF">2015-01-29T20:00:50Z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0x010100D0140C9F36D8864BBD4046C1E339F64D</vt:lpwstr>
  </property>
</Properties>
</file>