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3"/>
  </p:notesMasterIdLst>
  <p:handoutMasterIdLst>
    <p:handoutMasterId r:id="rId14"/>
  </p:handoutMasterIdLst>
  <p:sldIdLst>
    <p:sldId id="277" r:id="rId2"/>
    <p:sldId id="278" r:id="rId3"/>
    <p:sldId id="283" r:id="rId4"/>
    <p:sldId id="284" r:id="rId5"/>
    <p:sldId id="285" r:id="rId6"/>
    <p:sldId id="292" r:id="rId7"/>
    <p:sldId id="290" r:id="rId8"/>
    <p:sldId id="287" r:id="rId9"/>
    <p:sldId id="291" r:id="rId10"/>
    <p:sldId id="293"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1108" autoAdjust="0"/>
  </p:normalViewPr>
  <p:slideViewPr>
    <p:cSldViewPr snapToGrid="0">
      <p:cViewPr varScale="1">
        <p:scale>
          <a:sx n="81" d="100"/>
          <a:sy n="81" d="100"/>
        </p:scale>
        <p:origin x="677" y="62"/>
      </p:cViewPr>
      <p:guideLst/>
    </p:cSldViewPr>
  </p:slideViewPr>
  <p:notesTextViewPr>
    <p:cViewPr>
      <p:scale>
        <a:sx n="1" d="1"/>
        <a:sy n="1" d="1"/>
      </p:scale>
      <p:origin x="0" y="0"/>
    </p:cViewPr>
  </p:notesTextViewPr>
  <p:notesViewPr>
    <p:cSldViewPr snapToGrid="0">
      <p:cViewPr varScale="1">
        <p:scale>
          <a:sx n="75" d="100"/>
          <a:sy n="75" d="100"/>
        </p:scale>
        <p:origin x="2866"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1714741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691986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2572743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a:t>
            </a:r>
            <a:r>
              <a:rPr lang="en-GB" dirty="0"/>
              <a:t>Querying Tables with SELECT</a:t>
            </a:r>
            <a:endParaRPr lang="en-US" dirty="0"/>
          </a:p>
        </p:txBody>
      </p:sp>
      <p:sp>
        <p:nvSpPr>
          <p:cNvPr id="4" name="Subtitle 3"/>
          <p:cNvSpPr>
            <a:spLocks noGrp="1"/>
          </p:cNvSpPr>
          <p:nvPr>
            <p:ph type="subTitle" idx="1"/>
          </p:nvPr>
        </p:nvSpPr>
        <p:spPr/>
        <p:txBody>
          <a:bodyPr/>
          <a:lstStyle/>
          <a:p>
            <a:r>
              <a:rPr lang="en-US" dirty="0" smtClean="0"/>
              <a:t>Graeme Malcolm | Senior Content Developer</a:t>
            </a:r>
            <a:endParaRPr lang="en-US" dirty="0"/>
          </a:p>
          <a:p>
            <a:r>
              <a:rPr lang="en-US" dirty="0" smtClean="0"/>
              <a:t>Geoff Allix | Principal Technologist</a:t>
            </a:r>
            <a:r>
              <a:rPr lang="en-US" dirty="0"/>
              <a:t>, </a:t>
            </a:r>
            <a:r>
              <a:rPr lang="en-US" dirty="0" smtClean="0"/>
              <a:t>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9526587" cy="5290388"/>
          </a:xfrm>
        </p:spPr>
        <p:txBody>
          <a:bodyPr>
            <a:normAutofit/>
          </a:bodyPr>
          <a:lstStyle/>
          <a:p>
            <a:r>
              <a:rPr lang="en-GB" dirty="0" smtClean="0"/>
              <a:t>Removing Duplicates</a:t>
            </a:r>
          </a:p>
          <a:p>
            <a:r>
              <a:rPr lang="en-GB" dirty="0" smtClean="0"/>
              <a:t>Sorting Results</a:t>
            </a:r>
          </a:p>
          <a:p>
            <a:r>
              <a:rPr lang="en-GB" dirty="0" smtClean="0"/>
              <a:t>Paging Sorted Results</a:t>
            </a:r>
          </a:p>
          <a:p>
            <a:pPr fontAlgn="ctr"/>
            <a:r>
              <a:rPr lang="en-GB" dirty="0" smtClean="0"/>
              <a:t>Filtering and Using Predicates</a:t>
            </a:r>
          </a:p>
          <a:p>
            <a:pPr fontAlgn="ctr"/>
            <a:endParaRPr lang="en-GB" dirty="0"/>
          </a:p>
          <a:p>
            <a:pPr fontAlgn="ctr"/>
            <a:r>
              <a:rPr lang="en-GB"/>
              <a:t>Lab: Querying Tables with SELECT</a:t>
            </a:r>
            <a:endParaRPr lang="en-GB" dirty="0" smtClean="0"/>
          </a:p>
        </p:txBody>
      </p:sp>
      <p:sp>
        <p:nvSpPr>
          <p:cNvPr id="2" name="Title 1"/>
          <p:cNvSpPr>
            <a:spLocks noGrp="1"/>
          </p:cNvSpPr>
          <p:nvPr>
            <p:ph type="title"/>
          </p:nvPr>
        </p:nvSpPr>
        <p:spPr/>
        <p:txBody>
          <a:bodyPr/>
          <a:lstStyle/>
          <a:p>
            <a:r>
              <a:rPr lang="en-GB" dirty="0"/>
              <a:t>Querying Tables with SELECT</a:t>
            </a:r>
            <a:endParaRPr lang="en-US" dirty="0"/>
          </a:p>
        </p:txBody>
      </p:sp>
    </p:spTree>
    <p:extLst>
      <p:ext uri="{BB962C8B-B14F-4D97-AF65-F5344CB8AC3E}">
        <p14:creationId xmlns:p14="http://schemas.microsoft.com/office/powerpoint/2010/main" val="16693532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9526587" cy="5290388"/>
          </a:xfrm>
        </p:spPr>
        <p:txBody>
          <a:bodyPr>
            <a:normAutofit/>
          </a:bodyPr>
          <a:lstStyle/>
          <a:p>
            <a:r>
              <a:rPr lang="en-GB" dirty="0" smtClean="0"/>
              <a:t>Removing Duplicates</a:t>
            </a:r>
          </a:p>
          <a:p>
            <a:r>
              <a:rPr lang="en-GB" dirty="0" smtClean="0"/>
              <a:t>Sorting Results</a:t>
            </a:r>
          </a:p>
          <a:p>
            <a:r>
              <a:rPr lang="en-GB" dirty="0" smtClean="0"/>
              <a:t>Paging Sorted Results</a:t>
            </a:r>
          </a:p>
          <a:p>
            <a:pPr fontAlgn="ctr"/>
            <a:r>
              <a:rPr lang="en-GB" dirty="0" smtClean="0"/>
              <a:t>Filtering and Using Predicates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Removing Duplicates</a:t>
            </a:r>
            <a:endParaRPr lang="en-US" dirty="0"/>
          </a:p>
        </p:txBody>
      </p:sp>
      <p:sp>
        <p:nvSpPr>
          <p:cNvPr id="3" name="Content Placeholder 2"/>
          <p:cNvSpPr>
            <a:spLocks noGrp="1"/>
          </p:cNvSpPr>
          <p:nvPr>
            <p:ph sz="quarter" idx="10"/>
          </p:nvPr>
        </p:nvSpPr>
        <p:spPr>
          <a:xfrm>
            <a:off x="379412" y="1388226"/>
            <a:ext cx="11275775" cy="5290388"/>
          </a:xfrm>
        </p:spPr>
        <p:txBody>
          <a:bodyPr/>
          <a:lstStyle/>
          <a:p>
            <a:r>
              <a:rPr lang="en-US" dirty="0" smtClean="0"/>
              <a:t>SELECT ALL</a:t>
            </a:r>
          </a:p>
          <a:p>
            <a:pPr lvl="1"/>
            <a:r>
              <a:rPr lang="en-US" dirty="0" smtClean="0"/>
              <a:t>Default behavior includes duplicates</a:t>
            </a:r>
          </a:p>
          <a:p>
            <a:pPr lvl="1"/>
            <a:endParaRPr lang="en-US" dirty="0"/>
          </a:p>
          <a:p>
            <a:pPr lvl="1"/>
            <a:endParaRPr lang="en-US" dirty="0" smtClean="0"/>
          </a:p>
          <a:p>
            <a:r>
              <a:rPr lang="en-US" dirty="0" smtClean="0"/>
              <a:t>SELECT DISTINCT</a:t>
            </a:r>
          </a:p>
          <a:p>
            <a:pPr lvl="1"/>
            <a:r>
              <a:rPr lang="en-US" dirty="0" smtClean="0"/>
              <a:t>Removes duplicates</a:t>
            </a:r>
            <a:endParaRPr lang="en-US" dirty="0"/>
          </a:p>
        </p:txBody>
      </p:sp>
      <p:sp>
        <p:nvSpPr>
          <p:cNvPr id="4" name="AutoShape 3"/>
          <p:cNvSpPr>
            <a:spLocks noChangeArrowheads="1"/>
          </p:cNvSpPr>
          <p:nvPr/>
        </p:nvSpPr>
        <p:spPr bwMode="auto">
          <a:xfrm>
            <a:off x="1424601" y="2666361"/>
            <a:ext cx="6256338" cy="75827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Color</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5" name="AutoShape 3"/>
          <p:cNvSpPr>
            <a:spLocks noChangeArrowheads="1"/>
          </p:cNvSpPr>
          <p:nvPr/>
        </p:nvSpPr>
        <p:spPr bwMode="auto">
          <a:xfrm>
            <a:off x="1424601" y="4702769"/>
            <a:ext cx="6256338" cy="75827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DISTINCT Color</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309976505"/>
              </p:ext>
            </p:extLst>
          </p:nvPr>
        </p:nvGraphicFramePr>
        <p:xfrm>
          <a:off x="8726128" y="1437540"/>
          <a:ext cx="1584657" cy="2595880"/>
        </p:xfrm>
        <a:graphic>
          <a:graphicData uri="http://schemas.openxmlformats.org/drawingml/2006/table">
            <a:tbl>
              <a:tblPr firstRow="1" bandRow="1">
                <a:tableStyleId>{5C22544A-7EE6-4342-B048-85BDC9FD1C3A}</a:tableStyleId>
              </a:tblPr>
              <a:tblGrid>
                <a:gridCol w="1584657"/>
              </a:tblGrid>
              <a:tr h="370840">
                <a:tc>
                  <a:txBody>
                    <a:bodyPr/>
                    <a:lstStyle/>
                    <a:p>
                      <a:r>
                        <a:rPr lang="en-GB" dirty="0" err="1" smtClean="0"/>
                        <a:t>Color</a:t>
                      </a:r>
                      <a:endParaRPr lang="en-GB" dirty="0"/>
                    </a:p>
                  </a:txBody>
                  <a:tcPr/>
                </a:tc>
              </a:tr>
              <a:tr h="370840">
                <a:tc>
                  <a:txBody>
                    <a:bodyPr/>
                    <a:lstStyle/>
                    <a:p>
                      <a:r>
                        <a:rPr lang="en-GB" dirty="0" smtClean="0"/>
                        <a:t>Blue</a:t>
                      </a:r>
                      <a:endParaRPr lang="en-GB" dirty="0"/>
                    </a:p>
                  </a:txBody>
                  <a:tcPr/>
                </a:tc>
              </a:tr>
              <a:tr h="370840">
                <a:tc>
                  <a:txBody>
                    <a:bodyPr/>
                    <a:lstStyle/>
                    <a:p>
                      <a:r>
                        <a:rPr lang="en-GB" dirty="0" smtClean="0"/>
                        <a:t>Red</a:t>
                      </a:r>
                      <a:endParaRPr lang="en-GB" dirty="0"/>
                    </a:p>
                  </a:txBody>
                  <a:tcPr/>
                </a:tc>
              </a:tr>
              <a:tr h="370840">
                <a:tc>
                  <a:txBody>
                    <a:bodyPr/>
                    <a:lstStyle/>
                    <a:p>
                      <a:r>
                        <a:rPr lang="en-GB" dirty="0" smtClean="0"/>
                        <a:t>Yellow</a:t>
                      </a:r>
                      <a:endParaRPr lang="en-GB" dirty="0"/>
                    </a:p>
                  </a:txBody>
                  <a:tcPr/>
                </a:tc>
              </a:tr>
              <a:tr h="370840">
                <a:tc>
                  <a:txBody>
                    <a:bodyPr/>
                    <a:lstStyle/>
                    <a:p>
                      <a:r>
                        <a:rPr lang="en-GB" dirty="0" smtClean="0"/>
                        <a:t>Blue</a:t>
                      </a:r>
                      <a:endParaRPr lang="en-GB" dirty="0"/>
                    </a:p>
                  </a:txBody>
                  <a:tcPr/>
                </a:tc>
              </a:tr>
              <a:tr h="370840">
                <a:tc>
                  <a:txBody>
                    <a:bodyPr/>
                    <a:lstStyle/>
                    <a:p>
                      <a:r>
                        <a:rPr lang="en-GB" dirty="0" smtClean="0"/>
                        <a:t>Yellow</a:t>
                      </a:r>
                      <a:endParaRPr lang="en-GB" dirty="0"/>
                    </a:p>
                  </a:txBody>
                  <a:tcPr/>
                </a:tc>
              </a:tr>
              <a:tr h="370840">
                <a:tc>
                  <a:txBody>
                    <a:bodyPr/>
                    <a:lstStyle/>
                    <a:p>
                      <a:r>
                        <a:rPr lang="en-GB" dirty="0" smtClean="0"/>
                        <a:t>Black</a:t>
                      </a:r>
                      <a:endParaRPr lang="en-GB"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13831870"/>
              </p:ext>
            </p:extLst>
          </p:nvPr>
        </p:nvGraphicFramePr>
        <p:xfrm>
          <a:off x="8726128" y="4533942"/>
          <a:ext cx="1584657" cy="1854200"/>
        </p:xfrm>
        <a:graphic>
          <a:graphicData uri="http://schemas.openxmlformats.org/drawingml/2006/table">
            <a:tbl>
              <a:tblPr firstRow="1" bandRow="1">
                <a:tableStyleId>{5C22544A-7EE6-4342-B048-85BDC9FD1C3A}</a:tableStyleId>
              </a:tblPr>
              <a:tblGrid>
                <a:gridCol w="1584657"/>
              </a:tblGrid>
              <a:tr h="370840">
                <a:tc>
                  <a:txBody>
                    <a:bodyPr/>
                    <a:lstStyle/>
                    <a:p>
                      <a:r>
                        <a:rPr lang="en-GB" dirty="0" err="1" smtClean="0"/>
                        <a:t>Color</a:t>
                      </a:r>
                      <a:endParaRPr lang="en-GB" dirty="0"/>
                    </a:p>
                  </a:txBody>
                  <a:tcPr/>
                </a:tc>
              </a:tr>
              <a:tr h="370840">
                <a:tc>
                  <a:txBody>
                    <a:bodyPr/>
                    <a:lstStyle/>
                    <a:p>
                      <a:r>
                        <a:rPr lang="en-GB" dirty="0" smtClean="0"/>
                        <a:t>Blue</a:t>
                      </a:r>
                      <a:endParaRPr lang="en-GB" dirty="0"/>
                    </a:p>
                  </a:txBody>
                  <a:tcPr/>
                </a:tc>
              </a:tr>
              <a:tr h="370840">
                <a:tc>
                  <a:txBody>
                    <a:bodyPr/>
                    <a:lstStyle/>
                    <a:p>
                      <a:r>
                        <a:rPr lang="en-GB" dirty="0" smtClean="0"/>
                        <a:t>Red</a:t>
                      </a:r>
                      <a:endParaRPr lang="en-GB" dirty="0"/>
                    </a:p>
                  </a:txBody>
                  <a:tcPr/>
                </a:tc>
              </a:tr>
              <a:tr h="370840">
                <a:tc>
                  <a:txBody>
                    <a:bodyPr/>
                    <a:lstStyle/>
                    <a:p>
                      <a:r>
                        <a:rPr lang="en-GB" dirty="0" smtClean="0"/>
                        <a:t>Yellow</a:t>
                      </a:r>
                      <a:endParaRPr lang="en-GB" dirty="0"/>
                    </a:p>
                  </a:txBody>
                  <a:tcPr/>
                </a:tc>
              </a:tr>
              <a:tr h="370840">
                <a:tc>
                  <a:txBody>
                    <a:bodyPr/>
                    <a:lstStyle/>
                    <a:p>
                      <a:r>
                        <a:rPr lang="en-GB" dirty="0" smtClean="0"/>
                        <a:t>Black</a:t>
                      </a:r>
                      <a:endParaRPr lang="en-GB" dirty="0"/>
                    </a:p>
                  </a:txBody>
                  <a:tcPr/>
                </a:tc>
              </a:tr>
            </a:tbl>
          </a:graphicData>
        </a:graphic>
      </p:graphicFrame>
    </p:spTree>
    <p:extLst>
      <p:ext uri="{BB962C8B-B14F-4D97-AF65-F5344CB8AC3E}">
        <p14:creationId xmlns:p14="http://schemas.microsoft.com/office/powerpoint/2010/main" val="363981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Sorting Results</a:t>
            </a:r>
            <a:endParaRPr lang="en-US" dirty="0"/>
          </a:p>
        </p:txBody>
      </p:sp>
      <p:sp>
        <p:nvSpPr>
          <p:cNvPr id="3" name="Content Placeholder 2"/>
          <p:cNvSpPr>
            <a:spLocks noGrp="1"/>
          </p:cNvSpPr>
          <p:nvPr>
            <p:ph sz="quarter" idx="10"/>
          </p:nvPr>
        </p:nvSpPr>
        <p:spPr/>
        <p:txBody>
          <a:bodyPr/>
          <a:lstStyle/>
          <a:p>
            <a:pPr lvl="0"/>
            <a:r>
              <a:rPr lang="en-US" dirty="0" smtClean="0">
                <a:solidFill>
                  <a:srgbClr val="000000"/>
                </a:solidFill>
              </a:rPr>
              <a:t>Use ORDER BY to sort results by one or more columns</a:t>
            </a:r>
          </a:p>
          <a:p>
            <a:pPr lvl="1"/>
            <a:r>
              <a:rPr lang="en-US" dirty="0" smtClean="0">
                <a:solidFill>
                  <a:srgbClr val="000000"/>
                </a:solidFill>
              </a:rPr>
              <a:t>Aliases </a:t>
            </a:r>
            <a:r>
              <a:rPr lang="en-US" dirty="0">
                <a:solidFill>
                  <a:srgbClr val="000000"/>
                </a:solidFill>
              </a:rPr>
              <a:t>created in SELECT clause </a:t>
            </a:r>
            <a:r>
              <a:rPr lang="en-US" dirty="0" smtClean="0">
                <a:solidFill>
                  <a:srgbClr val="000000"/>
                </a:solidFill>
              </a:rPr>
              <a:t>are visible </a:t>
            </a:r>
            <a:r>
              <a:rPr lang="en-US" dirty="0">
                <a:solidFill>
                  <a:srgbClr val="000000"/>
                </a:solidFill>
              </a:rPr>
              <a:t>to ORDER </a:t>
            </a:r>
            <a:r>
              <a:rPr lang="en-US" dirty="0" smtClean="0">
                <a:solidFill>
                  <a:srgbClr val="000000"/>
                </a:solidFill>
              </a:rPr>
              <a:t>BY</a:t>
            </a:r>
          </a:p>
          <a:p>
            <a:pPr lvl="1"/>
            <a:r>
              <a:rPr lang="en-US" dirty="0" smtClean="0">
                <a:solidFill>
                  <a:srgbClr val="000000"/>
                </a:solidFill>
              </a:rPr>
              <a:t>You can order by columns in the source that are not included in the SELECT clause</a:t>
            </a:r>
          </a:p>
          <a:p>
            <a:pPr lvl="1"/>
            <a:r>
              <a:rPr lang="en-US" dirty="0">
                <a:solidFill>
                  <a:srgbClr val="000000"/>
                </a:solidFill>
              </a:rPr>
              <a:t>You can specify ASC or DESC (ASC is the default</a:t>
            </a:r>
            <a:r>
              <a:rPr lang="en-US" dirty="0" smtClean="0">
                <a:solidFill>
                  <a:srgbClr val="000000"/>
                </a:solidFill>
              </a:rPr>
              <a:t>)</a:t>
            </a:r>
            <a:endParaRPr lang="en-US" dirty="0">
              <a:solidFill>
                <a:srgbClr val="000000"/>
              </a:solidFill>
            </a:endParaRPr>
          </a:p>
        </p:txBody>
      </p:sp>
      <p:sp>
        <p:nvSpPr>
          <p:cNvPr id="4" name="AutoShape 3"/>
          <p:cNvSpPr>
            <a:spLocks noChangeArrowheads="1"/>
          </p:cNvSpPr>
          <p:nvPr/>
        </p:nvSpPr>
        <p:spPr bwMode="auto">
          <a:xfrm>
            <a:off x="1424600" y="4544625"/>
            <a:ext cx="9179709" cy="107456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ProductCategory</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AS Category,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ProductName</a:t>
            </a:r>
            <a:endPar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endPar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lang="en-US" sz="2200" kern="0" dirty="0" smtClean="0">
                <a:solidFill>
                  <a:srgbClr val="000000"/>
                </a:solidFill>
                <a:latin typeface="Courier New" panose="02070309020205020404" pitchFamily="49" charset="0"/>
                <a:cs typeface="Courier New" panose="02070309020205020404" pitchFamily="49" charset="0"/>
              </a:rPr>
              <a:t>ORDER BY Category, Price DESC</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57975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Limiting Sorted </a:t>
            </a:r>
            <a:r>
              <a:rPr lang="en-GB" dirty="0"/>
              <a:t>Results</a:t>
            </a:r>
            <a:endParaRPr lang="en-US" dirty="0"/>
          </a:p>
        </p:txBody>
      </p:sp>
      <p:sp>
        <p:nvSpPr>
          <p:cNvPr id="3" name="Content Placeholder 2"/>
          <p:cNvSpPr>
            <a:spLocks noGrp="1"/>
          </p:cNvSpPr>
          <p:nvPr>
            <p:ph sz="quarter" idx="10"/>
          </p:nvPr>
        </p:nvSpPr>
        <p:spPr>
          <a:xfrm>
            <a:off x="379413" y="928048"/>
            <a:ext cx="11525250" cy="5750566"/>
          </a:xfrm>
        </p:spPr>
        <p:txBody>
          <a:bodyPr/>
          <a:lstStyle/>
          <a:p>
            <a:pPr lvl="0"/>
            <a:r>
              <a:rPr lang="en-US" dirty="0">
                <a:solidFill>
                  <a:srgbClr val="000000"/>
                </a:solidFill>
              </a:rPr>
              <a:t>TOP allows you to limit the number or percentage of rows returned by a query</a:t>
            </a:r>
          </a:p>
          <a:p>
            <a:pPr lvl="0"/>
            <a:r>
              <a:rPr lang="en-US" dirty="0">
                <a:solidFill>
                  <a:srgbClr val="000000"/>
                </a:solidFill>
              </a:rPr>
              <a:t>Works with ORDER BY clause to limit rows by sort </a:t>
            </a:r>
            <a:r>
              <a:rPr lang="en-US" dirty="0" smtClean="0">
                <a:solidFill>
                  <a:srgbClr val="000000"/>
                </a:solidFill>
              </a:rPr>
              <a:t>order</a:t>
            </a:r>
          </a:p>
          <a:p>
            <a:pPr lvl="0"/>
            <a:r>
              <a:rPr lang="en-GB" dirty="0">
                <a:solidFill>
                  <a:srgbClr val="000000"/>
                </a:solidFill>
              </a:rPr>
              <a:t>Added to SELECT clause:</a:t>
            </a:r>
          </a:p>
          <a:p>
            <a:pPr lvl="1"/>
            <a:r>
              <a:rPr lang="en-GB" dirty="0">
                <a:solidFill>
                  <a:srgbClr val="000000"/>
                </a:solidFill>
              </a:rPr>
              <a:t>SELECT TOP (N) | TOP (N) Percent</a:t>
            </a:r>
          </a:p>
          <a:p>
            <a:pPr lvl="2"/>
            <a:r>
              <a:rPr lang="en-GB" dirty="0">
                <a:solidFill>
                  <a:srgbClr val="000000"/>
                </a:solidFill>
              </a:rPr>
              <a:t>With percent, number of rows rounded up</a:t>
            </a:r>
          </a:p>
          <a:p>
            <a:pPr lvl="1"/>
            <a:r>
              <a:rPr lang="en-GB" dirty="0">
                <a:solidFill>
                  <a:srgbClr val="000000"/>
                </a:solidFill>
              </a:rPr>
              <a:t>SELECT TOP (N) WITH TIES</a:t>
            </a:r>
          </a:p>
          <a:p>
            <a:pPr lvl="2"/>
            <a:r>
              <a:rPr lang="en-GB" dirty="0">
                <a:solidFill>
                  <a:srgbClr val="000000"/>
                </a:solidFill>
              </a:rPr>
              <a:t>Retrieve duplicates where applicable (nondeterministic)</a:t>
            </a:r>
          </a:p>
          <a:p>
            <a:pPr lvl="0"/>
            <a:endParaRPr lang="en-US" dirty="0" smtClean="0">
              <a:solidFill>
                <a:srgbClr val="000000"/>
              </a:solidFill>
            </a:endParaRPr>
          </a:p>
          <a:p>
            <a:pPr lvl="0"/>
            <a:endParaRPr lang="en-US" dirty="0">
              <a:solidFill>
                <a:srgbClr val="000000"/>
              </a:solidFill>
            </a:endParaRPr>
          </a:p>
          <a:p>
            <a:endParaRPr lang="en-GB" dirty="0" smtClean="0"/>
          </a:p>
        </p:txBody>
      </p:sp>
      <p:sp>
        <p:nvSpPr>
          <p:cNvPr id="4" name="AutoShape 3"/>
          <p:cNvSpPr>
            <a:spLocks noChangeArrowheads="1"/>
          </p:cNvSpPr>
          <p:nvPr/>
        </p:nvSpPr>
        <p:spPr bwMode="auto">
          <a:xfrm>
            <a:off x="1551875" y="5287162"/>
            <a:ext cx="9179709" cy="1083600"/>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GB" sz="2200" kern="0" dirty="0">
                <a:solidFill>
                  <a:srgbClr val="000000"/>
                </a:solidFill>
                <a:latin typeface="Courier New" panose="02070309020205020404" pitchFamily="49" charset="0"/>
                <a:cs typeface="Courier New" panose="02070309020205020404" pitchFamily="49" charset="0"/>
              </a:rPr>
              <a:t>SELECT TOP </a:t>
            </a:r>
            <a:r>
              <a:rPr lang="en-GB" sz="2200" kern="0" dirty="0" smtClean="0">
                <a:solidFill>
                  <a:srgbClr val="000000"/>
                </a:solidFill>
                <a:latin typeface="Courier New" panose="02070309020205020404" pitchFamily="49" charset="0"/>
                <a:cs typeface="Courier New" panose="02070309020205020404" pitchFamily="49" charset="0"/>
              </a:rPr>
              <a:t>10 </a:t>
            </a:r>
            <a:r>
              <a:rPr lang="en-GB" sz="2200" kern="0" dirty="0" err="1" smtClean="0">
                <a:solidFill>
                  <a:srgbClr val="000000"/>
                </a:solidFill>
                <a:latin typeface="Courier New" panose="02070309020205020404" pitchFamily="49" charset="0"/>
                <a:cs typeface="Courier New" panose="02070309020205020404" pitchFamily="49" charset="0"/>
              </a:rPr>
              <a:t>ProductName</a:t>
            </a:r>
            <a:r>
              <a:rPr lang="en-GB" sz="2200" kern="0" dirty="0" smtClean="0">
                <a:solidFill>
                  <a:srgbClr val="000000"/>
                </a:solidFill>
                <a:latin typeface="Courier New" panose="02070309020205020404" pitchFamily="49" charset="0"/>
                <a:cs typeface="Courier New" panose="02070309020205020404" pitchFamily="49" charset="0"/>
              </a:rPr>
              <a:t>, </a:t>
            </a:r>
            <a:r>
              <a:rPr lang="en-GB" sz="2200" kern="0" dirty="0" err="1" smtClean="0">
                <a:solidFill>
                  <a:srgbClr val="000000"/>
                </a:solidFill>
                <a:latin typeface="Courier New" panose="02070309020205020404" pitchFamily="49" charset="0"/>
                <a:cs typeface="Courier New" panose="02070309020205020404" pitchFamily="49" charset="0"/>
              </a:rPr>
              <a:t>ListPrice</a:t>
            </a:r>
            <a:endParaRPr lang="en-GB" sz="2200" kern="0" dirty="0" smtClean="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200" kern="0" dirty="0">
                <a:solidFill>
                  <a:srgbClr val="000000"/>
                </a:solidFill>
                <a:latin typeface="Courier New" panose="02070309020205020404" pitchFamily="49" charset="0"/>
                <a:cs typeface="Courier New" panose="02070309020205020404" pitchFamily="49" charset="0"/>
              </a:rPr>
              <a:t>F</a:t>
            </a:r>
            <a:r>
              <a:rPr lang="en-GB" sz="2200" kern="0" dirty="0" smtClean="0">
                <a:solidFill>
                  <a:srgbClr val="000000"/>
                </a:solidFill>
                <a:latin typeface="Courier New" panose="02070309020205020404" pitchFamily="49" charset="0"/>
                <a:cs typeface="Courier New" panose="02070309020205020404" pitchFamily="49" charset="0"/>
              </a:rPr>
              <a:t>ROM </a:t>
            </a:r>
            <a:r>
              <a:rPr lang="en-GB" sz="2200" kern="0" dirty="0" err="1" smtClean="0">
                <a:solidFill>
                  <a:srgbClr val="000000"/>
                </a:solidFill>
                <a:latin typeface="Courier New" panose="02070309020205020404" pitchFamily="49" charset="0"/>
                <a:cs typeface="Courier New" panose="02070309020205020404" pitchFamily="49" charset="0"/>
              </a:rPr>
              <a:t>Production.Product</a:t>
            </a:r>
            <a:r>
              <a:rPr lang="en-GB" sz="2200" kern="0" dirty="0">
                <a:solidFill>
                  <a:srgbClr val="000000"/>
                </a:solidFill>
                <a:latin typeface="Courier New" panose="02070309020205020404" pitchFamily="49" charset="0"/>
                <a:cs typeface="Courier New" panose="02070309020205020404" pitchFamily="49" charset="0"/>
              </a:rPr>
              <a:t/>
            </a:r>
            <a:br>
              <a:rPr lang="en-GB" sz="2200" kern="0" dirty="0">
                <a:solidFill>
                  <a:srgbClr val="000000"/>
                </a:solidFill>
                <a:latin typeface="Courier New" panose="02070309020205020404" pitchFamily="49" charset="0"/>
                <a:cs typeface="Courier New" panose="02070309020205020404" pitchFamily="49" charset="0"/>
              </a:rPr>
            </a:br>
            <a:r>
              <a:rPr lang="en-GB" sz="2200" kern="0" dirty="0" smtClean="0">
                <a:solidFill>
                  <a:srgbClr val="000000"/>
                </a:solidFill>
                <a:latin typeface="Courier New" panose="02070309020205020404" pitchFamily="49" charset="0"/>
                <a:cs typeface="Courier New" panose="02070309020205020404" pitchFamily="49" charset="0"/>
              </a:rPr>
              <a:t>ORDER BY </a:t>
            </a:r>
            <a:r>
              <a:rPr lang="en-GB" sz="2200" kern="0" dirty="0" err="1" smtClean="0">
                <a:solidFill>
                  <a:srgbClr val="000000"/>
                </a:solidFill>
                <a:latin typeface="Courier New" panose="02070309020205020404" pitchFamily="49" charset="0"/>
                <a:cs typeface="Courier New" panose="02070309020205020404" pitchFamily="49" charset="0"/>
              </a:rPr>
              <a:t>ListPrice</a:t>
            </a:r>
            <a:r>
              <a:rPr lang="en-GB" sz="2200" kern="0" dirty="0" smtClean="0">
                <a:solidFill>
                  <a:srgbClr val="000000"/>
                </a:solidFill>
                <a:latin typeface="Courier New" panose="02070309020205020404" pitchFamily="49" charset="0"/>
                <a:cs typeface="Courier New" panose="02070309020205020404" pitchFamily="49" charset="0"/>
              </a:rPr>
              <a:t> DESC;</a:t>
            </a:r>
            <a:endParaRPr lang="en-GB" sz="2200" kern="0" dirty="0">
              <a:solidFill>
                <a:srgbClr val="00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7993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Paging Through Results</a:t>
            </a:r>
            <a:endParaRPr lang="en-GB" dirty="0"/>
          </a:p>
        </p:txBody>
      </p:sp>
      <p:sp>
        <p:nvSpPr>
          <p:cNvPr id="3" name="Content Placeholder 2"/>
          <p:cNvSpPr>
            <a:spLocks noGrp="1"/>
          </p:cNvSpPr>
          <p:nvPr>
            <p:ph sz="quarter" idx="10"/>
          </p:nvPr>
        </p:nvSpPr>
        <p:spPr/>
        <p:txBody>
          <a:bodyPr/>
          <a:lstStyle/>
          <a:p>
            <a:pPr marL="0" lvl="0" indent="0">
              <a:buNone/>
            </a:pPr>
            <a:r>
              <a:rPr lang="en-US" dirty="0">
                <a:solidFill>
                  <a:srgbClr val="000000"/>
                </a:solidFill>
              </a:rPr>
              <a:t>OFFSET-FETCH is an extension to the ORDER BY clause:</a:t>
            </a:r>
          </a:p>
          <a:p>
            <a:pPr lvl="1"/>
            <a:r>
              <a:rPr lang="en-US" dirty="0">
                <a:solidFill>
                  <a:srgbClr val="000000"/>
                </a:solidFill>
              </a:rPr>
              <a:t>Allows filtering a requested range of rows</a:t>
            </a:r>
          </a:p>
          <a:p>
            <a:pPr lvl="2"/>
            <a:r>
              <a:rPr lang="en-US" dirty="0">
                <a:solidFill>
                  <a:srgbClr val="000000"/>
                </a:solidFill>
              </a:rPr>
              <a:t>Dependent on ORDER BY clause</a:t>
            </a:r>
          </a:p>
          <a:p>
            <a:pPr lvl="1"/>
            <a:r>
              <a:rPr lang="en-US" dirty="0">
                <a:solidFill>
                  <a:srgbClr val="000000"/>
                </a:solidFill>
              </a:rPr>
              <a:t>Provides a mechanism for paging through results</a:t>
            </a:r>
          </a:p>
          <a:p>
            <a:pPr lvl="1"/>
            <a:r>
              <a:rPr lang="en-US" dirty="0">
                <a:solidFill>
                  <a:srgbClr val="000000"/>
                </a:solidFill>
              </a:rPr>
              <a:t>Specify number of rows to skip, number of rows to retrieve:</a:t>
            </a:r>
          </a:p>
          <a:p>
            <a:endParaRPr lang="en-GB" dirty="0"/>
          </a:p>
        </p:txBody>
      </p:sp>
      <p:sp>
        <p:nvSpPr>
          <p:cNvPr id="5" name="AutoShape 3"/>
          <p:cNvSpPr>
            <a:spLocks noChangeArrowheads="1"/>
          </p:cNvSpPr>
          <p:nvPr/>
        </p:nvSpPr>
        <p:spPr bwMode="auto">
          <a:xfrm>
            <a:off x="1914324" y="4383768"/>
            <a:ext cx="7318384" cy="96437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ORDER BY &lt;order_by_list&gt;</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OFFSET &lt;offset_value&gt; ROW(S)</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FETCH FIRST|NEXT &lt;fetch_value&gt; ROW(S) ONLY</a:t>
            </a:r>
          </a:p>
        </p:txBody>
      </p:sp>
    </p:spTree>
    <p:extLst>
      <p:ext uri="{BB962C8B-B14F-4D97-AF65-F5344CB8AC3E}">
        <p14:creationId xmlns:p14="http://schemas.microsoft.com/office/powerpoint/2010/main" val="3421198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Eliminating Duplicates and Sorting Results</a:t>
            </a:r>
          </a:p>
        </p:txBody>
      </p:sp>
    </p:spTree>
    <p:extLst>
      <p:ext uri="{BB962C8B-B14F-4D97-AF65-F5344CB8AC3E}">
        <p14:creationId xmlns:p14="http://schemas.microsoft.com/office/powerpoint/2010/main" val="10273070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Filtering and Using </a:t>
            </a:r>
            <a:r>
              <a:rPr lang="en-GB" dirty="0"/>
              <a:t>Predicates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3310156568"/>
              </p:ext>
            </p:extLst>
          </p:nvPr>
        </p:nvGraphicFramePr>
        <p:xfrm>
          <a:off x="378696" y="1769544"/>
          <a:ext cx="11525250" cy="4696208"/>
        </p:xfrm>
        <a:graphic>
          <a:graphicData uri="http://schemas.openxmlformats.org/drawingml/2006/table">
            <a:tbl>
              <a:tblPr firstRow="1" bandRow="1">
                <a:tableStyleId>{5C22544A-7EE6-4342-B048-85BDC9FD1C3A}</a:tableStyleId>
              </a:tblPr>
              <a:tblGrid>
                <a:gridCol w="3523847"/>
                <a:gridCol w="8001403"/>
              </a:tblGrid>
              <a:tr h="370840">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Predicates and Operators</a:t>
                      </a:r>
                    </a:p>
                  </a:txBody>
                  <a:tcPr marL="68580" marR="68580"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Description</a:t>
                      </a:r>
                    </a:p>
                  </a:txBody>
                  <a:tcPr marL="68580" marR="68580" marT="0" marB="0"/>
                </a:tc>
              </a:tr>
              <a:tr h="370840">
                <a:tc>
                  <a:txBody>
                    <a:bodyPr/>
                    <a:lstStyle/>
                    <a:p>
                      <a:pPr>
                        <a:lnSpc>
                          <a:spcPct val="107000"/>
                        </a:lnSpc>
                        <a:spcAft>
                          <a:spcPts val="0"/>
                        </a:spcAft>
                      </a:pPr>
                      <a:r>
                        <a:rPr lang="en-GB" sz="2400" b="0" dirty="0" smtClean="0">
                          <a:effectLst/>
                          <a:latin typeface="Calibri" panose="020F0502020204030204" pitchFamily="34" charset="0"/>
                          <a:ea typeface="Calibri" panose="020F0502020204030204" pitchFamily="34" charset="0"/>
                          <a:cs typeface="Times New Roman" panose="02020603050405020304" pitchFamily="18" charset="0"/>
                        </a:rPr>
                        <a:t>= &lt; &gt;</a:t>
                      </a:r>
                      <a:endParaRPr lang="en-GB"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2400" b="0" dirty="0" smtClean="0">
                          <a:effectLst/>
                          <a:latin typeface="Calibri" panose="020F0502020204030204" pitchFamily="34" charset="0"/>
                          <a:ea typeface="Calibri" panose="020F0502020204030204" pitchFamily="34" charset="0"/>
                          <a:cs typeface="Times New Roman" panose="02020603050405020304" pitchFamily="18" charset="0"/>
                        </a:rPr>
                        <a:t>Compares values for equality</a:t>
                      </a:r>
                      <a:r>
                        <a:rPr lang="en-GB" sz="2400" b="0" baseline="0" dirty="0" smtClean="0">
                          <a:effectLst/>
                          <a:latin typeface="Calibri" panose="020F0502020204030204" pitchFamily="34" charset="0"/>
                          <a:ea typeface="Calibri" panose="020F0502020204030204" pitchFamily="34" charset="0"/>
                          <a:cs typeface="Times New Roman" panose="02020603050405020304" pitchFamily="18" charset="0"/>
                        </a:rPr>
                        <a:t> / non-equality.</a:t>
                      </a:r>
                      <a:endParaRPr lang="en-GB"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IN</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Determines whether a specified value matches any value in a subquery or a list.</a:t>
                      </a:r>
                    </a:p>
                  </a:txBody>
                  <a:tcPr marL="68580" marR="68580" marT="0" marB="0"/>
                </a:tc>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BETWEEN</a:t>
                      </a:r>
                    </a:p>
                  </a:txBody>
                  <a:tcPr marL="68580" marR="68580" marT="0" marB="0"/>
                </a:tc>
                <a:tc>
                  <a:txBody>
                    <a:bodyPr/>
                    <a:lstStyle/>
                    <a:p>
                      <a:pPr>
                        <a:lnSpc>
                          <a:spcPct val="107000"/>
                        </a:lnSpc>
                        <a:spcAft>
                          <a:spcPts val="0"/>
                        </a:spcAft>
                      </a:pPr>
                      <a:r>
                        <a:rPr lang="en-GB" sz="2400" b="0">
                          <a:effectLst/>
                          <a:latin typeface="Calibri" panose="020F0502020204030204" pitchFamily="34" charset="0"/>
                          <a:ea typeface="Calibri" panose="020F0502020204030204" pitchFamily="34" charset="0"/>
                          <a:cs typeface="Times New Roman" panose="02020603050405020304" pitchFamily="18" charset="0"/>
                        </a:rPr>
                        <a:t>Specifies an inclusive range to test.</a:t>
                      </a:r>
                    </a:p>
                  </a:txBody>
                  <a:tcPr marL="68580" marR="68580" marT="0" marB="0"/>
                </a:tc>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LIKE</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Determines whether a specific character string matches a specified </a:t>
                      </a:r>
                      <a:r>
                        <a:rPr lang="en-GB" sz="2400" b="0" dirty="0" smtClean="0">
                          <a:effectLst/>
                          <a:latin typeface="Calibri" panose="020F0502020204030204" pitchFamily="34" charset="0"/>
                          <a:ea typeface="Calibri" panose="020F0502020204030204" pitchFamily="34" charset="0"/>
                          <a:cs typeface="Times New Roman" panose="02020603050405020304" pitchFamily="18" charset="0"/>
                        </a:rPr>
                        <a:t>pattern,</a:t>
                      </a:r>
                      <a:r>
                        <a:rPr lang="en-GB" sz="2400" b="0" baseline="0" dirty="0" smtClean="0">
                          <a:effectLst/>
                          <a:latin typeface="Calibri" panose="020F0502020204030204" pitchFamily="34" charset="0"/>
                          <a:ea typeface="Calibri" panose="020F0502020204030204" pitchFamily="34" charset="0"/>
                          <a:cs typeface="Times New Roman" panose="02020603050405020304" pitchFamily="18" charset="0"/>
                        </a:rPr>
                        <a:t> which can include wildcards.</a:t>
                      </a:r>
                      <a:endParaRPr lang="en-GB" sz="24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AND</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Combines two Boolean expressions and returns TRUE only when both are TRUE.</a:t>
                      </a:r>
                    </a:p>
                  </a:txBody>
                  <a:tcPr marL="68580" marR="68580" marT="0" marB="0"/>
                </a:tc>
              </a:tr>
              <a:tr h="370840">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OR</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Combines two Boolean expressions and returns TRUE if either is TRUE.</a:t>
                      </a:r>
                    </a:p>
                  </a:txBody>
                  <a:tcPr marL="68580" marR="68580" marT="0" marB="0"/>
                </a:tc>
              </a:tr>
              <a:tr h="370840">
                <a:tc>
                  <a:txBody>
                    <a:bodyPr/>
                    <a:lstStyle/>
                    <a:p>
                      <a:pPr>
                        <a:lnSpc>
                          <a:spcPct val="107000"/>
                        </a:lnSpc>
                        <a:spcAft>
                          <a:spcPts val="0"/>
                        </a:spcAft>
                      </a:pPr>
                      <a:r>
                        <a:rPr lang="en-GB" sz="2400" b="0">
                          <a:effectLst/>
                          <a:latin typeface="Calibri" panose="020F0502020204030204" pitchFamily="34" charset="0"/>
                          <a:ea typeface="Calibri" panose="020F0502020204030204" pitchFamily="34" charset="0"/>
                          <a:cs typeface="Times New Roman" panose="02020603050405020304" pitchFamily="18" charset="0"/>
                        </a:rPr>
                        <a:t>NOT</a:t>
                      </a:r>
                    </a:p>
                  </a:txBody>
                  <a:tcPr marL="68580" marR="68580" marT="0" marB="0"/>
                </a:tc>
                <a:tc>
                  <a:txBody>
                    <a:bodyPr/>
                    <a:lstStyle/>
                    <a:p>
                      <a:pPr>
                        <a:lnSpc>
                          <a:spcPct val="107000"/>
                        </a:lnSpc>
                        <a:spcAft>
                          <a:spcPts val="0"/>
                        </a:spcAft>
                      </a:pPr>
                      <a:r>
                        <a:rPr lang="en-GB" sz="2400" b="0" dirty="0">
                          <a:effectLst/>
                          <a:latin typeface="Calibri" panose="020F0502020204030204" pitchFamily="34" charset="0"/>
                          <a:ea typeface="Calibri" panose="020F0502020204030204" pitchFamily="34" charset="0"/>
                          <a:cs typeface="Times New Roman" panose="02020603050405020304" pitchFamily="18" charset="0"/>
                        </a:rPr>
                        <a:t>Reverses the result of a search condition.</a:t>
                      </a:r>
                    </a:p>
                  </a:txBody>
                  <a:tcPr marL="68580" marR="68580" marT="0" marB="0"/>
                </a:tc>
              </a:tr>
            </a:tbl>
          </a:graphicData>
        </a:graphic>
      </p:graphicFrame>
      <p:sp>
        <p:nvSpPr>
          <p:cNvPr id="7" name="Content Placeholder 2"/>
          <p:cNvSpPr txBox="1">
            <a:spLocks/>
          </p:cNvSpPr>
          <p:nvPr/>
        </p:nvSpPr>
        <p:spPr>
          <a:xfrm>
            <a:off x="378696" y="1074327"/>
            <a:ext cx="11525250" cy="69521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Specify predicates in the WHERE clause</a:t>
            </a:r>
            <a:endParaRPr lang="en-US" dirty="0"/>
          </a:p>
        </p:txBody>
      </p:sp>
    </p:spTree>
    <p:extLst>
      <p:ext uri="{BB962C8B-B14F-4D97-AF65-F5344CB8AC3E}">
        <p14:creationId xmlns:p14="http://schemas.microsoft.com/office/powerpoint/2010/main" val="4293911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Filtering with Predicates</a:t>
            </a:r>
          </a:p>
        </p:txBody>
      </p:sp>
    </p:spTree>
    <p:extLst>
      <p:ext uri="{BB962C8B-B14F-4D97-AF65-F5344CB8AC3E}">
        <p14:creationId xmlns:p14="http://schemas.microsoft.com/office/powerpoint/2010/main" val="3640247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140C9F36D8864BBD4046C1E339F64D" ma:contentTypeVersion="" ma:contentTypeDescription="Create a new document." ma:contentTypeScope="" ma:versionID="71cb34a51de4ff91df97b9a6e71a60e2">
  <xsd:schema xmlns:xsd="http://www.w3.org/2001/XMLSchema" xmlns:xs="http://www.w3.org/2001/XMLSchema" xmlns:p="http://schemas.microsoft.com/office/2006/metadata/properties" xmlns:ns2="80A71032-C16A-4ACC-83BF-D0F9240327F6" xmlns:ns3="27aa9422-7f1f-4c84-9cdf-302b1a67e513" targetNamespace="http://schemas.microsoft.com/office/2006/metadata/properties" ma:root="true" ma:fieldsID="c01dafa997595310f82b253cc960ff13" ns2:_="" ns3:_="">
    <xsd:import namespace="80A71032-C16A-4ACC-83BF-D0F9240327F6"/>
    <xsd:import namespace="27aa9422-7f1f-4c84-9cdf-302b1a67e513"/>
    <xsd:element name="properties">
      <xsd:complexType>
        <xsd:sequence>
          <xsd:element name="documentManagement">
            <xsd:complexType>
              <xsd:all>
                <xsd:element ref="ns2:Content_x0020_Type"/>
                <xsd:element ref="ns2:Module" minOccurs="0"/>
                <xsd:element ref="ns2:Status"/>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71032-C16A-4ACC-83BF-D0F9240327F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80A71032-C16A-4ACC-83BF-D0F9240327F6">2</Module>
    <Content_x0020_Type xmlns="80A71032-C16A-4ACC-83BF-D0F9240327F6">Slide Presentation</Content_x0020_Type>
    <Status xmlns="80A71032-C16A-4ACC-83BF-D0F9240327F6">Final</Status>
  </documentManagement>
</p:properties>
</file>

<file path=customXml/itemProps1.xml><?xml version="1.0" encoding="utf-8"?>
<ds:datastoreItem xmlns:ds="http://schemas.openxmlformats.org/officeDocument/2006/customXml" ds:itemID="{17D1E49F-6901-45D0-8182-4C7530B705E4}"/>
</file>

<file path=customXml/itemProps2.xml><?xml version="1.0" encoding="utf-8"?>
<ds:datastoreItem xmlns:ds="http://schemas.openxmlformats.org/officeDocument/2006/customXml" ds:itemID="{192A4C25-02C1-46AE-92F3-C5D499136D0A}"/>
</file>

<file path=customXml/itemProps3.xml><?xml version="1.0" encoding="utf-8"?>
<ds:datastoreItem xmlns:ds="http://schemas.openxmlformats.org/officeDocument/2006/customXml" ds:itemID="{195C54E9-D9D0-48AD-9D21-F251456F10BA}"/>
</file>

<file path=docProps/app.xml><?xml version="1.0" encoding="utf-8"?>
<Properties xmlns="http://schemas.openxmlformats.org/officeDocument/2006/extended-properties" xmlns:vt="http://schemas.openxmlformats.org/officeDocument/2006/docPropsVTypes">
  <Template/>
  <TotalTime>0</TotalTime>
  <Words>408</Words>
  <Application>Microsoft Office PowerPoint</Application>
  <PresentationFormat>Widescreen</PresentationFormat>
  <Paragraphs>91</Paragraphs>
  <Slides>11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Courier New</vt:lpstr>
      <vt:lpstr>Lucida Sans Unicode</vt:lpstr>
      <vt:lpstr>Segoe</vt:lpstr>
      <vt:lpstr>Segoe UI</vt:lpstr>
      <vt:lpstr>Segoe UI Light</vt:lpstr>
      <vt:lpstr>Times New Roman</vt:lpstr>
      <vt:lpstr>1_Office Theme</vt:lpstr>
      <vt:lpstr>PowerPoint Presentation</vt:lpstr>
      <vt:lpstr>Module Overview</vt:lpstr>
      <vt:lpstr>Removing Duplicates</vt:lpstr>
      <vt:lpstr>Sorting Results</vt:lpstr>
      <vt:lpstr>Limiting Sorted Results</vt:lpstr>
      <vt:lpstr>Paging Through Results</vt:lpstr>
      <vt:lpstr>Eliminating Duplicates and Sorting Results</vt:lpstr>
      <vt:lpstr>Filtering and Using Predicates</vt:lpstr>
      <vt:lpstr>Filtering with Predicates</vt:lpstr>
      <vt:lpstr>Querying Tables with SELECT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2015-01-29T20:00:59Z</dcterms:created>
  <dcterms:modified xsi:type="dcterms:W3CDTF">2015-01-29T20:01:50Z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0x010100D0140C9F36D8864BBD4046C1E339F64D</vt:lpwstr>
  </property>
</Properties>
</file>