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handoutMasterIdLst>
    <p:handoutMasterId r:id="rId17"/>
  </p:handoutMasterIdLst>
  <p:sldIdLst>
    <p:sldId id="277" r:id="rId2"/>
    <p:sldId id="278" r:id="rId3"/>
    <p:sldId id="279" r:id="rId4"/>
    <p:sldId id="289" r:id="rId5"/>
    <p:sldId id="280" r:id="rId6"/>
    <p:sldId id="284" r:id="rId7"/>
    <p:sldId id="281" r:id="rId8"/>
    <p:sldId id="285" r:id="rId9"/>
    <p:sldId id="282" r:id="rId10"/>
    <p:sldId id="286" r:id="rId11"/>
    <p:sldId id="283" r:id="rId12"/>
    <p:sldId id="287" r:id="rId13"/>
    <p:sldId id="28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9" d="100"/>
          <a:sy n="89" d="100"/>
        </p:scale>
        <p:origin x="389"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Querying Multiple Tables with Joins</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Cross Joins</a:t>
            </a:r>
            <a:endParaRPr lang="en-GB" dirty="0"/>
          </a:p>
        </p:txBody>
      </p:sp>
    </p:spTree>
    <p:extLst>
      <p:ext uri="{BB962C8B-B14F-4D97-AF65-F5344CB8AC3E}">
        <p14:creationId xmlns:p14="http://schemas.microsoft.com/office/powerpoint/2010/main" val="4075408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Self Joins</a:t>
            </a:r>
            <a:endParaRPr lang="en-GB" dirty="0"/>
          </a:p>
        </p:txBody>
      </p:sp>
      <p:sp>
        <p:nvSpPr>
          <p:cNvPr id="3" name="Content Placeholder 2"/>
          <p:cNvSpPr>
            <a:spLocks noGrp="1"/>
          </p:cNvSpPr>
          <p:nvPr>
            <p:ph sz="quarter" idx="10"/>
          </p:nvPr>
        </p:nvSpPr>
        <p:spPr>
          <a:xfrm>
            <a:off x="379413" y="1388226"/>
            <a:ext cx="6764337" cy="5290388"/>
          </a:xfrm>
        </p:spPr>
        <p:txBody>
          <a:bodyPr/>
          <a:lstStyle/>
          <a:p>
            <a:r>
              <a:rPr lang="en-US" dirty="0" smtClean="0"/>
              <a:t>Compare </a:t>
            </a:r>
            <a:r>
              <a:rPr lang="en-US" dirty="0"/>
              <a:t>rows in same table to each other</a:t>
            </a:r>
          </a:p>
          <a:p>
            <a:r>
              <a:rPr lang="en-US" dirty="0"/>
              <a:t>Create two instances of same table in FROM clause</a:t>
            </a:r>
          </a:p>
          <a:p>
            <a:pPr lvl="1"/>
            <a:r>
              <a:rPr lang="en-US" dirty="0"/>
              <a:t>At least one alias required</a:t>
            </a:r>
          </a:p>
          <a:p>
            <a:r>
              <a:rPr lang="en-US" dirty="0"/>
              <a:t>Example: Return all employees and </a:t>
            </a:r>
            <a:br>
              <a:rPr lang="en-US" dirty="0"/>
            </a:br>
            <a:r>
              <a:rPr lang="en-US" dirty="0"/>
              <a:t>the name of the employee’s manager</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782839925"/>
              </p:ext>
            </p:extLst>
          </p:nvPr>
        </p:nvGraphicFramePr>
        <p:xfrm>
          <a:off x="7914969" y="382386"/>
          <a:ext cx="3559276" cy="2011680"/>
        </p:xfrm>
        <a:graphic>
          <a:graphicData uri="http://schemas.openxmlformats.org/drawingml/2006/table">
            <a:tbl>
              <a:tblPr firstRow="1" bandRow="1">
                <a:tableStyleId>{5C22544A-7EE6-4342-B048-85BDC9FD1C3A}</a:tableStyleId>
              </a:tblPr>
              <a:tblGrid>
                <a:gridCol w="1275656">
                  <a:extLst>
                    <a:ext uri="{9D8B030D-6E8A-4147-A177-3AD203B41FA5}">
                      <a16:colId xmlns="" xmlns:a16="http://schemas.microsoft.com/office/drawing/2014/main" val="20000"/>
                    </a:ext>
                  </a:extLst>
                </a:gridCol>
                <a:gridCol w="1141810">
                  <a:extLst>
                    <a:ext uri="{9D8B030D-6E8A-4147-A177-3AD203B41FA5}">
                      <a16:colId xmlns="" xmlns:a16="http://schemas.microsoft.com/office/drawing/2014/main" val="20001"/>
                    </a:ext>
                  </a:extLst>
                </a:gridCol>
                <a:gridCol w="1141810"/>
              </a:tblGrid>
              <a:tr h="203542">
                <a:tc gridSpan="3">
                  <a:txBody>
                    <a:bodyPr/>
                    <a:lstStyle/>
                    <a:p>
                      <a:pPr algn="ctr"/>
                      <a:r>
                        <a:rPr lang="en-GB" sz="1600" dirty="0" smtClean="0"/>
                        <a:t>Employee</a:t>
                      </a:r>
                      <a:endParaRPr lang="en-GB" sz="1600" dirty="0"/>
                    </a:p>
                  </a:txBody>
                  <a:tcPr/>
                </a:tc>
                <a:tc hMerge="1">
                  <a:txBody>
                    <a:bodyPr/>
                    <a:lstStyle/>
                    <a:p>
                      <a:endParaRPr lang="en-GB" sz="1400" dirty="0"/>
                    </a:p>
                  </a:txBody>
                  <a:tcPr/>
                </a:tc>
                <a:tc hMerge="1">
                  <a:txBody>
                    <a:bodyPr/>
                    <a:lstStyle/>
                    <a:p>
                      <a:pPr algn="ctr"/>
                      <a:endParaRPr lang="en-GB" sz="1600" dirty="0"/>
                    </a:p>
                  </a:txBody>
                  <a:tcPr/>
                </a:tc>
                <a:extLst>
                  <a:ext uri="{0D108BD9-81ED-4DB2-BD59-A6C34878D82A}">
                    <a16:rowId xmlns="" xmlns:a16="http://schemas.microsoft.com/office/drawing/2014/main" val="10000"/>
                  </a:ext>
                </a:extLst>
              </a:tr>
              <a:tr h="203542">
                <a:tc>
                  <a:txBody>
                    <a:bodyPr/>
                    <a:lstStyle/>
                    <a:p>
                      <a:r>
                        <a:rPr lang="en-GB" sz="1600" b="0" dirty="0" err="1" smtClean="0">
                          <a:solidFill>
                            <a:schemeClr val="bg1"/>
                          </a:solidFill>
                        </a:rPr>
                        <a:t>EmployeeID</a:t>
                      </a:r>
                      <a:endParaRPr lang="en-GB" sz="1600" b="0" dirty="0">
                        <a:solidFill>
                          <a:schemeClr val="bg1"/>
                        </a:solidFill>
                      </a:endParaRPr>
                    </a:p>
                  </a:txBody>
                  <a:tcPr>
                    <a:solidFill>
                      <a:schemeClr val="accent1"/>
                    </a:solidFill>
                  </a:tcPr>
                </a:tc>
                <a:tc>
                  <a:txBody>
                    <a:bodyPr/>
                    <a:lstStyle/>
                    <a:p>
                      <a:r>
                        <a:rPr lang="en-GB" sz="1600" b="0" dirty="0" err="1" smtClean="0">
                          <a:solidFill>
                            <a:schemeClr val="bg1"/>
                          </a:solidFill>
                        </a:rPr>
                        <a:t>FirstName</a:t>
                      </a:r>
                      <a:endParaRPr lang="en-GB" sz="1600" b="0" dirty="0">
                        <a:solidFill>
                          <a:schemeClr val="bg1"/>
                        </a:solidFill>
                      </a:endParaRPr>
                    </a:p>
                  </a:txBody>
                  <a:tcPr>
                    <a:solidFill>
                      <a:schemeClr val="accent1"/>
                    </a:solidFill>
                  </a:tcPr>
                </a:tc>
                <a:tc>
                  <a:txBody>
                    <a:bodyPr/>
                    <a:lstStyle/>
                    <a:p>
                      <a:r>
                        <a:rPr lang="en-GB" sz="1600" b="0" dirty="0" err="1" smtClean="0">
                          <a:solidFill>
                            <a:schemeClr val="bg1"/>
                          </a:solidFill>
                        </a:rPr>
                        <a:t>ManagerID</a:t>
                      </a:r>
                      <a:endParaRPr lang="en-GB" sz="1600" b="0" dirty="0">
                        <a:solidFill>
                          <a:schemeClr val="bg1"/>
                        </a:solidFill>
                      </a:endParaRPr>
                    </a:p>
                  </a:txBody>
                  <a:tcPr>
                    <a:solidFill>
                      <a:schemeClr val="accent1"/>
                    </a:solidFill>
                  </a:tcPr>
                </a:tc>
                <a:extLst>
                  <a:ext uri="{0D108BD9-81ED-4DB2-BD59-A6C34878D82A}">
                    <a16:rowId xmlns="" xmlns:a16="http://schemas.microsoft.com/office/drawing/2014/main" val="10001"/>
                  </a:ext>
                </a:extLst>
              </a:tr>
              <a:tr h="203542">
                <a:tc>
                  <a:txBody>
                    <a:bodyPr/>
                    <a:lstStyle/>
                    <a:p>
                      <a:r>
                        <a:rPr lang="en-GB" sz="1600" dirty="0" smtClean="0"/>
                        <a:t>1</a:t>
                      </a:r>
                      <a:endParaRPr lang="en-GB" sz="1600" dirty="0"/>
                    </a:p>
                  </a:txBody>
                  <a:tcPr/>
                </a:tc>
                <a:tc>
                  <a:txBody>
                    <a:bodyPr/>
                    <a:lstStyle/>
                    <a:p>
                      <a:r>
                        <a:rPr lang="en-GB" sz="1600" dirty="0" smtClean="0"/>
                        <a:t>Dan</a:t>
                      </a:r>
                      <a:endParaRPr lang="en-GB" sz="1600" dirty="0"/>
                    </a:p>
                  </a:txBody>
                  <a:tcPr/>
                </a:tc>
                <a:tc>
                  <a:txBody>
                    <a:bodyPr/>
                    <a:lstStyle/>
                    <a:p>
                      <a:r>
                        <a:rPr lang="en-GB" sz="1600" dirty="0" smtClean="0"/>
                        <a:t>NULL</a:t>
                      </a:r>
                      <a:endParaRPr lang="en-GB" sz="1600" dirty="0"/>
                    </a:p>
                  </a:txBody>
                  <a:tcPr/>
                </a:tc>
                <a:extLst>
                  <a:ext uri="{0D108BD9-81ED-4DB2-BD59-A6C34878D82A}">
                    <a16:rowId xmlns="" xmlns:a16="http://schemas.microsoft.com/office/drawing/2014/main" val="10002"/>
                  </a:ext>
                </a:extLst>
              </a:tr>
              <a:tr h="203542">
                <a:tc>
                  <a:txBody>
                    <a:bodyPr/>
                    <a:lstStyle/>
                    <a:p>
                      <a:r>
                        <a:rPr lang="en-GB" sz="1600" dirty="0" smtClean="0"/>
                        <a:t>2</a:t>
                      </a:r>
                      <a:endParaRPr lang="en-GB" sz="1600" dirty="0"/>
                    </a:p>
                  </a:txBody>
                  <a:tcPr/>
                </a:tc>
                <a:tc>
                  <a:txBody>
                    <a:bodyPr/>
                    <a:lstStyle/>
                    <a:p>
                      <a:r>
                        <a:rPr lang="en-GB" sz="1600" dirty="0" smtClean="0"/>
                        <a:t>Aisha</a:t>
                      </a:r>
                      <a:endParaRPr lang="en-GB" sz="1600" dirty="0"/>
                    </a:p>
                  </a:txBody>
                  <a:tcPr/>
                </a:tc>
                <a:tc>
                  <a:txBody>
                    <a:bodyPr/>
                    <a:lstStyle/>
                    <a:p>
                      <a:r>
                        <a:rPr lang="en-GB" sz="1600" dirty="0" smtClean="0"/>
                        <a:t>1</a:t>
                      </a:r>
                      <a:endParaRPr lang="en-GB" sz="1600" dirty="0"/>
                    </a:p>
                  </a:txBody>
                  <a:tcPr/>
                </a:tc>
                <a:extLst>
                  <a:ext uri="{0D108BD9-81ED-4DB2-BD59-A6C34878D82A}">
                    <a16:rowId xmlns="" xmlns:a16="http://schemas.microsoft.com/office/drawing/2014/main" val="10003"/>
                  </a:ext>
                </a:extLst>
              </a:tr>
              <a:tr h="203542">
                <a:tc>
                  <a:txBody>
                    <a:bodyPr/>
                    <a:lstStyle/>
                    <a:p>
                      <a:r>
                        <a:rPr lang="en-GB" sz="1600" dirty="0" smtClean="0"/>
                        <a:t>3</a:t>
                      </a:r>
                      <a:endParaRPr lang="en-GB" sz="1600" dirty="0"/>
                    </a:p>
                  </a:txBody>
                  <a:tcPr/>
                </a:tc>
                <a:tc>
                  <a:txBody>
                    <a:bodyPr/>
                    <a:lstStyle/>
                    <a:p>
                      <a:r>
                        <a:rPr lang="en-GB" sz="1600" dirty="0" smtClean="0"/>
                        <a:t>Rosie</a:t>
                      </a:r>
                      <a:endParaRPr lang="en-GB" sz="1600" dirty="0"/>
                    </a:p>
                  </a:txBody>
                  <a:tcPr/>
                </a:tc>
                <a:tc>
                  <a:txBody>
                    <a:bodyPr/>
                    <a:lstStyle/>
                    <a:p>
                      <a:r>
                        <a:rPr lang="en-GB" sz="1600" dirty="0" smtClean="0"/>
                        <a:t>1</a:t>
                      </a:r>
                      <a:endParaRPr lang="en-GB" sz="1600" dirty="0"/>
                    </a:p>
                  </a:txBody>
                  <a:tcPr/>
                </a:tc>
              </a:tr>
              <a:tr h="203542">
                <a:tc>
                  <a:txBody>
                    <a:bodyPr/>
                    <a:lstStyle/>
                    <a:p>
                      <a:r>
                        <a:rPr lang="en-GB" sz="1600" dirty="0" smtClean="0"/>
                        <a:t>4</a:t>
                      </a:r>
                      <a:endParaRPr lang="en-GB" sz="1600" dirty="0"/>
                    </a:p>
                  </a:txBody>
                  <a:tcPr/>
                </a:tc>
                <a:tc>
                  <a:txBody>
                    <a:bodyPr/>
                    <a:lstStyle/>
                    <a:p>
                      <a:r>
                        <a:rPr lang="en-GB" sz="1600" dirty="0" smtClean="0"/>
                        <a:t>Naomi</a:t>
                      </a:r>
                      <a:endParaRPr lang="en-GB" sz="1600" dirty="0"/>
                    </a:p>
                  </a:txBody>
                  <a:tcPr/>
                </a:tc>
                <a:tc>
                  <a:txBody>
                    <a:bodyPr/>
                    <a:lstStyle/>
                    <a:p>
                      <a:r>
                        <a:rPr lang="en-GB" sz="1600" dirty="0" smtClean="0"/>
                        <a:t>3</a:t>
                      </a:r>
                      <a:endParaRPr lang="en-GB" sz="16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6796311"/>
              </p:ext>
            </p:extLst>
          </p:nvPr>
        </p:nvGraphicFramePr>
        <p:xfrm>
          <a:off x="7954296" y="4666934"/>
          <a:ext cx="3539613" cy="2011680"/>
        </p:xfrm>
        <a:graphic>
          <a:graphicData uri="http://schemas.openxmlformats.org/drawingml/2006/table">
            <a:tbl>
              <a:tblPr firstRow="1" bandRow="1">
                <a:tableStyleId>{5C22544A-7EE6-4342-B048-85BDC9FD1C3A}</a:tableStyleId>
              </a:tblPr>
              <a:tblGrid>
                <a:gridCol w="1792541">
                  <a:extLst>
                    <a:ext uri="{9D8B030D-6E8A-4147-A177-3AD203B41FA5}">
                      <a16:colId xmlns="" xmlns:a16="http://schemas.microsoft.com/office/drawing/2014/main" val="20001"/>
                    </a:ext>
                  </a:extLst>
                </a:gridCol>
                <a:gridCol w="1747072">
                  <a:extLst>
                    <a:ext uri="{9D8B030D-6E8A-4147-A177-3AD203B41FA5}">
                      <a16:colId xmlns="" xmlns:a16="http://schemas.microsoft.com/office/drawing/2014/main" val="20002"/>
                    </a:ext>
                  </a:extLst>
                </a:gridCol>
              </a:tblGrid>
              <a:tr h="203542">
                <a:tc gridSpan="2">
                  <a:txBody>
                    <a:bodyPr/>
                    <a:lstStyle/>
                    <a:p>
                      <a:pPr algn="ctr"/>
                      <a:r>
                        <a:rPr lang="en-GB" sz="1600" dirty="0" smtClean="0"/>
                        <a:t>Result</a:t>
                      </a:r>
                      <a:endParaRPr lang="en-GB" sz="1600" dirty="0"/>
                    </a:p>
                  </a:txBody>
                  <a:tcPr/>
                </a:tc>
                <a:tc hMerge="1">
                  <a:txBody>
                    <a:bodyPr/>
                    <a:lstStyle/>
                    <a:p>
                      <a:endParaRPr lang="en-GB" sz="1400" dirty="0"/>
                    </a:p>
                  </a:txBody>
                  <a:tcPr/>
                </a:tc>
                <a:extLst>
                  <a:ext uri="{0D108BD9-81ED-4DB2-BD59-A6C34878D82A}">
                    <a16:rowId xmlns="" xmlns:a16="http://schemas.microsoft.com/office/drawing/2014/main" val="10000"/>
                  </a:ext>
                </a:extLst>
              </a:tr>
              <a:tr h="203542">
                <a:tc>
                  <a:txBody>
                    <a:bodyPr/>
                    <a:lstStyle/>
                    <a:p>
                      <a:r>
                        <a:rPr lang="en-GB" sz="1600" b="0" dirty="0" smtClean="0">
                          <a:solidFill>
                            <a:schemeClr val="bg1"/>
                          </a:solidFill>
                        </a:rPr>
                        <a:t>Employee</a:t>
                      </a:r>
                      <a:endParaRPr lang="en-GB" sz="1600" b="0" dirty="0">
                        <a:solidFill>
                          <a:schemeClr val="bg1"/>
                        </a:solidFill>
                      </a:endParaRPr>
                    </a:p>
                  </a:txBody>
                  <a:tcPr>
                    <a:solidFill>
                      <a:schemeClr val="accent1"/>
                    </a:solidFill>
                  </a:tcPr>
                </a:tc>
                <a:tc>
                  <a:txBody>
                    <a:bodyPr/>
                    <a:lstStyle/>
                    <a:p>
                      <a:r>
                        <a:rPr lang="en-GB" sz="1600" b="0" dirty="0" smtClean="0">
                          <a:solidFill>
                            <a:schemeClr val="bg1"/>
                          </a:solidFill>
                        </a:rPr>
                        <a:t>Manager</a:t>
                      </a:r>
                      <a:endParaRPr lang="en-GB" sz="1600" b="0" dirty="0">
                        <a:solidFill>
                          <a:schemeClr val="bg1"/>
                        </a:solidFill>
                      </a:endParaRPr>
                    </a:p>
                  </a:txBody>
                  <a:tcPr>
                    <a:solidFill>
                      <a:schemeClr val="accent1"/>
                    </a:solidFill>
                  </a:tcPr>
                </a:tc>
                <a:extLst>
                  <a:ext uri="{0D108BD9-81ED-4DB2-BD59-A6C34878D82A}">
                    <a16:rowId xmlns="" xmlns:a16="http://schemas.microsoft.com/office/drawing/2014/main" val="10001"/>
                  </a:ext>
                </a:extLst>
              </a:tr>
              <a:tr h="203542">
                <a:tc>
                  <a:txBody>
                    <a:bodyPr/>
                    <a:lstStyle/>
                    <a:p>
                      <a:r>
                        <a:rPr lang="en-GB" sz="1600" dirty="0" smtClean="0"/>
                        <a:t>Dan</a:t>
                      </a:r>
                      <a:endParaRPr lang="en-GB" sz="1600" dirty="0"/>
                    </a:p>
                  </a:txBody>
                  <a:tcPr/>
                </a:tc>
                <a:tc>
                  <a:txBody>
                    <a:bodyPr/>
                    <a:lstStyle/>
                    <a:p>
                      <a:r>
                        <a:rPr lang="en-GB" sz="1600" i="1" dirty="0" smtClean="0">
                          <a:solidFill>
                            <a:schemeClr val="bg1">
                              <a:lumMod val="50000"/>
                            </a:schemeClr>
                          </a:solidFill>
                        </a:rPr>
                        <a:t>NULL</a:t>
                      </a:r>
                      <a:endParaRPr lang="en-GB" sz="1600" i="1" dirty="0">
                        <a:solidFill>
                          <a:schemeClr val="bg1">
                            <a:lumMod val="50000"/>
                          </a:schemeClr>
                        </a:solidFill>
                      </a:endParaRPr>
                    </a:p>
                  </a:txBody>
                  <a:tcPr/>
                </a:tc>
                <a:extLst>
                  <a:ext uri="{0D108BD9-81ED-4DB2-BD59-A6C34878D82A}">
                    <a16:rowId xmlns="" xmlns:a16="http://schemas.microsoft.com/office/drawing/2014/main" val="10002"/>
                  </a:ext>
                </a:extLst>
              </a:tr>
              <a:tr h="203542">
                <a:tc>
                  <a:txBody>
                    <a:bodyPr/>
                    <a:lstStyle/>
                    <a:p>
                      <a:r>
                        <a:rPr lang="en-GB" sz="1600" dirty="0" smtClean="0"/>
                        <a:t>Aisha</a:t>
                      </a:r>
                      <a:endParaRPr lang="en-GB" sz="1600" dirty="0"/>
                    </a:p>
                  </a:txBody>
                  <a:tcPr/>
                </a:tc>
                <a:tc>
                  <a:txBody>
                    <a:bodyPr/>
                    <a:lstStyle/>
                    <a:p>
                      <a:r>
                        <a:rPr lang="en-GB" sz="1600" dirty="0" smtClean="0"/>
                        <a:t>Dan</a:t>
                      </a:r>
                      <a:endParaRPr lang="en-GB" sz="1600" dirty="0"/>
                    </a:p>
                  </a:txBody>
                  <a:tcPr/>
                </a:tc>
                <a:extLst>
                  <a:ext uri="{0D108BD9-81ED-4DB2-BD59-A6C34878D82A}">
                    <a16:rowId xmlns="" xmlns:a16="http://schemas.microsoft.com/office/drawing/2014/main" val="10003"/>
                  </a:ext>
                </a:extLst>
              </a:tr>
              <a:tr h="203542">
                <a:tc>
                  <a:txBody>
                    <a:bodyPr/>
                    <a:lstStyle/>
                    <a:p>
                      <a:r>
                        <a:rPr lang="en-GB" sz="1600" dirty="0" smtClean="0"/>
                        <a:t>Rosie</a:t>
                      </a:r>
                      <a:endParaRPr lang="en-GB" sz="1600" dirty="0"/>
                    </a:p>
                  </a:txBody>
                  <a:tcPr/>
                </a:tc>
                <a:tc>
                  <a:txBody>
                    <a:bodyPr/>
                    <a:lstStyle/>
                    <a:p>
                      <a:r>
                        <a:rPr lang="en-GB" sz="1600" dirty="0" smtClean="0"/>
                        <a:t>Dan</a:t>
                      </a:r>
                      <a:endParaRPr lang="en-GB" sz="1600" dirty="0"/>
                    </a:p>
                  </a:txBody>
                  <a:tcPr/>
                </a:tc>
                <a:extLst>
                  <a:ext uri="{0D108BD9-81ED-4DB2-BD59-A6C34878D82A}">
                    <a16:rowId xmlns="" xmlns:a16="http://schemas.microsoft.com/office/drawing/2014/main" val="10004"/>
                  </a:ext>
                </a:extLst>
              </a:tr>
              <a:tr h="203542">
                <a:tc>
                  <a:txBody>
                    <a:bodyPr/>
                    <a:lstStyle/>
                    <a:p>
                      <a:r>
                        <a:rPr lang="en-GB" sz="1600" dirty="0" smtClean="0"/>
                        <a:t>Naomi</a:t>
                      </a:r>
                      <a:endParaRPr lang="en-GB" sz="1600" dirty="0"/>
                    </a:p>
                  </a:txBody>
                  <a:tcPr/>
                </a:tc>
                <a:tc>
                  <a:txBody>
                    <a:bodyPr/>
                    <a:lstStyle/>
                    <a:p>
                      <a:r>
                        <a:rPr lang="en-GB" sz="1600" dirty="0" smtClean="0"/>
                        <a:t>Aisha</a:t>
                      </a:r>
                      <a:endParaRPr lang="en-GB" sz="1600" dirty="0"/>
                    </a:p>
                  </a:txBody>
                  <a:tcPr/>
                </a:tc>
              </a:tr>
            </a:tbl>
          </a:graphicData>
        </a:graphic>
      </p:graphicFrame>
      <p:sp>
        <p:nvSpPr>
          <p:cNvPr id="8" name="AutoShape 3"/>
          <p:cNvSpPr>
            <a:spLocks noChangeArrowheads="1"/>
          </p:cNvSpPr>
          <p:nvPr/>
        </p:nvSpPr>
        <p:spPr bwMode="auto">
          <a:xfrm>
            <a:off x="7536656" y="2635026"/>
            <a:ext cx="4529138" cy="1741646"/>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000" dirty="0"/>
              <a:t>SELECT </a:t>
            </a:r>
            <a:r>
              <a:rPr lang="en-GB" sz="2000" dirty="0" err="1"/>
              <a:t>emp.FirstName</a:t>
            </a:r>
            <a:r>
              <a:rPr lang="en-GB" sz="2000" dirty="0"/>
              <a:t> AS Employee, </a:t>
            </a:r>
          </a:p>
          <a:p>
            <a:r>
              <a:rPr lang="en-GB" sz="2000" dirty="0"/>
              <a:t>             </a:t>
            </a:r>
            <a:r>
              <a:rPr lang="en-GB" sz="2000" dirty="0" smtClean="0"/>
              <a:t> </a:t>
            </a:r>
            <a:r>
              <a:rPr lang="en-GB" sz="2000" dirty="0" err="1" smtClean="0"/>
              <a:t>man.FirstName</a:t>
            </a:r>
            <a:r>
              <a:rPr lang="en-GB" sz="2000" dirty="0" smtClean="0"/>
              <a:t> </a:t>
            </a:r>
            <a:r>
              <a:rPr lang="en-GB" sz="2000" dirty="0"/>
              <a:t>AS Manager</a:t>
            </a:r>
          </a:p>
          <a:p>
            <a:r>
              <a:rPr lang="en-GB" sz="2000" dirty="0"/>
              <a:t>FROM </a:t>
            </a:r>
            <a:r>
              <a:rPr lang="en-GB" sz="2000" dirty="0" err="1"/>
              <a:t>HR.Employee</a:t>
            </a:r>
            <a:r>
              <a:rPr lang="en-GB" sz="2000" dirty="0"/>
              <a:t> AS </a:t>
            </a:r>
            <a:r>
              <a:rPr lang="en-GB" sz="2000" dirty="0" err="1"/>
              <a:t>emp</a:t>
            </a:r>
            <a:endParaRPr lang="en-GB" sz="2000" dirty="0"/>
          </a:p>
          <a:p>
            <a:r>
              <a:rPr lang="en-GB" sz="2000" dirty="0"/>
              <a:t>LEFT JOIN </a:t>
            </a:r>
            <a:r>
              <a:rPr lang="en-GB" sz="2000" dirty="0" err="1"/>
              <a:t>HR.Employee</a:t>
            </a:r>
            <a:r>
              <a:rPr lang="en-GB" sz="2000" dirty="0"/>
              <a:t> AS man</a:t>
            </a:r>
          </a:p>
          <a:p>
            <a:r>
              <a:rPr lang="en-GB" sz="2000" dirty="0"/>
              <a:t>ON </a:t>
            </a:r>
            <a:r>
              <a:rPr lang="en-GB" sz="2000" dirty="0" err="1"/>
              <a:t>emp.ManagerID</a:t>
            </a:r>
            <a:r>
              <a:rPr lang="en-GB" sz="2000" dirty="0"/>
              <a:t> = </a:t>
            </a:r>
            <a:r>
              <a:rPr lang="en-GB" sz="2000" dirty="0" err="1"/>
              <a:t>man.EmployeeID</a:t>
            </a:r>
            <a:r>
              <a:rPr lang="en-GB" sz="2000" dirty="0"/>
              <a:t>;</a:t>
            </a:r>
          </a:p>
        </p:txBody>
      </p:sp>
    </p:spTree>
    <p:extLst>
      <p:ext uri="{BB962C8B-B14F-4D97-AF65-F5344CB8AC3E}">
        <p14:creationId xmlns:p14="http://schemas.microsoft.com/office/powerpoint/2010/main" val="237591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Self Joins</a:t>
            </a:r>
            <a:endParaRPr lang="en-GB" dirty="0"/>
          </a:p>
        </p:txBody>
      </p:sp>
    </p:spTree>
    <p:extLst>
      <p:ext uri="{BB962C8B-B14F-4D97-AF65-F5344CB8AC3E}">
        <p14:creationId xmlns:p14="http://schemas.microsoft.com/office/powerpoint/2010/main" val="1089096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Multiple Tables with Joins</a:t>
            </a:r>
            <a:endParaRPr lang="en-GB" dirty="0"/>
          </a:p>
        </p:txBody>
      </p:sp>
      <p:sp>
        <p:nvSpPr>
          <p:cNvPr id="3" name="Content Placeholder 2"/>
          <p:cNvSpPr>
            <a:spLocks noGrp="1"/>
          </p:cNvSpPr>
          <p:nvPr>
            <p:ph sz="quarter" idx="10"/>
          </p:nvPr>
        </p:nvSpPr>
        <p:spPr>
          <a:xfrm>
            <a:off x="379413" y="1135856"/>
            <a:ext cx="11525250" cy="5542758"/>
          </a:xfrm>
        </p:spPr>
        <p:txBody>
          <a:bodyPr/>
          <a:lstStyle/>
          <a:p>
            <a:r>
              <a:rPr lang="en-GB" dirty="0"/>
              <a:t>Join </a:t>
            </a:r>
            <a:r>
              <a:rPr lang="en-GB" dirty="0" smtClean="0"/>
              <a:t>Concepts</a:t>
            </a:r>
          </a:p>
          <a:p>
            <a:r>
              <a:rPr lang="en-GB" dirty="0" smtClean="0"/>
              <a:t>Join Syntax</a:t>
            </a:r>
            <a:endParaRPr lang="en-GB" dirty="0"/>
          </a:p>
          <a:p>
            <a:r>
              <a:rPr lang="en-GB" dirty="0"/>
              <a:t>Inner Joins</a:t>
            </a:r>
          </a:p>
          <a:p>
            <a:r>
              <a:rPr lang="en-GB" dirty="0"/>
              <a:t>Outer Joins</a:t>
            </a:r>
          </a:p>
          <a:p>
            <a:r>
              <a:rPr lang="en-GB" dirty="0"/>
              <a:t>Cross Joins</a:t>
            </a:r>
          </a:p>
          <a:p>
            <a:r>
              <a:rPr lang="en-GB" dirty="0"/>
              <a:t>Self Joins</a:t>
            </a:r>
          </a:p>
          <a:p>
            <a:endParaRPr lang="en-GB" dirty="0" smtClean="0"/>
          </a:p>
          <a:p>
            <a:r>
              <a:rPr lang="en-GB" dirty="0" smtClean="0"/>
              <a:t>Lab: </a:t>
            </a:r>
            <a:r>
              <a:rPr lang="en-US" dirty="0"/>
              <a:t>Querying Multiple Tables with Joins</a:t>
            </a:r>
            <a:endParaRPr lang="en-GB" dirty="0"/>
          </a:p>
        </p:txBody>
      </p:sp>
    </p:spTree>
    <p:extLst>
      <p:ext uri="{BB962C8B-B14F-4D97-AF65-F5344CB8AC3E}">
        <p14:creationId xmlns:p14="http://schemas.microsoft.com/office/powerpoint/2010/main" val="1556965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Join Concepts</a:t>
            </a:r>
          </a:p>
          <a:p>
            <a:r>
              <a:rPr lang="en-GB" dirty="0" smtClean="0"/>
              <a:t>Join Syntax</a:t>
            </a:r>
          </a:p>
          <a:p>
            <a:r>
              <a:rPr lang="en-GB" dirty="0" smtClean="0"/>
              <a:t>Inner Joins</a:t>
            </a:r>
          </a:p>
          <a:p>
            <a:r>
              <a:rPr lang="en-GB" dirty="0" smtClean="0"/>
              <a:t>Outer Joins</a:t>
            </a:r>
          </a:p>
          <a:p>
            <a:r>
              <a:rPr lang="en-GB" dirty="0" smtClean="0"/>
              <a:t>Cross Joins</a:t>
            </a:r>
          </a:p>
          <a:p>
            <a:r>
              <a:rPr lang="en-GB" dirty="0" smtClean="0"/>
              <a:t>Self Joins</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 Concepts</a:t>
            </a:r>
            <a:endParaRPr lang="en-GB" dirty="0"/>
          </a:p>
        </p:txBody>
      </p:sp>
      <p:sp>
        <p:nvSpPr>
          <p:cNvPr id="3" name="Content Placeholder 2"/>
          <p:cNvSpPr>
            <a:spLocks noGrp="1"/>
          </p:cNvSpPr>
          <p:nvPr>
            <p:ph sz="quarter" idx="10"/>
          </p:nvPr>
        </p:nvSpPr>
        <p:spPr>
          <a:xfrm>
            <a:off x="379413" y="1002890"/>
            <a:ext cx="11524533" cy="5675724"/>
          </a:xfrm>
        </p:spPr>
        <p:txBody>
          <a:bodyPr/>
          <a:lstStyle/>
          <a:p>
            <a:r>
              <a:rPr lang="en-GB" dirty="0" smtClean="0"/>
              <a:t>Combine rows from multiple tables by specifying matching criteria</a:t>
            </a:r>
          </a:p>
          <a:p>
            <a:pPr lvl="1"/>
            <a:r>
              <a:rPr lang="en-GB" dirty="0"/>
              <a:t>U</a:t>
            </a:r>
            <a:r>
              <a:rPr lang="en-GB" dirty="0" smtClean="0"/>
              <a:t>sually based on primary key – foreign key relationships</a:t>
            </a:r>
          </a:p>
          <a:p>
            <a:pPr lvl="1"/>
            <a:r>
              <a:rPr lang="en-GB" dirty="0" smtClean="0"/>
              <a:t>For example, return rows that combine data from the </a:t>
            </a:r>
            <a:r>
              <a:rPr lang="en-GB" b="1" dirty="0" smtClean="0"/>
              <a:t>Employee</a:t>
            </a:r>
            <a:r>
              <a:rPr lang="en-GB" dirty="0" smtClean="0"/>
              <a:t> and </a:t>
            </a:r>
            <a:r>
              <a:rPr lang="en-GB" b="1" dirty="0" err="1" smtClean="0"/>
              <a:t>SalesOrder</a:t>
            </a:r>
            <a:r>
              <a:rPr lang="en-GB" dirty="0" smtClean="0"/>
              <a:t> tables by matching the </a:t>
            </a:r>
            <a:r>
              <a:rPr lang="en-GB" b="1" dirty="0" err="1" smtClean="0"/>
              <a:t>Employee.EmployeeID</a:t>
            </a:r>
            <a:r>
              <a:rPr lang="en-GB" dirty="0" smtClean="0"/>
              <a:t> primary key to the </a:t>
            </a:r>
            <a:r>
              <a:rPr lang="en-GB" b="1" dirty="0" err="1" smtClean="0"/>
              <a:t>SalesOrder.EmployeeID</a:t>
            </a:r>
            <a:r>
              <a:rPr lang="en-GB" dirty="0" smtClean="0"/>
              <a:t> foreign key</a:t>
            </a:r>
          </a:p>
          <a:p>
            <a:r>
              <a:rPr lang="en-GB" dirty="0" smtClean="0"/>
              <a:t>It helps to think of the tables as sets in a Venn diagram</a:t>
            </a:r>
            <a:endParaRPr lang="en-GB" dirty="0"/>
          </a:p>
        </p:txBody>
      </p:sp>
      <p:grpSp>
        <p:nvGrpSpPr>
          <p:cNvPr id="12" name="Group 11"/>
          <p:cNvGrpSpPr/>
          <p:nvPr/>
        </p:nvGrpSpPr>
        <p:grpSpPr>
          <a:xfrm>
            <a:off x="3755922" y="4650035"/>
            <a:ext cx="5161937" cy="2207965"/>
            <a:chOff x="3883741" y="4375354"/>
            <a:chExt cx="5161937" cy="2207965"/>
          </a:xfrm>
        </p:grpSpPr>
        <p:grpSp>
          <p:nvGrpSpPr>
            <p:cNvPr id="6" name="Group 5"/>
            <p:cNvGrpSpPr/>
            <p:nvPr/>
          </p:nvGrpSpPr>
          <p:grpSpPr>
            <a:xfrm>
              <a:off x="3883741" y="4375354"/>
              <a:ext cx="2733369" cy="1907777"/>
              <a:chOff x="3293806" y="4188542"/>
              <a:chExt cx="3567653" cy="2490072"/>
            </a:xfrm>
          </p:grpSpPr>
          <p:sp>
            <p:nvSpPr>
              <p:cNvPr id="4" name="Oval 3"/>
              <p:cNvSpPr/>
              <p:nvPr/>
            </p:nvSpPr>
            <p:spPr>
              <a:xfrm>
                <a:off x="3293806"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 name="Oval 4"/>
              <p:cNvSpPr/>
              <p:nvPr/>
            </p:nvSpPr>
            <p:spPr>
              <a:xfrm>
                <a:off x="4570542"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7" name="TextBox 6"/>
            <p:cNvSpPr txBox="1"/>
            <p:nvPr/>
          </p:nvSpPr>
          <p:spPr>
            <a:xfrm>
              <a:off x="4033188" y="6213987"/>
              <a:ext cx="1108765" cy="369332"/>
            </a:xfrm>
            <a:prstGeom prst="rect">
              <a:avLst/>
            </a:prstGeom>
            <a:noFill/>
          </p:spPr>
          <p:txBody>
            <a:bodyPr wrap="none" rtlCol="0">
              <a:spAutoFit/>
            </a:bodyPr>
            <a:lstStyle/>
            <a:p>
              <a:r>
                <a:rPr lang="en-GB" dirty="0" smtClean="0"/>
                <a:t>Employee</a:t>
              </a:r>
              <a:endParaRPr lang="en-GB" dirty="0"/>
            </a:p>
          </p:txBody>
        </p:sp>
        <p:sp>
          <p:nvSpPr>
            <p:cNvPr id="8" name="TextBox 7"/>
            <p:cNvSpPr txBox="1"/>
            <p:nvPr/>
          </p:nvSpPr>
          <p:spPr>
            <a:xfrm>
              <a:off x="5345761" y="6213987"/>
              <a:ext cx="1205843" cy="369332"/>
            </a:xfrm>
            <a:prstGeom prst="rect">
              <a:avLst/>
            </a:prstGeom>
            <a:noFill/>
          </p:spPr>
          <p:txBody>
            <a:bodyPr wrap="none" rtlCol="0">
              <a:spAutoFit/>
            </a:bodyPr>
            <a:lstStyle/>
            <a:p>
              <a:r>
                <a:rPr lang="en-GB" dirty="0" err="1" smtClean="0"/>
                <a:t>SalesOrder</a:t>
              </a:r>
              <a:endParaRPr lang="en-GB" dirty="0"/>
            </a:p>
          </p:txBody>
        </p:sp>
        <p:sp>
          <p:nvSpPr>
            <p:cNvPr id="9" name="TextBox 8"/>
            <p:cNvSpPr txBox="1"/>
            <p:nvPr/>
          </p:nvSpPr>
          <p:spPr>
            <a:xfrm>
              <a:off x="7445838" y="4842386"/>
              <a:ext cx="1599840" cy="1200329"/>
            </a:xfrm>
            <a:prstGeom prst="rect">
              <a:avLst/>
            </a:prstGeom>
            <a:noFill/>
          </p:spPr>
          <p:txBody>
            <a:bodyPr wrap="square" rtlCol="0">
              <a:spAutoFit/>
            </a:bodyPr>
            <a:lstStyle/>
            <a:p>
              <a:r>
                <a:rPr lang="en-GB" dirty="0" smtClean="0"/>
                <a:t>Sales orders that were taken by employees</a:t>
              </a:r>
              <a:endParaRPr lang="en-GB" dirty="0"/>
            </a:p>
          </p:txBody>
        </p:sp>
        <p:cxnSp>
          <p:nvCxnSpPr>
            <p:cNvPr id="11" name="Straight Arrow Connector 10"/>
            <p:cNvCxnSpPr>
              <a:stCxn id="9" idx="1"/>
            </p:cNvCxnSpPr>
            <p:nvPr/>
          </p:nvCxnSpPr>
          <p:spPr>
            <a:xfrm flipH="1" flipV="1">
              <a:off x="5345762" y="5358581"/>
              <a:ext cx="2100076" cy="839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91779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 Syntax</a:t>
            </a:r>
            <a:endParaRPr lang="en-GB" dirty="0"/>
          </a:p>
        </p:txBody>
      </p:sp>
      <p:sp>
        <p:nvSpPr>
          <p:cNvPr id="10" name="Content Placeholder 2"/>
          <p:cNvSpPr txBox="1">
            <a:spLocks/>
          </p:cNvSpPr>
          <p:nvPr/>
        </p:nvSpPr>
        <p:spPr>
          <a:xfrm>
            <a:off x="458787" y="992188"/>
            <a:ext cx="9255483"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Tx/>
              <a:buSzPct val="9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ea typeface="+mn-ea"/>
                <a:cs typeface="Segoe UI" pitchFamily="34" charset="0"/>
              </a:rPr>
              <a:t>ANSI SQL-92</a:t>
            </a:r>
            <a:endPar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458788" marR="0" lvl="1" indent="-169863" algn="l" defTabSz="914400" rtl="0" eaLnBrk="1" fontAlgn="base" latinLnBrk="0" hangingPunct="1">
              <a:lnSpc>
                <a:spcPct val="100000"/>
              </a:lnSpc>
              <a:spcBef>
                <a:spcPts val="600"/>
              </a:spcBef>
              <a:spcAft>
                <a:spcPct val="0"/>
              </a:spcAft>
              <a:buClrTx/>
              <a:buSzPct val="8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ea typeface="+mn-ea"/>
                <a:cs typeface="Segoe UI" pitchFamily="34" charset="0"/>
              </a:rPr>
              <a:t>Tables joined by JOIN operator in FROM Clause</a:t>
            </a:r>
          </a:p>
          <a:p>
            <a:pPr marL="854075" marR="0" lvl="2" indent="-173038" algn="l" defTabSz="914400" rtl="0" eaLnBrk="1" fontAlgn="base" latinLnBrk="0" hangingPunct="1">
              <a:lnSpc>
                <a:spcPct val="100000"/>
              </a:lnSpc>
              <a:spcBef>
                <a:spcPts val="600"/>
              </a:spcBef>
              <a:spcAft>
                <a:spcPct val="0"/>
              </a:spcAft>
              <a:buClrTx/>
              <a:buSzPct val="8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Preferred syntax</a:t>
            </a:r>
          </a:p>
          <a:p>
            <a:pPr marL="854075" marR="0" lvl="2" indent="-173038" algn="l" defTabSz="914400" rtl="0" eaLnBrk="1" fontAlgn="base" latinLnBrk="0" hangingPunct="1">
              <a:lnSpc>
                <a:spcPct val="100000"/>
              </a:lnSpc>
              <a:spcBef>
                <a:spcPts val="600"/>
              </a:spcBef>
              <a:spcAft>
                <a:spcPct val="0"/>
              </a:spcAft>
              <a:buClrTx/>
              <a:buSzPct val="80000"/>
              <a:buFont typeface="Arial" pitchFamily="34" charset="0"/>
              <a:buChar char="•"/>
              <a:tabLst/>
              <a:defRPr/>
            </a:pPr>
            <a:endPar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854075" marR="0" lvl="2" indent="-173038" algn="l" defTabSz="914400" rtl="0" eaLnBrk="1" fontAlgn="base" latinLnBrk="0" hangingPunct="1">
              <a:lnSpc>
                <a:spcPct val="100000"/>
              </a:lnSpc>
              <a:spcBef>
                <a:spcPts val="600"/>
              </a:spcBef>
              <a:spcAft>
                <a:spcPct val="0"/>
              </a:spcAft>
              <a:buClrTx/>
              <a:buSzPct val="80000"/>
              <a:buFont typeface="Arial" pitchFamily="34" charset="0"/>
              <a:buChar char="•"/>
              <a:tabLst/>
              <a:defRPr/>
            </a:pPr>
            <a:endPar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Tx/>
              <a:buSzPct val="90000"/>
              <a:buFont typeface="Arial" pitchFamily="34" charset="0"/>
              <a:buChar char="•"/>
              <a:tabLst/>
              <a:defRPr/>
            </a:pPr>
            <a:endParaRPr kumimoji="0" lang="en-US" sz="2400" b="0" i="0" u="none" strike="noStrike" kern="0" cap="none" spc="0" normalizeH="0" baseline="0" noProof="0" dirty="0" smtClean="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Tx/>
              <a:buSzPct val="90000"/>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Segoe UI" pitchFamily="34" charset="0"/>
                <a:cs typeface="Segoe UI" pitchFamily="34" charset="0"/>
              </a:rPr>
              <a:t>ANSI </a:t>
            </a: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SQL-89</a:t>
            </a:r>
          </a:p>
          <a:p>
            <a:pPr marL="458788" marR="0" lvl="1" indent="-169863" algn="l" defTabSz="914400" rtl="0" eaLnBrk="1" fontAlgn="base" latinLnBrk="0" hangingPunct="1">
              <a:lnSpc>
                <a:spcPct val="100000"/>
              </a:lnSpc>
              <a:spcBef>
                <a:spcPts val="600"/>
              </a:spcBef>
              <a:spcAft>
                <a:spcPct val="0"/>
              </a:spcAft>
              <a:buClrTx/>
              <a:buSzPct val="8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Tables joined by commas in FROM Clause</a:t>
            </a:r>
          </a:p>
          <a:p>
            <a:pPr marL="854075" marR="0" lvl="2" indent="-173038" algn="l" defTabSz="914400" rtl="0" eaLnBrk="1" fontAlgn="base" latinLnBrk="0" hangingPunct="1">
              <a:lnSpc>
                <a:spcPct val="100000"/>
              </a:lnSpc>
              <a:spcBef>
                <a:spcPts val="600"/>
              </a:spcBef>
              <a:spcAft>
                <a:spcPct val="0"/>
              </a:spcAft>
              <a:buClrTx/>
              <a:buSzPct val="8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Not recommended: Accidental Cartesian products!</a:t>
            </a:r>
          </a:p>
        </p:txBody>
      </p:sp>
      <p:sp>
        <p:nvSpPr>
          <p:cNvPr id="11" name="AutoShape 3"/>
          <p:cNvSpPr>
            <a:spLocks noChangeArrowheads="1"/>
          </p:cNvSpPr>
          <p:nvPr/>
        </p:nvSpPr>
        <p:spPr bwMode="auto">
          <a:xfrm>
            <a:off x="1424601" y="2508216"/>
            <a:ext cx="6256338" cy="107456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Table1 JOIN Table2</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ON &lt;</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on_predicate</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&gt;;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 name="AutoShape 3"/>
          <p:cNvSpPr>
            <a:spLocks noChangeArrowheads="1"/>
          </p:cNvSpPr>
          <p:nvPr/>
        </p:nvSpPr>
        <p:spPr bwMode="auto">
          <a:xfrm>
            <a:off x="1424601" y="5378450"/>
            <a:ext cx="6256338" cy="1083600"/>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Table1, Table2</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WHERE  &lt;</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where_predicate</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&gt;;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506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Inner Joins</a:t>
            </a:r>
            <a:endParaRPr lang="en-GB" dirty="0"/>
          </a:p>
        </p:txBody>
      </p:sp>
      <p:sp>
        <p:nvSpPr>
          <p:cNvPr id="3" name="Content Placeholder 2"/>
          <p:cNvSpPr>
            <a:spLocks noGrp="1"/>
          </p:cNvSpPr>
          <p:nvPr>
            <p:ph sz="quarter" idx="10"/>
          </p:nvPr>
        </p:nvSpPr>
        <p:spPr/>
        <p:txBody>
          <a:bodyPr/>
          <a:lstStyle/>
          <a:p>
            <a:pPr lvl="0"/>
            <a:r>
              <a:rPr lang="en-US" dirty="0" smtClean="0">
                <a:solidFill>
                  <a:srgbClr val="000000"/>
                </a:solidFill>
              </a:rPr>
              <a:t>Return </a:t>
            </a:r>
            <a:r>
              <a:rPr lang="en-US" dirty="0">
                <a:solidFill>
                  <a:srgbClr val="000000"/>
                </a:solidFill>
              </a:rPr>
              <a:t>only rows where a match is found in both input tables</a:t>
            </a:r>
          </a:p>
          <a:p>
            <a:pPr lvl="0"/>
            <a:r>
              <a:rPr lang="en-US" dirty="0" smtClean="0">
                <a:solidFill>
                  <a:srgbClr val="000000"/>
                </a:solidFill>
              </a:rPr>
              <a:t>Match </a:t>
            </a:r>
            <a:r>
              <a:rPr lang="en-US" dirty="0">
                <a:solidFill>
                  <a:srgbClr val="000000"/>
                </a:solidFill>
              </a:rPr>
              <a:t>rows based on attributes supplied in predicate</a:t>
            </a:r>
          </a:p>
          <a:p>
            <a:pPr lvl="0"/>
            <a:r>
              <a:rPr lang="en-US" dirty="0" smtClean="0">
                <a:solidFill>
                  <a:srgbClr val="000000"/>
                </a:solidFill>
              </a:rPr>
              <a:t>If </a:t>
            </a:r>
            <a:r>
              <a:rPr lang="en-US" dirty="0">
                <a:solidFill>
                  <a:srgbClr val="000000"/>
                </a:solidFill>
              </a:rPr>
              <a:t>join predicate operator is =, also known as </a:t>
            </a:r>
            <a:r>
              <a:rPr lang="en-US" dirty="0" err="1">
                <a:solidFill>
                  <a:srgbClr val="000000"/>
                </a:solidFill>
              </a:rPr>
              <a:t>equi</a:t>
            </a:r>
            <a:r>
              <a:rPr lang="en-US" dirty="0">
                <a:solidFill>
                  <a:srgbClr val="000000"/>
                </a:solidFill>
              </a:rPr>
              <a:t>-join</a:t>
            </a:r>
          </a:p>
          <a:p>
            <a:endParaRPr lang="en-GB" dirty="0"/>
          </a:p>
        </p:txBody>
      </p:sp>
      <p:grpSp>
        <p:nvGrpSpPr>
          <p:cNvPr id="4" name="Group 3"/>
          <p:cNvGrpSpPr/>
          <p:nvPr/>
        </p:nvGrpSpPr>
        <p:grpSpPr>
          <a:xfrm>
            <a:off x="646291" y="4033420"/>
            <a:ext cx="10788626" cy="2207965"/>
            <a:chOff x="646291" y="4033420"/>
            <a:chExt cx="10788626" cy="2207965"/>
          </a:xfrm>
        </p:grpSpPr>
        <p:grpSp>
          <p:nvGrpSpPr>
            <p:cNvPr id="16" name="Group 15"/>
            <p:cNvGrpSpPr/>
            <p:nvPr/>
          </p:nvGrpSpPr>
          <p:grpSpPr>
            <a:xfrm>
              <a:off x="6174735" y="4033420"/>
              <a:ext cx="5260182" cy="2207965"/>
              <a:chOff x="6174735" y="4033420"/>
              <a:chExt cx="5260182" cy="2207965"/>
            </a:xfrm>
          </p:grpSpPr>
          <p:grpSp>
            <p:nvGrpSpPr>
              <p:cNvPr id="5" name="Group 4"/>
              <p:cNvGrpSpPr/>
              <p:nvPr/>
            </p:nvGrpSpPr>
            <p:grpSpPr>
              <a:xfrm>
                <a:off x="6272980" y="4033420"/>
                <a:ext cx="2733369" cy="1907777"/>
                <a:chOff x="3293806" y="4188542"/>
                <a:chExt cx="3567653" cy="2490072"/>
              </a:xfrm>
            </p:grpSpPr>
            <p:sp>
              <p:nvSpPr>
                <p:cNvPr id="10" name="Oval 9"/>
                <p:cNvSpPr/>
                <p:nvPr/>
              </p:nvSpPr>
              <p:spPr>
                <a:xfrm>
                  <a:off x="3293806"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1" name="Oval 10"/>
                <p:cNvSpPr/>
                <p:nvPr/>
              </p:nvSpPr>
              <p:spPr>
                <a:xfrm>
                  <a:off x="4570542"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6" name="TextBox 5"/>
              <p:cNvSpPr txBox="1"/>
              <p:nvPr/>
            </p:nvSpPr>
            <p:spPr>
              <a:xfrm>
                <a:off x="6422427" y="5872053"/>
                <a:ext cx="1108765" cy="369332"/>
              </a:xfrm>
              <a:prstGeom prst="rect">
                <a:avLst/>
              </a:prstGeom>
              <a:noFill/>
            </p:spPr>
            <p:txBody>
              <a:bodyPr wrap="none" rtlCol="0">
                <a:spAutoFit/>
              </a:bodyPr>
              <a:lstStyle/>
              <a:p>
                <a:r>
                  <a:rPr lang="en-GB" dirty="0" smtClean="0"/>
                  <a:t>Employee</a:t>
                </a:r>
                <a:endParaRPr lang="en-GB" dirty="0"/>
              </a:p>
            </p:txBody>
          </p:sp>
          <p:sp>
            <p:nvSpPr>
              <p:cNvPr id="7" name="TextBox 6"/>
              <p:cNvSpPr txBox="1"/>
              <p:nvPr/>
            </p:nvSpPr>
            <p:spPr>
              <a:xfrm>
                <a:off x="7651059" y="5867040"/>
                <a:ext cx="1205843" cy="369332"/>
              </a:xfrm>
              <a:prstGeom prst="rect">
                <a:avLst/>
              </a:prstGeom>
              <a:noFill/>
            </p:spPr>
            <p:txBody>
              <a:bodyPr wrap="none" rtlCol="0">
                <a:spAutoFit/>
              </a:bodyPr>
              <a:lstStyle/>
              <a:p>
                <a:r>
                  <a:rPr lang="en-GB" dirty="0" err="1" smtClean="0"/>
                  <a:t>SalesOrder</a:t>
                </a:r>
                <a:endParaRPr lang="en-GB" dirty="0"/>
              </a:p>
            </p:txBody>
          </p:sp>
          <p:sp>
            <p:nvSpPr>
              <p:cNvPr id="8" name="TextBox 7"/>
              <p:cNvSpPr txBox="1"/>
              <p:nvPr/>
            </p:nvSpPr>
            <p:spPr>
              <a:xfrm>
                <a:off x="9835077" y="4500452"/>
                <a:ext cx="1599840" cy="646331"/>
              </a:xfrm>
              <a:prstGeom prst="rect">
                <a:avLst/>
              </a:prstGeom>
              <a:noFill/>
            </p:spPr>
            <p:txBody>
              <a:bodyPr wrap="square" rtlCol="0">
                <a:spAutoFit/>
              </a:bodyPr>
              <a:lstStyle/>
              <a:p>
                <a:r>
                  <a:rPr lang="en-GB" dirty="0" smtClean="0"/>
                  <a:t>Set returned by inner join</a:t>
                </a:r>
                <a:endParaRPr lang="en-GB" dirty="0"/>
              </a:p>
            </p:txBody>
          </p:sp>
          <p:sp>
            <p:nvSpPr>
              <p:cNvPr id="14" name="Chord 13"/>
              <p:cNvSpPr/>
              <p:nvPr/>
            </p:nvSpPr>
            <p:spPr>
              <a:xfrm rot="19532212">
                <a:off x="7255149" y="4054828"/>
                <a:ext cx="1846957" cy="1876548"/>
              </a:xfrm>
              <a:prstGeom prst="chord">
                <a:avLst>
                  <a:gd name="adj1" fmla="val 9448540"/>
                  <a:gd name="adj2" fmla="val 16153032"/>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hord 14"/>
              <p:cNvSpPr/>
              <p:nvPr/>
            </p:nvSpPr>
            <p:spPr>
              <a:xfrm rot="2067788" flipH="1">
                <a:off x="6174735" y="4044997"/>
                <a:ext cx="1846957" cy="1876548"/>
              </a:xfrm>
              <a:prstGeom prst="chord">
                <a:avLst>
                  <a:gd name="adj1" fmla="val 9448540"/>
                  <a:gd name="adj2" fmla="val 16153032"/>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stCxn id="8" idx="1"/>
              </p:cNvCxnSpPr>
              <p:nvPr/>
            </p:nvCxnSpPr>
            <p:spPr>
              <a:xfrm flipH="1">
                <a:off x="7735001" y="4823618"/>
                <a:ext cx="2100076" cy="1930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19" name="AutoShape 3"/>
            <p:cNvSpPr>
              <a:spLocks noChangeArrowheads="1"/>
            </p:cNvSpPr>
            <p:nvPr/>
          </p:nvSpPr>
          <p:spPr bwMode="auto">
            <a:xfrm>
              <a:off x="646291" y="4316702"/>
              <a:ext cx="5114408" cy="1399889"/>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GB" sz="2200" kern="0" dirty="0">
                  <a:solidFill>
                    <a:srgbClr val="000000"/>
                  </a:solidFill>
                  <a:cs typeface="Courier New" panose="02070309020205020404" pitchFamily="49" charset="0"/>
                </a:rPr>
                <a:t>SELECT </a:t>
              </a:r>
              <a:r>
                <a:rPr lang="en-GB" sz="2200" kern="0" dirty="0" err="1">
                  <a:solidFill>
                    <a:srgbClr val="000000"/>
                  </a:solidFill>
                  <a:cs typeface="Courier New" panose="02070309020205020404" pitchFamily="49" charset="0"/>
                </a:rPr>
                <a:t>emp.FirstName</a:t>
              </a:r>
              <a:r>
                <a:rPr lang="en-GB" sz="2200" kern="0" dirty="0">
                  <a:solidFill>
                    <a:srgbClr val="000000"/>
                  </a:solidFill>
                  <a:cs typeface="Courier New" panose="02070309020205020404" pitchFamily="49" charset="0"/>
                </a:rPr>
                <a:t>, </a:t>
              </a:r>
              <a:r>
                <a:rPr lang="en-GB" sz="2200" kern="0" dirty="0" err="1">
                  <a:solidFill>
                    <a:srgbClr val="000000"/>
                  </a:solidFill>
                  <a:cs typeface="Courier New" panose="02070309020205020404" pitchFamily="49" charset="0"/>
                </a:rPr>
                <a:t>ord.Amount</a:t>
              </a:r>
              <a:endParaRPr lang="en-GB" sz="2200" kern="0" dirty="0">
                <a:solidFill>
                  <a:srgbClr val="000000"/>
                </a:solidFill>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200" kern="0" dirty="0">
                  <a:solidFill>
                    <a:srgbClr val="000000"/>
                  </a:solidFill>
                  <a:cs typeface="Courier New" panose="02070309020205020404" pitchFamily="49" charset="0"/>
                </a:rPr>
                <a:t>FROM </a:t>
              </a:r>
              <a:r>
                <a:rPr lang="en-GB" sz="2200" kern="0" dirty="0" err="1">
                  <a:solidFill>
                    <a:srgbClr val="000000"/>
                  </a:solidFill>
                  <a:cs typeface="Courier New" panose="02070309020205020404" pitchFamily="49" charset="0"/>
                </a:rPr>
                <a:t>HR.Employee</a:t>
              </a:r>
              <a:r>
                <a:rPr lang="en-GB" sz="2200" kern="0" dirty="0">
                  <a:solidFill>
                    <a:srgbClr val="000000"/>
                  </a:solidFill>
                  <a:cs typeface="Courier New" panose="02070309020205020404" pitchFamily="49" charset="0"/>
                </a:rPr>
                <a:t> AS </a:t>
              </a:r>
              <a:r>
                <a:rPr lang="en-GB" sz="2200" kern="0" dirty="0" err="1">
                  <a:solidFill>
                    <a:srgbClr val="000000"/>
                  </a:solidFill>
                  <a:cs typeface="Courier New" panose="02070309020205020404" pitchFamily="49" charset="0"/>
                </a:rPr>
                <a:t>emp</a:t>
              </a:r>
              <a:endParaRPr lang="en-GB" sz="2200" kern="0" dirty="0">
                <a:solidFill>
                  <a:srgbClr val="000000"/>
                </a:solidFill>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200" kern="0" dirty="0">
                  <a:solidFill>
                    <a:srgbClr val="000000"/>
                  </a:solidFill>
                  <a:cs typeface="Courier New" panose="02070309020205020404" pitchFamily="49" charset="0"/>
                </a:rPr>
                <a:t>[INNER] JOIN </a:t>
              </a:r>
              <a:r>
                <a:rPr lang="en-GB" sz="2200" kern="0" dirty="0" err="1">
                  <a:solidFill>
                    <a:srgbClr val="000000"/>
                  </a:solidFill>
                  <a:cs typeface="Courier New" panose="02070309020205020404" pitchFamily="49" charset="0"/>
                </a:rPr>
                <a:t>Sales.SalesOrder</a:t>
              </a:r>
              <a:r>
                <a:rPr lang="en-GB" sz="2200" kern="0" dirty="0">
                  <a:solidFill>
                    <a:srgbClr val="000000"/>
                  </a:solidFill>
                  <a:cs typeface="Courier New" panose="02070309020205020404" pitchFamily="49" charset="0"/>
                </a:rPr>
                <a:t> AS </a:t>
              </a:r>
              <a:r>
                <a:rPr lang="en-GB" sz="2200" kern="0" dirty="0" err="1">
                  <a:solidFill>
                    <a:srgbClr val="000000"/>
                  </a:solidFill>
                  <a:cs typeface="Courier New" panose="02070309020205020404" pitchFamily="49" charset="0"/>
                </a:rPr>
                <a:t>ord</a:t>
              </a:r>
              <a:endParaRPr lang="en-GB" sz="2200" kern="0" dirty="0">
                <a:solidFill>
                  <a:srgbClr val="000000"/>
                </a:solidFill>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200" kern="0" dirty="0">
                  <a:solidFill>
                    <a:srgbClr val="000000"/>
                  </a:solidFill>
                  <a:cs typeface="Courier New" panose="02070309020205020404" pitchFamily="49" charset="0"/>
                </a:rPr>
                <a:t>ON </a:t>
              </a:r>
              <a:r>
                <a:rPr lang="en-GB" sz="2200" kern="0" dirty="0" err="1">
                  <a:solidFill>
                    <a:srgbClr val="000000"/>
                  </a:solidFill>
                  <a:cs typeface="Courier New" panose="02070309020205020404" pitchFamily="49" charset="0"/>
                </a:rPr>
                <a:t>emp.EmployeeID</a:t>
              </a:r>
              <a:r>
                <a:rPr lang="en-GB" sz="2200" kern="0" dirty="0">
                  <a:solidFill>
                    <a:srgbClr val="000000"/>
                  </a:solidFill>
                  <a:cs typeface="Courier New" panose="02070309020205020404" pitchFamily="49" charset="0"/>
                </a:rPr>
                <a:t> = </a:t>
              </a:r>
              <a:r>
                <a:rPr lang="en-GB" sz="2200" kern="0" dirty="0" err="1">
                  <a:solidFill>
                    <a:srgbClr val="000000"/>
                  </a:solidFill>
                  <a:cs typeface="Courier New" panose="02070309020205020404" pitchFamily="49" charset="0"/>
                </a:rPr>
                <a:t>ord.EmployeeID</a:t>
              </a:r>
              <a:endParaRPr kumimoji="0" lang="en-US" sz="2200" b="0" i="0" u="none" strike="noStrike" kern="0" cap="none" spc="0" normalizeH="0" baseline="0" noProof="0" dirty="0">
                <a:ln>
                  <a:noFill/>
                </a:ln>
                <a:solidFill>
                  <a:srgbClr val="000000"/>
                </a:solidFill>
                <a:effectLst/>
                <a:uLnTx/>
                <a:uFillTx/>
                <a:cs typeface="Courier New" panose="02070309020205020404" pitchFamily="49" charset="0"/>
              </a:endParaRPr>
            </a:p>
          </p:txBody>
        </p:sp>
      </p:grpSp>
    </p:spTree>
    <p:extLst>
      <p:ext uri="{BB962C8B-B14F-4D97-AF65-F5344CB8AC3E}">
        <p14:creationId xmlns:p14="http://schemas.microsoft.com/office/powerpoint/2010/main" val="373599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Inner Joins</a:t>
            </a:r>
            <a:endParaRPr lang="en-GB" dirty="0"/>
          </a:p>
        </p:txBody>
      </p:sp>
    </p:spTree>
    <p:extLst>
      <p:ext uri="{BB962C8B-B14F-4D97-AF65-F5344CB8AC3E}">
        <p14:creationId xmlns:p14="http://schemas.microsoft.com/office/powerpoint/2010/main" val="70115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Outer Joins</a:t>
            </a:r>
            <a:endParaRPr lang="en-GB" dirty="0"/>
          </a:p>
        </p:txBody>
      </p:sp>
      <p:sp>
        <p:nvSpPr>
          <p:cNvPr id="3" name="Content Placeholder 2"/>
          <p:cNvSpPr>
            <a:spLocks noGrp="1"/>
          </p:cNvSpPr>
          <p:nvPr>
            <p:ph sz="quarter" idx="10"/>
          </p:nvPr>
        </p:nvSpPr>
        <p:spPr>
          <a:xfrm>
            <a:off x="229966" y="832514"/>
            <a:ext cx="6442918" cy="5682327"/>
          </a:xfrm>
        </p:spPr>
        <p:txBody>
          <a:bodyPr/>
          <a:lstStyle/>
          <a:p>
            <a:pPr lvl="0"/>
            <a:r>
              <a:rPr lang="en-US" sz="2400" dirty="0" smtClean="0">
                <a:solidFill>
                  <a:srgbClr val="000000"/>
                </a:solidFill>
              </a:rPr>
              <a:t>Return </a:t>
            </a:r>
            <a:r>
              <a:rPr lang="en-US" sz="2400" dirty="0">
                <a:solidFill>
                  <a:srgbClr val="000000"/>
                </a:solidFill>
              </a:rPr>
              <a:t>all rows from one table and any matching rows from second table</a:t>
            </a:r>
          </a:p>
          <a:p>
            <a:pPr lvl="0"/>
            <a:r>
              <a:rPr lang="en-US" sz="2400" dirty="0">
                <a:solidFill>
                  <a:srgbClr val="000000"/>
                </a:solidFill>
              </a:rPr>
              <a:t>One table’s rows are “preserved”</a:t>
            </a:r>
          </a:p>
          <a:p>
            <a:pPr lvl="1"/>
            <a:r>
              <a:rPr lang="en-US" sz="2000" dirty="0">
                <a:solidFill>
                  <a:srgbClr val="000000"/>
                </a:solidFill>
              </a:rPr>
              <a:t>Designated with LEFT, RIGHT, FULL keyword</a:t>
            </a:r>
          </a:p>
          <a:p>
            <a:pPr lvl="1"/>
            <a:r>
              <a:rPr lang="en-US" sz="2000" dirty="0">
                <a:solidFill>
                  <a:srgbClr val="000000"/>
                </a:solidFill>
              </a:rPr>
              <a:t>All rows from preserved table output to result set</a:t>
            </a:r>
          </a:p>
          <a:p>
            <a:pPr lvl="0"/>
            <a:r>
              <a:rPr lang="en-US" sz="2400" dirty="0">
                <a:solidFill>
                  <a:srgbClr val="000000"/>
                </a:solidFill>
              </a:rPr>
              <a:t>Matches from other table retrieved</a:t>
            </a:r>
          </a:p>
          <a:p>
            <a:pPr lvl="0"/>
            <a:r>
              <a:rPr lang="en-US" sz="2400" dirty="0">
                <a:solidFill>
                  <a:srgbClr val="000000"/>
                </a:solidFill>
              </a:rPr>
              <a:t>Additional rows added to results for non-matched rows</a:t>
            </a:r>
          </a:p>
          <a:p>
            <a:pPr lvl="1"/>
            <a:r>
              <a:rPr lang="en-US" sz="2000" dirty="0">
                <a:solidFill>
                  <a:srgbClr val="000000"/>
                </a:solidFill>
              </a:rPr>
              <a:t>NULLs added in places where attributes do not match</a:t>
            </a:r>
          </a:p>
          <a:p>
            <a:pPr lvl="0"/>
            <a:r>
              <a:rPr lang="en-US" sz="2400" dirty="0">
                <a:solidFill>
                  <a:srgbClr val="000000"/>
                </a:solidFill>
              </a:rPr>
              <a:t>Example: Return all </a:t>
            </a:r>
            <a:r>
              <a:rPr lang="en-US" sz="2400" dirty="0" smtClean="0">
                <a:solidFill>
                  <a:srgbClr val="000000"/>
                </a:solidFill>
              </a:rPr>
              <a:t>employees and </a:t>
            </a:r>
            <a:r>
              <a:rPr lang="en-US" sz="2400" dirty="0">
                <a:solidFill>
                  <a:srgbClr val="000000"/>
                </a:solidFill>
              </a:rPr>
              <a:t>for those who have </a:t>
            </a:r>
            <a:r>
              <a:rPr lang="en-US" sz="2400" dirty="0" smtClean="0">
                <a:solidFill>
                  <a:srgbClr val="000000"/>
                </a:solidFill>
              </a:rPr>
              <a:t>taken orders</a:t>
            </a:r>
            <a:r>
              <a:rPr lang="en-US" sz="2400" dirty="0">
                <a:solidFill>
                  <a:srgbClr val="000000"/>
                </a:solidFill>
              </a:rPr>
              <a:t>, return </a:t>
            </a:r>
            <a:r>
              <a:rPr lang="en-US" sz="2400" dirty="0" smtClean="0">
                <a:solidFill>
                  <a:srgbClr val="000000"/>
                </a:solidFill>
              </a:rPr>
              <a:t>the order amount. Employees without </a:t>
            </a:r>
            <a:r>
              <a:rPr lang="en-US" sz="2400" dirty="0">
                <a:solidFill>
                  <a:srgbClr val="000000"/>
                </a:solidFill>
              </a:rPr>
              <a:t>matching orders will display NULL for order </a:t>
            </a:r>
            <a:r>
              <a:rPr lang="en-US" sz="2400" dirty="0" smtClean="0">
                <a:solidFill>
                  <a:srgbClr val="000000"/>
                </a:solidFill>
              </a:rPr>
              <a:t>amount.</a:t>
            </a:r>
            <a:endParaRPr lang="en-US" sz="2400" dirty="0">
              <a:solidFill>
                <a:srgbClr val="000000"/>
              </a:solidFill>
            </a:endParaRPr>
          </a:p>
        </p:txBody>
      </p:sp>
      <p:grpSp>
        <p:nvGrpSpPr>
          <p:cNvPr id="11" name="Group 10"/>
          <p:cNvGrpSpPr/>
          <p:nvPr/>
        </p:nvGrpSpPr>
        <p:grpSpPr>
          <a:xfrm>
            <a:off x="6429616" y="1624901"/>
            <a:ext cx="5645722" cy="4309085"/>
            <a:chOff x="6429616" y="1624901"/>
            <a:chExt cx="5645722" cy="4309085"/>
          </a:xfrm>
        </p:grpSpPr>
        <p:grpSp>
          <p:nvGrpSpPr>
            <p:cNvPr id="5" name="Group 4"/>
            <p:cNvGrpSpPr/>
            <p:nvPr/>
          </p:nvGrpSpPr>
          <p:grpSpPr>
            <a:xfrm>
              <a:off x="6668555" y="3726021"/>
              <a:ext cx="5161937" cy="2207965"/>
              <a:chOff x="6272980" y="4033420"/>
              <a:chExt cx="5161937" cy="2207965"/>
            </a:xfrm>
          </p:grpSpPr>
          <p:grpSp>
            <p:nvGrpSpPr>
              <p:cNvPr id="7" name="Group 6"/>
              <p:cNvGrpSpPr/>
              <p:nvPr/>
            </p:nvGrpSpPr>
            <p:grpSpPr>
              <a:xfrm>
                <a:off x="6272980" y="4033420"/>
                <a:ext cx="2733369" cy="1907777"/>
                <a:chOff x="3293806" y="4188542"/>
                <a:chExt cx="3567653" cy="2490072"/>
              </a:xfrm>
            </p:grpSpPr>
            <p:sp>
              <p:nvSpPr>
                <p:cNvPr id="14" name="Oval 13"/>
                <p:cNvSpPr/>
                <p:nvPr/>
              </p:nvSpPr>
              <p:spPr>
                <a:xfrm>
                  <a:off x="3293806" y="4188542"/>
                  <a:ext cx="2290917" cy="2490072"/>
                </a:xfrm>
                <a:prstGeom prst="ellipse">
                  <a:avLst/>
                </a:prstGeom>
                <a:pattFill prst="ltUpDiag">
                  <a:fgClr>
                    <a:schemeClr val="accent1"/>
                  </a:fgClr>
                  <a:bgClr>
                    <a:schemeClr val="bg1"/>
                  </a:bgClr>
                </a:patt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5" name="Oval 14"/>
                <p:cNvSpPr/>
                <p:nvPr/>
              </p:nvSpPr>
              <p:spPr>
                <a:xfrm>
                  <a:off x="4570542"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8" name="TextBox 7"/>
              <p:cNvSpPr txBox="1"/>
              <p:nvPr/>
            </p:nvSpPr>
            <p:spPr>
              <a:xfrm>
                <a:off x="6422427" y="5872053"/>
                <a:ext cx="1108765" cy="369332"/>
              </a:xfrm>
              <a:prstGeom prst="rect">
                <a:avLst/>
              </a:prstGeom>
              <a:noFill/>
            </p:spPr>
            <p:txBody>
              <a:bodyPr wrap="none" rtlCol="0">
                <a:spAutoFit/>
              </a:bodyPr>
              <a:lstStyle/>
              <a:p>
                <a:r>
                  <a:rPr lang="en-GB" dirty="0" smtClean="0"/>
                  <a:t>Employee</a:t>
                </a:r>
                <a:endParaRPr lang="en-GB" dirty="0"/>
              </a:p>
            </p:txBody>
          </p:sp>
          <p:sp>
            <p:nvSpPr>
              <p:cNvPr id="9" name="TextBox 8"/>
              <p:cNvSpPr txBox="1"/>
              <p:nvPr/>
            </p:nvSpPr>
            <p:spPr>
              <a:xfrm>
                <a:off x="7651059" y="5867040"/>
                <a:ext cx="1205843" cy="369332"/>
              </a:xfrm>
              <a:prstGeom prst="rect">
                <a:avLst/>
              </a:prstGeom>
              <a:noFill/>
            </p:spPr>
            <p:txBody>
              <a:bodyPr wrap="none" rtlCol="0">
                <a:spAutoFit/>
              </a:bodyPr>
              <a:lstStyle/>
              <a:p>
                <a:r>
                  <a:rPr lang="en-GB" dirty="0" err="1" smtClean="0"/>
                  <a:t>SalesOrder</a:t>
                </a:r>
                <a:endParaRPr lang="en-GB" dirty="0"/>
              </a:p>
            </p:txBody>
          </p:sp>
          <p:sp>
            <p:nvSpPr>
              <p:cNvPr id="10" name="TextBox 9"/>
              <p:cNvSpPr txBox="1"/>
              <p:nvPr/>
            </p:nvSpPr>
            <p:spPr>
              <a:xfrm>
                <a:off x="9835077" y="4500452"/>
                <a:ext cx="1599840" cy="923330"/>
              </a:xfrm>
              <a:prstGeom prst="rect">
                <a:avLst/>
              </a:prstGeom>
              <a:noFill/>
            </p:spPr>
            <p:txBody>
              <a:bodyPr wrap="square" rtlCol="0">
                <a:spAutoFit/>
              </a:bodyPr>
              <a:lstStyle/>
              <a:p>
                <a:r>
                  <a:rPr lang="en-GB" dirty="0" smtClean="0"/>
                  <a:t>Set returned by left outer join</a:t>
                </a:r>
                <a:endParaRPr lang="en-GB" dirty="0"/>
              </a:p>
            </p:txBody>
          </p:sp>
          <p:cxnSp>
            <p:nvCxnSpPr>
              <p:cNvPr id="13" name="Straight Arrow Connector 12"/>
              <p:cNvCxnSpPr>
                <a:stCxn id="10" idx="1"/>
              </p:cNvCxnSpPr>
              <p:nvPr/>
            </p:nvCxnSpPr>
            <p:spPr>
              <a:xfrm flipH="1">
                <a:off x="7735001" y="4962117"/>
                <a:ext cx="2100076" cy="54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16" name="AutoShape 3"/>
            <p:cNvSpPr>
              <a:spLocks noChangeArrowheads="1"/>
            </p:cNvSpPr>
            <p:nvPr/>
          </p:nvSpPr>
          <p:spPr bwMode="auto">
            <a:xfrm>
              <a:off x="6429616" y="1624901"/>
              <a:ext cx="5645722" cy="1675924"/>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400" dirty="0"/>
                <a:t>SELECT </a:t>
              </a:r>
              <a:r>
                <a:rPr lang="en-GB" sz="2400" dirty="0" err="1"/>
                <a:t>emp.FirstName</a:t>
              </a:r>
              <a:r>
                <a:rPr lang="en-GB" sz="2400" dirty="0"/>
                <a:t>, </a:t>
              </a:r>
              <a:r>
                <a:rPr lang="en-GB" sz="2400" dirty="0" err="1"/>
                <a:t>ord.Amount</a:t>
              </a:r>
              <a:endParaRPr lang="en-GB" sz="2400" dirty="0"/>
            </a:p>
            <a:p>
              <a:r>
                <a:rPr lang="en-GB" sz="2400" dirty="0"/>
                <a:t>FROM </a:t>
              </a:r>
              <a:r>
                <a:rPr lang="en-GB" sz="2400" dirty="0" err="1"/>
                <a:t>HR.Employee</a:t>
              </a:r>
              <a:r>
                <a:rPr lang="en-GB" sz="2400" dirty="0"/>
                <a:t> AS </a:t>
              </a:r>
              <a:r>
                <a:rPr lang="en-GB" sz="2400" dirty="0" err="1"/>
                <a:t>emp</a:t>
              </a:r>
              <a:endParaRPr lang="en-GB" sz="2400" dirty="0"/>
            </a:p>
            <a:p>
              <a:r>
                <a:rPr lang="en-GB" sz="2400" dirty="0"/>
                <a:t>LEFT [OUTER] JOIN </a:t>
              </a:r>
              <a:r>
                <a:rPr lang="en-GB" sz="2400" dirty="0" err="1"/>
                <a:t>Sales.SalesOrder</a:t>
              </a:r>
              <a:r>
                <a:rPr lang="en-GB" sz="2400" dirty="0"/>
                <a:t> AS </a:t>
              </a:r>
              <a:r>
                <a:rPr lang="en-GB" sz="2400" dirty="0" err="1"/>
                <a:t>ord</a:t>
              </a:r>
              <a:endParaRPr lang="en-GB" sz="2400" dirty="0"/>
            </a:p>
            <a:p>
              <a:r>
                <a:rPr lang="en-GB" sz="2400" dirty="0"/>
                <a:t>ON </a:t>
              </a:r>
              <a:r>
                <a:rPr lang="en-GB" sz="2400" dirty="0" err="1"/>
                <a:t>emp.EmployeeID</a:t>
              </a:r>
              <a:r>
                <a:rPr lang="en-GB" sz="2400" dirty="0"/>
                <a:t> = </a:t>
              </a:r>
              <a:r>
                <a:rPr lang="en-GB" sz="2400" dirty="0" err="1"/>
                <a:t>ord.EmployeeID</a:t>
              </a:r>
              <a:r>
                <a:rPr lang="en-GB" sz="2400" dirty="0"/>
                <a:t>;</a:t>
              </a:r>
            </a:p>
          </p:txBody>
        </p:sp>
      </p:grpSp>
    </p:spTree>
    <p:extLst>
      <p:ext uri="{BB962C8B-B14F-4D97-AF65-F5344CB8AC3E}">
        <p14:creationId xmlns:p14="http://schemas.microsoft.com/office/powerpoint/2010/main" val="66303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Outer Joins</a:t>
            </a:r>
            <a:endParaRPr lang="en-GB" dirty="0"/>
          </a:p>
        </p:txBody>
      </p:sp>
    </p:spTree>
    <p:extLst>
      <p:ext uri="{BB962C8B-B14F-4D97-AF65-F5344CB8AC3E}">
        <p14:creationId xmlns:p14="http://schemas.microsoft.com/office/powerpoint/2010/main" val="2755488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Cross Joins</a:t>
            </a:r>
            <a:endParaRPr lang="en-GB" dirty="0"/>
          </a:p>
        </p:txBody>
      </p:sp>
      <p:sp>
        <p:nvSpPr>
          <p:cNvPr id="3" name="Content Placeholder 2"/>
          <p:cNvSpPr>
            <a:spLocks noGrp="1"/>
          </p:cNvSpPr>
          <p:nvPr>
            <p:ph sz="quarter" idx="10"/>
          </p:nvPr>
        </p:nvSpPr>
        <p:spPr>
          <a:xfrm>
            <a:off x="161049" y="914400"/>
            <a:ext cx="7276981" cy="5750566"/>
          </a:xfrm>
        </p:spPr>
        <p:txBody>
          <a:bodyPr/>
          <a:lstStyle/>
          <a:p>
            <a:r>
              <a:rPr lang="en-US" sz="2800" dirty="0"/>
              <a:t>Combine each row from first table with each row from second table</a:t>
            </a:r>
          </a:p>
          <a:p>
            <a:r>
              <a:rPr lang="en-US" sz="2800" dirty="0"/>
              <a:t>All possible combinations output</a:t>
            </a:r>
          </a:p>
          <a:p>
            <a:r>
              <a:rPr lang="en-US" sz="2800" dirty="0"/>
              <a:t>Logical foundation for inner and outer joins</a:t>
            </a:r>
          </a:p>
          <a:p>
            <a:pPr lvl="1"/>
            <a:r>
              <a:rPr lang="en-US" sz="2400" dirty="0"/>
              <a:t>Inner join starts with Cartesian product, adds filter</a:t>
            </a:r>
          </a:p>
          <a:p>
            <a:pPr lvl="1"/>
            <a:r>
              <a:rPr lang="en-US" sz="2400" dirty="0"/>
              <a:t>Outer join takes Cartesian output, filtered, adds back non-matching rows (with NULL placeholders)</a:t>
            </a:r>
          </a:p>
          <a:p>
            <a:r>
              <a:rPr lang="en-US" sz="2800" dirty="0"/>
              <a:t>Due to Cartesian product output, not typically a desired form of join</a:t>
            </a:r>
          </a:p>
          <a:p>
            <a:pPr lvl="1"/>
            <a:r>
              <a:rPr lang="en-US" sz="2400" dirty="0"/>
              <a:t>Some useful exceptions: </a:t>
            </a:r>
          </a:p>
          <a:p>
            <a:pPr lvl="2"/>
            <a:r>
              <a:rPr lang="en-US" sz="2000" dirty="0"/>
              <a:t>Table of numbers, generating data for testing</a:t>
            </a:r>
          </a:p>
          <a:p>
            <a:endParaRPr lang="en-GB" sz="2800" dirty="0"/>
          </a:p>
        </p:txBody>
      </p:sp>
      <p:graphicFrame>
        <p:nvGraphicFramePr>
          <p:cNvPr id="4" name="Table 3"/>
          <p:cNvGraphicFramePr>
            <a:graphicFrameLocks noGrp="1"/>
          </p:cNvGraphicFramePr>
          <p:nvPr>
            <p:extLst>
              <p:ext uri="{D42A27DB-BD31-4B8C-83A1-F6EECF244321}">
                <p14:modId xmlns:p14="http://schemas.microsoft.com/office/powerpoint/2010/main" val="745324834"/>
              </p:ext>
            </p:extLst>
          </p:nvPr>
        </p:nvGraphicFramePr>
        <p:xfrm>
          <a:off x="7547211" y="1134701"/>
          <a:ext cx="2224585" cy="1341120"/>
        </p:xfrm>
        <a:graphic>
          <a:graphicData uri="http://schemas.openxmlformats.org/drawingml/2006/table">
            <a:tbl>
              <a:tblPr firstRow="1" bandRow="1">
                <a:tableStyleId>{5C22544A-7EE6-4342-B048-85BDC9FD1C3A}</a:tableStyleId>
              </a:tblPr>
              <a:tblGrid>
                <a:gridCol w="1173876">
                  <a:extLst>
                    <a:ext uri="{9D8B030D-6E8A-4147-A177-3AD203B41FA5}">
                      <a16:colId xmlns="" xmlns:a16="http://schemas.microsoft.com/office/drawing/2014/main" val="20000"/>
                    </a:ext>
                  </a:extLst>
                </a:gridCol>
                <a:gridCol w="1050709">
                  <a:extLst>
                    <a:ext uri="{9D8B030D-6E8A-4147-A177-3AD203B41FA5}">
                      <a16:colId xmlns="" xmlns:a16="http://schemas.microsoft.com/office/drawing/2014/main" val="20001"/>
                    </a:ext>
                  </a:extLst>
                </a:gridCol>
              </a:tblGrid>
              <a:tr h="203542">
                <a:tc gridSpan="2">
                  <a:txBody>
                    <a:bodyPr/>
                    <a:lstStyle/>
                    <a:p>
                      <a:pPr algn="ctr"/>
                      <a:r>
                        <a:rPr lang="en-GB" sz="1600" dirty="0" smtClean="0"/>
                        <a:t>Employee</a:t>
                      </a:r>
                      <a:endParaRPr lang="en-GB" sz="1600" dirty="0"/>
                    </a:p>
                  </a:txBody>
                  <a:tcPr/>
                </a:tc>
                <a:tc hMerge="1">
                  <a:txBody>
                    <a:bodyPr/>
                    <a:lstStyle/>
                    <a:p>
                      <a:endParaRPr lang="en-GB" sz="1400" dirty="0"/>
                    </a:p>
                  </a:txBody>
                  <a:tcPr/>
                </a:tc>
                <a:extLst>
                  <a:ext uri="{0D108BD9-81ED-4DB2-BD59-A6C34878D82A}">
                    <a16:rowId xmlns="" xmlns:a16="http://schemas.microsoft.com/office/drawing/2014/main" val="10000"/>
                  </a:ext>
                </a:extLst>
              </a:tr>
              <a:tr h="203542">
                <a:tc>
                  <a:txBody>
                    <a:bodyPr/>
                    <a:lstStyle/>
                    <a:p>
                      <a:r>
                        <a:rPr lang="en-GB" sz="1600" b="0" dirty="0" err="1" smtClean="0">
                          <a:solidFill>
                            <a:schemeClr val="bg1"/>
                          </a:solidFill>
                        </a:rPr>
                        <a:t>EmployeeID</a:t>
                      </a:r>
                      <a:endParaRPr lang="en-GB" sz="1600" b="0" dirty="0">
                        <a:solidFill>
                          <a:schemeClr val="bg1"/>
                        </a:solidFill>
                      </a:endParaRPr>
                    </a:p>
                  </a:txBody>
                  <a:tcPr>
                    <a:solidFill>
                      <a:schemeClr val="accent1"/>
                    </a:solidFill>
                  </a:tcPr>
                </a:tc>
                <a:tc>
                  <a:txBody>
                    <a:bodyPr/>
                    <a:lstStyle/>
                    <a:p>
                      <a:r>
                        <a:rPr lang="en-GB" sz="1600" b="0" dirty="0" err="1" smtClean="0">
                          <a:solidFill>
                            <a:schemeClr val="bg1"/>
                          </a:solidFill>
                        </a:rPr>
                        <a:t>FirstName</a:t>
                      </a:r>
                      <a:endParaRPr lang="en-GB" sz="1600" b="0" dirty="0">
                        <a:solidFill>
                          <a:schemeClr val="bg1"/>
                        </a:solidFill>
                      </a:endParaRPr>
                    </a:p>
                  </a:txBody>
                  <a:tcPr>
                    <a:solidFill>
                      <a:schemeClr val="accent1"/>
                    </a:solidFill>
                  </a:tcPr>
                </a:tc>
                <a:extLst>
                  <a:ext uri="{0D108BD9-81ED-4DB2-BD59-A6C34878D82A}">
                    <a16:rowId xmlns="" xmlns:a16="http://schemas.microsoft.com/office/drawing/2014/main" val="10001"/>
                  </a:ext>
                </a:extLst>
              </a:tr>
              <a:tr h="203542">
                <a:tc>
                  <a:txBody>
                    <a:bodyPr/>
                    <a:lstStyle/>
                    <a:p>
                      <a:r>
                        <a:rPr lang="en-GB" sz="1600" dirty="0" smtClean="0"/>
                        <a:t>1</a:t>
                      </a:r>
                      <a:endParaRPr lang="en-GB" sz="1600" dirty="0"/>
                    </a:p>
                  </a:txBody>
                  <a:tcPr/>
                </a:tc>
                <a:tc>
                  <a:txBody>
                    <a:bodyPr/>
                    <a:lstStyle/>
                    <a:p>
                      <a:r>
                        <a:rPr lang="en-GB" sz="1600" dirty="0" smtClean="0"/>
                        <a:t>Dan</a:t>
                      </a:r>
                      <a:endParaRPr lang="en-GB" sz="1600" dirty="0"/>
                    </a:p>
                  </a:txBody>
                  <a:tcPr/>
                </a:tc>
                <a:extLst>
                  <a:ext uri="{0D108BD9-81ED-4DB2-BD59-A6C34878D82A}">
                    <a16:rowId xmlns="" xmlns:a16="http://schemas.microsoft.com/office/drawing/2014/main" val="10002"/>
                  </a:ext>
                </a:extLst>
              </a:tr>
              <a:tr h="203542">
                <a:tc>
                  <a:txBody>
                    <a:bodyPr/>
                    <a:lstStyle/>
                    <a:p>
                      <a:r>
                        <a:rPr lang="en-GB" sz="1600" dirty="0" smtClean="0"/>
                        <a:t>2</a:t>
                      </a:r>
                      <a:endParaRPr lang="en-GB" sz="1600" dirty="0"/>
                    </a:p>
                  </a:txBody>
                  <a:tcPr/>
                </a:tc>
                <a:tc>
                  <a:txBody>
                    <a:bodyPr/>
                    <a:lstStyle/>
                    <a:p>
                      <a:r>
                        <a:rPr lang="en-GB" sz="1600" dirty="0" smtClean="0"/>
                        <a:t>Aisha</a:t>
                      </a:r>
                      <a:endParaRPr lang="en-GB" sz="1600" dirty="0"/>
                    </a:p>
                  </a:txBody>
                  <a:tcPr/>
                </a:tc>
                <a:extLst>
                  <a:ext uri="{0D108BD9-81ED-4DB2-BD59-A6C34878D82A}">
                    <a16:rowId xmlns=""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80841091"/>
              </p:ext>
            </p:extLst>
          </p:nvPr>
        </p:nvGraphicFramePr>
        <p:xfrm>
          <a:off x="10031567" y="1134701"/>
          <a:ext cx="2072450" cy="1341120"/>
        </p:xfrm>
        <a:graphic>
          <a:graphicData uri="http://schemas.openxmlformats.org/drawingml/2006/table">
            <a:tbl>
              <a:tblPr firstRow="1" bandRow="1">
                <a:tableStyleId>{5C22544A-7EE6-4342-B048-85BDC9FD1C3A}</a:tableStyleId>
              </a:tblPr>
              <a:tblGrid>
                <a:gridCol w="1093597">
                  <a:extLst>
                    <a:ext uri="{9D8B030D-6E8A-4147-A177-3AD203B41FA5}">
                      <a16:colId xmlns="" xmlns:a16="http://schemas.microsoft.com/office/drawing/2014/main" val="20000"/>
                    </a:ext>
                  </a:extLst>
                </a:gridCol>
                <a:gridCol w="978853">
                  <a:extLst>
                    <a:ext uri="{9D8B030D-6E8A-4147-A177-3AD203B41FA5}">
                      <a16:colId xmlns="" xmlns:a16="http://schemas.microsoft.com/office/drawing/2014/main" val="20001"/>
                    </a:ext>
                  </a:extLst>
                </a:gridCol>
              </a:tblGrid>
              <a:tr h="203542">
                <a:tc gridSpan="2">
                  <a:txBody>
                    <a:bodyPr/>
                    <a:lstStyle/>
                    <a:p>
                      <a:pPr algn="ctr"/>
                      <a:r>
                        <a:rPr lang="en-GB" sz="1600" dirty="0" smtClean="0"/>
                        <a:t>Product</a:t>
                      </a:r>
                      <a:endParaRPr lang="en-GB" sz="1600" dirty="0"/>
                    </a:p>
                  </a:txBody>
                  <a:tcPr/>
                </a:tc>
                <a:tc hMerge="1">
                  <a:txBody>
                    <a:bodyPr/>
                    <a:lstStyle/>
                    <a:p>
                      <a:endParaRPr lang="en-GB" sz="1400" dirty="0"/>
                    </a:p>
                  </a:txBody>
                  <a:tcPr/>
                </a:tc>
                <a:extLst>
                  <a:ext uri="{0D108BD9-81ED-4DB2-BD59-A6C34878D82A}">
                    <a16:rowId xmlns="" xmlns:a16="http://schemas.microsoft.com/office/drawing/2014/main" val="10000"/>
                  </a:ext>
                </a:extLst>
              </a:tr>
              <a:tr h="203542">
                <a:tc>
                  <a:txBody>
                    <a:bodyPr/>
                    <a:lstStyle/>
                    <a:p>
                      <a:r>
                        <a:rPr lang="en-GB" sz="1600" b="0" dirty="0" err="1" smtClean="0">
                          <a:solidFill>
                            <a:schemeClr val="bg1"/>
                          </a:solidFill>
                        </a:rPr>
                        <a:t>ProductID</a:t>
                      </a:r>
                      <a:endParaRPr lang="en-GB" sz="1600" b="0" dirty="0">
                        <a:solidFill>
                          <a:schemeClr val="bg1"/>
                        </a:solidFill>
                      </a:endParaRPr>
                    </a:p>
                  </a:txBody>
                  <a:tcPr>
                    <a:solidFill>
                      <a:schemeClr val="accent1"/>
                    </a:solidFill>
                  </a:tcPr>
                </a:tc>
                <a:tc>
                  <a:txBody>
                    <a:bodyPr/>
                    <a:lstStyle/>
                    <a:p>
                      <a:r>
                        <a:rPr lang="en-GB" sz="1600" b="0" dirty="0" smtClean="0">
                          <a:solidFill>
                            <a:schemeClr val="bg1"/>
                          </a:solidFill>
                        </a:rPr>
                        <a:t>Name</a:t>
                      </a:r>
                      <a:endParaRPr lang="en-GB" sz="1600" b="0" dirty="0">
                        <a:solidFill>
                          <a:schemeClr val="bg1"/>
                        </a:solidFill>
                      </a:endParaRPr>
                    </a:p>
                  </a:txBody>
                  <a:tcPr>
                    <a:solidFill>
                      <a:schemeClr val="accent1"/>
                    </a:solidFill>
                  </a:tcPr>
                </a:tc>
                <a:extLst>
                  <a:ext uri="{0D108BD9-81ED-4DB2-BD59-A6C34878D82A}">
                    <a16:rowId xmlns="" xmlns:a16="http://schemas.microsoft.com/office/drawing/2014/main" val="10001"/>
                  </a:ext>
                </a:extLst>
              </a:tr>
              <a:tr h="203542">
                <a:tc>
                  <a:txBody>
                    <a:bodyPr/>
                    <a:lstStyle/>
                    <a:p>
                      <a:r>
                        <a:rPr lang="en-GB" sz="1600" dirty="0" smtClean="0"/>
                        <a:t>1</a:t>
                      </a:r>
                      <a:endParaRPr lang="en-GB" sz="1600" dirty="0"/>
                    </a:p>
                  </a:txBody>
                  <a:tcPr/>
                </a:tc>
                <a:tc>
                  <a:txBody>
                    <a:bodyPr/>
                    <a:lstStyle/>
                    <a:p>
                      <a:r>
                        <a:rPr lang="en-GB" sz="1600" dirty="0" smtClean="0"/>
                        <a:t>Widget</a:t>
                      </a:r>
                      <a:endParaRPr lang="en-GB" sz="1600" dirty="0"/>
                    </a:p>
                  </a:txBody>
                  <a:tcPr/>
                </a:tc>
                <a:extLst>
                  <a:ext uri="{0D108BD9-81ED-4DB2-BD59-A6C34878D82A}">
                    <a16:rowId xmlns="" xmlns:a16="http://schemas.microsoft.com/office/drawing/2014/main" val="10002"/>
                  </a:ext>
                </a:extLst>
              </a:tr>
              <a:tr h="203542">
                <a:tc>
                  <a:txBody>
                    <a:bodyPr/>
                    <a:lstStyle/>
                    <a:p>
                      <a:r>
                        <a:rPr lang="en-GB" sz="1600" dirty="0" smtClean="0"/>
                        <a:t>2</a:t>
                      </a:r>
                      <a:endParaRPr lang="en-GB" sz="1600" dirty="0"/>
                    </a:p>
                  </a:txBody>
                  <a:tcPr/>
                </a:tc>
                <a:tc>
                  <a:txBody>
                    <a:bodyPr/>
                    <a:lstStyle/>
                    <a:p>
                      <a:r>
                        <a:rPr lang="en-GB" sz="1600" dirty="0" smtClean="0"/>
                        <a:t>Gizmo</a:t>
                      </a:r>
                      <a:endParaRPr lang="en-GB" sz="1600" dirty="0"/>
                    </a:p>
                  </a:txBody>
                  <a:tcPr/>
                </a:tc>
                <a:extLst>
                  <a:ext uri="{0D108BD9-81ED-4DB2-BD59-A6C34878D82A}">
                    <a16:rowId xmlns=""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4876412"/>
              </p:ext>
            </p:extLst>
          </p:nvPr>
        </p:nvGraphicFramePr>
        <p:xfrm>
          <a:off x="8585728" y="4222018"/>
          <a:ext cx="2414368" cy="2011680"/>
        </p:xfrm>
        <a:graphic>
          <a:graphicData uri="http://schemas.openxmlformats.org/drawingml/2006/table">
            <a:tbl>
              <a:tblPr firstRow="1" bandRow="1">
                <a:tableStyleId>{5C22544A-7EE6-4342-B048-85BDC9FD1C3A}</a:tableStyleId>
              </a:tblPr>
              <a:tblGrid>
                <a:gridCol w="1222691">
                  <a:extLst>
                    <a:ext uri="{9D8B030D-6E8A-4147-A177-3AD203B41FA5}">
                      <a16:colId xmlns="" xmlns:a16="http://schemas.microsoft.com/office/drawing/2014/main" val="20001"/>
                    </a:ext>
                  </a:extLst>
                </a:gridCol>
                <a:gridCol w="1191677">
                  <a:extLst>
                    <a:ext uri="{9D8B030D-6E8A-4147-A177-3AD203B41FA5}">
                      <a16:colId xmlns="" xmlns:a16="http://schemas.microsoft.com/office/drawing/2014/main" val="20002"/>
                    </a:ext>
                  </a:extLst>
                </a:gridCol>
              </a:tblGrid>
              <a:tr h="203542">
                <a:tc gridSpan="2">
                  <a:txBody>
                    <a:bodyPr/>
                    <a:lstStyle/>
                    <a:p>
                      <a:pPr algn="ctr"/>
                      <a:r>
                        <a:rPr lang="en-GB" sz="1600" dirty="0" smtClean="0"/>
                        <a:t>Result</a:t>
                      </a:r>
                      <a:endParaRPr lang="en-GB" sz="1600" dirty="0"/>
                    </a:p>
                  </a:txBody>
                  <a:tcPr/>
                </a:tc>
                <a:tc hMerge="1">
                  <a:txBody>
                    <a:bodyPr/>
                    <a:lstStyle/>
                    <a:p>
                      <a:endParaRPr lang="en-GB" sz="1400" dirty="0"/>
                    </a:p>
                  </a:txBody>
                  <a:tcPr/>
                </a:tc>
                <a:extLst>
                  <a:ext uri="{0D108BD9-81ED-4DB2-BD59-A6C34878D82A}">
                    <a16:rowId xmlns="" xmlns:a16="http://schemas.microsoft.com/office/drawing/2014/main" val="10000"/>
                  </a:ext>
                </a:extLst>
              </a:tr>
              <a:tr h="203542">
                <a:tc>
                  <a:txBody>
                    <a:bodyPr/>
                    <a:lstStyle/>
                    <a:p>
                      <a:r>
                        <a:rPr lang="en-GB" sz="1600" b="0" dirty="0" err="1" smtClean="0">
                          <a:solidFill>
                            <a:schemeClr val="bg1"/>
                          </a:solidFill>
                        </a:rPr>
                        <a:t>FirstName</a:t>
                      </a:r>
                      <a:endParaRPr lang="en-GB" sz="1600" b="0" dirty="0">
                        <a:solidFill>
                          <a:schemeClr val="bg1"/>
                        </a:solidFill>
                      </a:endParaRPr>
                    </a:p>
                  </a:txBody>
                  <a:tcPr>
                    <a:solidFill>
                      <a:schemeClr val="accent1"/>
                    </a:solidFill>
                  </a:tcPr>
                </a:tc>
                <a:tc>
                  <a:txBody>
                    <a:bodyPr/>
                    <a:lstStyle/>
                    <a:p>
                      <a:r>
                        <a:rPr lang="en-GB" sz="1600" b="0" dirty="0" smtClean="0">
                          <a:solidFill>
                            <a:schemeClr val="bg1"/>
                          </a:solidFill>
                        </a:rPr>
                        <a:t>Name</a:t>
                      </a:r>
                      <a:endParaRPr lang="en-GB" sz="1600" b="0" dirty="0">
                        <a:solidFill>
                          <a:schemeClr val="bg1"/>
                        </a:solidFill>
                      </a:endParaRPr>
                    </a:p>
                  </a:txBody>
                  <a:tcPr>
                    <a:solidFill>
                      <a:schemeClr val="accent1"/>
                    </a:solidFill>
                  </a:tcPr>
                </a:tc>
                <a:extLst>
                  <a:ext uri="{0D108BD9-81ED-4DB2-BD59-A6C34878D82A}">
                    <a16:rowId xmlns="" xmlns:a16="http://schemas.microsoft.com/office/drawing/2014/main" val="10001"/>
                  </a:ext>
                </a:extLst>
              </a:tr>
              <a:tr h="203542">
                <a:tc>
                  <a:txBody>
                    <a:bodyPr/>
                    <a:lstStyle/>
                    <a:p>
                      <a:r>
                        <a:rPr lang="en-GB" sz="1600" dirty="0" smtClean="0"/>
                        <a:t>Dan</a:t>
                      </a:r>
                      <a:endParaRPr lang="en-GB" sz="1600" dirty="0"/>
                    </a:p>
                  </a:txBody>
                  <a:tcPr/>
                </a:tc>
                <a:tc>
                  <a:txBody>
                    <a:bodyPr/>
                    <a:lstStyle/>
                    <a:p>
                      <a:r>
                        <a:rPr lang="en-GB" sz="1600" dirty="0" smtClean="0"/>
                        <a:t>Widget</a:t>
                      </a:r>
                      <a:endParaRPr lang="en-GB" sz="1600" dirty="0"/>
                    </a:p>
                  </a:txBody>
                  <a:tcPr/>
                </a:tc>
                <a:extLst>
                  <a:ext uri="{0D108BD9-81ED-4DB2-BD59-A6C34878D82A}">
                    <a16:rowId xmlns="" xmlns:a16="http://schemas.microsoft.com/office/drawing/2014/main" val="10002"/>
                  </a:ext>
                </a:extLst>
              </a:tr>
              <a:tr h="203542">
                <a:tc>
                  <a:txBody>
                    <a:bodyPr/>
                    <a:lstStyle/>
                    <a:p>
                      <a:r>
                        <a:rPr lang="en-GB" sz="1600" dirty="0" smtClean="0"/>
                        <a:t>Dan</a:t>
                      </a:r>
                      <a:endParaRPr lang="en-GB" sz="1600" dirty="0"/>
                    </a:p>
                  </a:txBody>
                  <a:tcPr/>
                </a:tc>
                <a:tc>
                  <a:txBody>
                    <a:bodyPr/>
                    <a:lstStyle/>
                    <a:p>
                      <a:r>
                        <a:rPr lang="en-GB" sz="1600" dirty="0" smtClean="0"/>
                        <a:t>Gizmo</a:t>
                      </a:r>
                      <a:endParaRPr lang="en-GB" sz="1600" dirty="0"/>
                    </a:p>
                  </a:txBody>
                  <a:tcPr/>
                </a:tc>
                <a:extLst>
                  <a:ext uri="{0D108BD9-81ED-4DB2-BD59-A6C34878D82A}">
                    <a16:rowId xmlns="" xmlns:a16="http://schemas.microsoft.com/office/drawing/2014/main" val="10003"/>
                  </a:ext>
                </a:extLst>
              </a:tr>
              <a:tr h="203542">
                <a:tc>
                  <a:txBody>
                    <a:bodyPr/>
                    <a:lstStyle/>
                    <a:p>
                      <a:r>
                        <a:rPr lang="en-GB" sz="1600" dirty="0" smtClean="0"/>
                        <a:t>Aisha</a:t>
                      </a:r>
                      <a:endParaRPr lang="en-GB" sz="1600" dirty="0"/>
                    </a:p>
                  </a:txBody>
                  <a:tcPr/>
                </a:tc>
                <a:tc>
                  <a:txBody>
                    <a:bodyPr/>
                    <a:lstStyle/>
                    <a:p>
                      <a:r>
                        <a:rPr lang="en-GB" sz="1600" dirty="0" smtClean="0"/>
                        <a:t>Widget</a:t>
                      </a:r>
                      <a:endParaRPr lang="en-GB" sz="1600" dirty="0"/>
                    </a:p>
                  </a:txBody>
                  <a:tcPr/>
                </a:tc>
                <a:extLst>
                  <a:ext uri="{0D108BD9-81ED-4DB2-BD59-A6C34878D82A}">
                    <a16:rowId xmlns="" xmlns:a16="http://schemas.microsoft.com/office/drawing/2014/main" val="10004"/>
                  </a:ext>
                </a:extLst>
              </a:tr>
              <a:tr h="203542">
                <a:tc>
                  <a:txBody>
                    <a:bodyPr/>
                    <a:lstStyle/>
                    <a:p>
                      <a:r>
                        <a:rPr lang="en-GB" sz="1600" dirty="0" smtClean="0"/>
                        <a:t>Aisha</a:t>
                      </a:r>
                      <a:endParaRPr lang="en-GB" sz="1600" dirty="0"/>
                    </a:p>
                  </a:txBody>
                  <a:tcPr/>
                </a:tc>
                <a:tc>
                  <a:txBody>
                    <a:bodyPr/>
                    <a:lstStyle/>
                    <a:p>
                      <a:r>
                        <a:rPr lang="en-GB" sz="1600" dirty="0" smtClean="0"/>
                        <a:t>Gizmo</a:t>
                      </a:r>
                      <a:endParaRPr lang="en-GB" sz="1600" dirty="0"/>
                    </a:p>
                  </a:txBody>
                  <a:tcPr/>
                </a:tc>
              </a:tr>
            </a:tbl>
          </a:graphicData>
        </a:graphic>
      </p:graphicFrame>
      <p:sp>
        <p:nvSpPr>
          <p:cNvPr id="9" name="AutoShape 3"/>
          <p:cNvSpPr>
            <a:spLocks noChangeArrowheads="1"/>
          </p:cNvSpPr>
          <p:nvPr/>
        </p:nvSpPr>
        <p:spPr bwMode="auto">
          <a:xfrm>
            <a:off x="7536656" y="2827908"/>
            <a:ext cx="4529138" cy="1084421"/>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000" dirty="0"/>
              <a:t>SELECT </a:t>
            </a:r>
            <a:r>
              <a:rPr lang="en-GB" sz="2000" dirty="0" err="1"/>
              <a:t>emp.FirstName</a:t>
            </a:r>
            <a:r>
              <a:rPr lang="en-GB" sz="2000" dirty="0"/>
              <a:t>, </a:t>
            </a:r>
            <a:r>
              <a:rPr lang="en-GB" sz="2000" dirty="0" err="1"/>
              <a:t>prd.Name</a:t>
            </a:r>
            <a:endParaRPr lang="en-GB" sz="2000" dirty="0"/>
          </a:p>
          <a:p>
            <a:r>
              <a:rPr lang="en-GB" sz="2000" dirty="0"/>
              <a:t>FROM </a:t>
            </a:r>
            <a:r>
              <a:rPr lang="en-GB" sz="2000" dirty="0" err="1"/>
              <a:t>HR.Employee</a:t>
            </a:r>
            <a:r>
              <a:rPr lang="en-GB" sz="2000" dirty="0"/>
              <a:t> AS </a:t>
            </a:r>
            <a:r>
              <a:rPr lang="en-GB" sz="2000" dirty="0" err="1"/>
              <a:t>emp</a:t>
            </a:r>
            <a:endParaRPr lang="en-GB" sz="2000" dirty="0"/>
          </a:p>
          <a:p>
            <a:r>
              <a:rPr lang="en-GB" sz="2000" dirty="0"/>
              <a:t>CROSS JOIN </a:t>
            </a:r>
            <a:r>
              <a:rPr lang="en-GB" sz="2000" dirty="0" err="1"/>
              <a:t>Production.Product</a:t>
            </a:r>
            <a:r>
              <a:rPr lang="en-GB" sz="2000" dirty="0"/>
              <a:t> AS </a:t>
            </a:r>
            <a:r>
              <a:rPr lang="en-GB" sz="2000" dirty="0" err="1"/>
              <a:t>prd</a:t>
            </a:r>
            <a:r>
              <a:rPr lang="en-GB" sz="2000" dirty="0"/>
              <a:t>;</a:t>
            </a:r>
          </a:p>
        </p:txBody>
      </p:sp>
    </p:spTree>
    <p:extLst>
      <p:ext uri="{BB962C8B-B14F-4D97-AF65-F5344CB8AC3E}">
        <p14:creationId xmlns:p14="http://schemas.microsoft.com/office/powerpoint/2010/main" val="2864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140C9F36D8864BBD4046C1E339F64D" ma:contentTypeVersion="" ma:contentTypeDescription="Create a new document." ma:contentTypeScope="" ma:versionID="71cb34a51de4ff91df97b9a6e71a60e2">
  <xsd:schema xmlns:xsd="http://www.w3.org/2001/XMLSchema" xmlns:xs="http://www.w3.org/2001/XMLSchema" xmlns:p="http://schemas.microsoft.com/office/2006/metadata/properties" xmlns:ns2="80A71032-C16A-4ACC-83BF-D0F9240327F6" xmlns:ns3="27aa9422-7f1f-4c84-9cdf-302b1a67e513" targetNamespace="http://schemas.microsoft.com/office/2006/metadata/properties" ma:root="true" ma:fieldsID="c01dafa997595310f82b253cc960ff13" ns2:_="" ns3:_="">
    <xsd:import namespace="80A71032-C16A-4ACC-83BF-D0F9240327F6"/>
    <xsd:import namespace="27aa9422-7f1f-4c84-9cdf-302b1a67e513"/>
    <xsd:element name="properties">
      <xsd:complexType>
        <xsd:sequence>
          <xsd:element name="documentManagement">
            <xsd:complexType>
              <xsd:all>
                <xsd:element ref="ns2:Content_x0020_Type"/>
                <xsd:element ref="ns2:Module" minOccurs="0"/>
                <xsd:element ref="ns2:Status"/>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71032-C16A-4ACC-83BF-D0F9240327F6"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80A71032-C16A-4ACC-83BF-D0F9240327F6">3</Module>
    <Content_x0020_Type xmlns="80A71032-C16A-4ACC-83BF-D0F9240327F6">Slide Presentation</Content_x0020_Type>
    <Status xmlns="80A71032-C16A-4ACC-83BF-D0F9240327F6">Final</Status>
  </documentManagement>
</p:properties>
</file>

<file path=customXml/itemProps1.xml><?xml version="1.0" encoding="utf-8"?>
<ds:datastoreItem xmlns:ds="http://schemas.openxmlformats.org/officeDocument/2006/customXml" ds:itemID="{96920634-77C2-43BA-B646-5D50AC8AC21D}"/>
</file>

<file path=customXml/itemProps2.xml><?xml version="1.0" encoding="utf-8"?>
<ds:datastoreItem xmlns:ds="http://schemas.openxmlformats.org/officeDocument/2006/customXml" ds:itemID="{9EE3DB60-E453-4E65-AA5B-C453137994C2}"/>
</file>

<file path=customXml/itemProps3.xml><?xml version="1.0" encoding="utf-8"?>
<ds:datastoreItem xmlns:ds="http://schemas.openxmlformats.org/officeDocument/2006/customXml" ds:itemID="{AA68E7BA-0FD3-4283-9DFE-A1DFE30E9D95}"/>
</file>

<file path=docProps/app.xml><?xml version="1.0" encoding="utf-8"?>
<Properties xmlns="http://schemas.openxmlformats.org/officeDocument/2006/extended-properties" xmlns:vt="http://schemas.openxmlformats.org/officeDocument/2006/docPropsVTypes">
  <Template/>
  <TotalTime>0</TotalTime>
  <Words>565</Words>
  <Application>Microsoft Office PowerPoint</Application>
  <PresentationFormat>Widescreen</PresentationFormat>
  <Paragraphs>150</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Segoe</vt:lpstr>
      <vt:lpstr>Segoe UI</vt:lpstr>
      <vt:lpstr>Segoe UI Light</vt:lpstr>
      <vt:lpstr>1_Office Theme</vt:lpstr>
      <vt:lpstr>PowerPoint Presentation</vt:lpstr>
      <vt:lpstr>Module Overview</vt:lpstr>
      <vt:lpstr>Join Concepts</vt:lpstr>
      <vt:lpstr>Join Syntax</vt:lpstr>
      <vt:lpstr>Inner Joins</vt:lpstr>
      <vt:lpstr>Using Inner Joins</vt:lpstr>
      <vt:lpstr>Outer Joins</vt:lpstr>
      <vt:lpstr>Using Outer Joins</vt:lpstr>
      <vt:lpstr>Cross Joins</vt:lpstr>
      <vt:lpstr>Using Cross Joins</vt:lpstr>
      <vt:lpstr>Self Joins</vt:lpstr>
      <vt:lpstr>Using Self Joins</vt:lpstr>
      <vt:lpstr>Querying Multiple Tables with Joins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2015-01-29T20:01:58Z</dcterms:created>
  <dcterms:modified xsi:type="dcterms:W3CDTF">2015-01-29T20:02:03Z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0x010100D0140C9F36D8864BBD4046C1E339F64D</vt:lpwstr>
  </property>
</Properties>
</file>