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9.xml" ContentType="application/vnd.openxmlformats-officedocument.presentationml.slideLayout+xml"/>
  <Override PartName="/ppt/slideLayouts/slideLayout3.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Layouts/slideLayout8.xml" ContentType="application/vnd.openxmlformats-officedocument.presentationml.slideLayout+xml"/>
  <Override PartName="/ppt/slideLayouts/slideLayout1.xml" ContentType="application/vnd.openxmlformats-officedocument.presentationml.slideLayout+xml"/>
  <Override PartName="/ppt/notesSlides/notesSlide3.xml" ContentType="application/vnd.openxmlformats-officedocument.presentationml.notesSlide+xml"/>
  <Override PartName="/ppt/slideLayouts/slideLayout2.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3.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12"/>
  </p:notesMasterIdLst>
  <p:handoutMasterIdLst>
    <p:handoutMasterId r:id="rId13"/>
  </p:handoutMasterIdLst>
  <p:sldIdLst>
    <p:sldId id="277" r:id="rId2"/>
    <p:sldId id="278" r:id="rId3"/>
    <p:sldId id="282" r:id="rId4"/>
    <p:sldId id="289" r:id="rId5"/>
    <p:sldId id="283" r:id="rId6"/>
    <p:sldId id="284" r:id="rId7"/>
    <p:sldId id="286" r:id="rId8"/>
    <p:sldId id="287" r:id="rId9"/>
    <p:sldId id="288" r:id="rId10"/>
    <p:sldId id="26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3" autoAdjust="0"/>
    <p:restoredTop sz="94660"/>
  </p:normalViewPr>
  <p:slideViewPr>
    <p:cSldViewPr snapToGrid="0">
      <p:cViewPr varScale="1">
        <p:scale>
          <a:sx n="89" d="100"/>
          <a:sy n="89" d="100"/>
        </p:scale>
        <p:origin x="235" y="77"/>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customXml" Target="../customXml/item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20"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1/29/2015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1/29/2015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9</a:t>
            </a:fld>
            <a:endParaRPr lang="en-US" dirty="0"/>
          </a:p>
        </p:txBody>
      </p:sp>
    </p:spTree>
    <p:extLst>
      <p:ext uri="{BB962C8B-B14F-4D97-AF65-F5344CB8AC3E}">
        <p14:creationId xmlns:p14="http://schemas.microsoft.com/office/powerpoint/2010/main" val="8475101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smtClean="0"/>
              <a:t>04 </a:t>
            </a:r>
            <a:r>
              <a:rPr lang="en-US" dirty="0" smtClean="0"/>
              <a:t>| </a:t>
            </a:r>
            <a:r>
              <a:rPr lang="en-GB" dirty="0"/>
              <a:t>Using Set Operators</a:t>
            </a:r>
            <a:endParaRPr lang="en-US" dirty="0"/>
          </a:p>
        </p:txBody>
      </p:sp>
      <p:sp>
        <p:nvSpPr>
          <p:cNvPr id="4" name="Subtitle 3"/>
          <p:cNvSpPr>
            <a:spLocks noGrp="1"/>
          </p:cNvSpPr>
          <p:nvPr>
            <p:ph type="subTitle" idx="1"/>
          </p:nvPr>
        </p:nvSpPr>
        <p:spPr/>
        <p:txBody>
          <a:bodyPr/>
          <a:lstStyle/>
          <a:p>
            <a:r>
              <a:rPr lang="en-US" dirty="0"/>
              <a:t>Graeme Malcolm | Senior Content Developer, Microsoft</a:t>
            </a:r>
          </a:p>
          <a:p>
            <a:r>
              <a:rPr lang="en-GB" dirty="0"/>
              <a:t>Geoff Allix | Principal Technologist, Content Master</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pPr fontAlgn="ctr"/>
            <a:r>
              <a:rPr lang="en-GB" dirty="0" smtClean="0"/>
              <a:t>What are UNION Queries?</a:t>
            </a:r>
            <a:endParaRPr lang="en-GB" dirty="0"/>
          </a:p>
          <a:p>
            <a:pPr fontAlgn="ctr"/>
            <a:r>
              <a:rPr lang="en-GB" dirty="0" smtClean="0"/>
              <a:t>What are INTERSECT Queries?</a:t>
            </a:r>
            <a:endParaRPr lang="en-GB" dirty="0"/>
          </a:p>
          <a:p>
            <a:pPr fontAlgn="ctr"/>
            <a:r>
              <a:rPr lang="en-GB" dirty="0" smtClean="0"/>
              <a:t>What are EXCEPT Queries?</a:t>
            </a:r>
            <a:endParaRPr lang="en-GB" dirty="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ctr"/>
            <a:r>
              <a:rPr lang="en-GB" dirty="0"/>
              <a:t>What are UNION Queries?</a:t>
            </a:r>
          </a:p>
        </p:txBody>
      </p:sp>
      <p:sp>
        <p:nvSpPr>
          <p:cNvPr id="3" name="Content Placeholder 2"/>
          <p:cNvSpPr>
            <a:spLocks noGrp="1"/>
          </p:cNvSpPr>
          <p:nvPr>
            <p:ph sz="quarter" idx="10"/>
          </p:nvPr>
        </p:nvSpPr>
        <p:spPr/>
        <p:txBody>
          <a:bodyPr/>
          <a:lstStyle/>
          <a:p>
            <a:r>
              <a:rPr lang="en-US" dirty="0"/>
              <a:t>UNION returns a result set of distinct rows combined from </a:t>
            </a:r>
            <a:r>
              <a:rPr lang="en-US" dirty="0" smtClean="0"/>
              <a:t>all statements</a:t>
            </a:r>
            <a:endParaRPr lang="en-US" dirty="0"/>
          </a:p>
          <a:p>
            <a:r>
              <a:rPr lang="en-US" dirty="0" smtClean="0"/>
              <a:t>UNION removes duplicates during </a:t>
            </a:r>
            <a:r>
              <a:rPr lang="en-US" dirty="0"/>
              <a:t>query processing (affects performance</a:t>
            </a:r>
            <a:r>
              <a:rPr lang="en-US" dirty="0" smtClean="0"/>
              <a:t>)</a:t>
            </a:r>
          </a:p>
          <a:p>
            <a:r>
              <a:rPr lang="en-US" dirty="0"/>
              <a:t>UNION </a:t>
            </a:r>
            <a:r>
              <a:rPr lang="en-US" dirty="0" smtClean="0"/>
              <a:t>ALL retains </a:t>
            </a:r>
            <a:r>
              <a:rPr lang="en-US" dirty="0"/>
              <a:t>duplicates during query </a:t>
            </a:r>
            <a:r>
              <a:rPr lang="en-US" dirty="0" smtClean="0"/>
              <a:t>processing </a:t>
            </a:r>
            <a:endParaRPr lang="en-US" dirty="0"/>
          </a:p>
          <a:p>
            <a:endParaRPr lang="en-US" dirty="0"/>
          </a:p>
        </p:txBody>
      </p:sp>
      <p:sp>
        <p:nvSpPr>
          <p:cNvPr id="5" name="AutoShape 3"/>
          <p:cNvSpPr>
            <a:spLocks noChangeArrowheads="1"/>
          </p:cNvSpPr>
          <p:nvPr/>
        </p:nvSpPr>
        <p:spPr bwMode="auto">
          <a:xfrm>
            <a:off x="732311" y="5031893"/>
            <a:ext cx="7959012" cy="1254755"/>
          </a:xfrm>
          <a:prstGeom prst="roundRect">
            <a:avLst>
              <a:gd name="adj" fmla="val 709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anchor="ctr">
            <a:spAutoFit/>
          </a:bodyPr>
          <a:lstStyle/>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 only distinct rows from both queries are returned</a:t>
            </a:r>
          </a:p>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SELECT </a:t>
            </a:r>
            <a:r>
              <a:rPr lang="en-US" sz="2000" kern="0" dirty="0" err="1" smtClean="0">
                <a:solidFill>
                  <a:srgbClr val="000000"/>
                </a:solidFill>
                <a:latin typeface="Lucida Sans Unicode" panose="020B0602030504020204" pitchFamily="34" charset="0"/>
                <a:cs typeface="Lucida Sans Unicode" panose="020B0602030504020204" pitchFamily="34" charset="0"/>
              </a:rPr>
              <a:t>countryregion</a:t>
            </a:r>
            <a:r>
              <a:rPr lang="en-US" sz="2000" kern="0" dirty="0" smtClean="0">
                <a:solidFill>
                  <a:srgbClr val="000000"/>
                </a:solidFill>
                <a:latin typeface="Lucida Sans Unicode" panose="020B0602030504020204" pitchFamily="34" charset="0"/>
                <a:cs typeface="Lucida Sans Unicode" panose="020B0602030504020204" pitchFamily="34" charset="0"/>
              </a:rPr>
              <a:t>, </a:t>
            </a:r>
            <a:r>
              <a:rPr lang="en-US" sz="2000" kern="0" dirty="0">
                <a:solidFill>
                  <a:srgbClr val="000000"/>
                </a:solidFill>
                <a:latin typeface="Lucida Sans Unicode" panose="020B0602030504020204" pitchFamily="34" charset="0"/>
                <a:cs typeface="Lucida Sans Unicode" panose="020B0602030504020204" pitchFamily="34" charset="0"/>
              </a:rPr>
              <a:t>city FROM HR.Employees</a:t>
            </a:r>
          </a:p>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UNION</a:t>
            </a:r>
          </a:p>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SELECT </a:t>
            </a:r>
            <a:r>
              <a:rPr lang="en-US" sz="2000" kern="0" dirty="0" err="1" smtClean="0">
                <a:solidFill>
                  <a:srgbClr val="000000"/>
                </a:solidFill>
                <a:latin typeface="Lucida Sans Unicode" panose="020B0602030504020204" pitchFamily="34" charset="0"/>
                <a:cs typeface="Lucida Sans Unicode" panose="020B0602030504020204" pitchFamily="34" charset="0"/>
              </a:rPr>
              <a:t>countryregion</a:t>
            </a:r>
            <a:r>
              <a:rPr lang="en-US" sz="2000" kern="0" dirty="0">
                <a:solidFill>
                  <a:srgbClr val="000000"/>
                </a:solidFill>
                <a:latin typeface="Lucida Sans Unicode" panose="020B0602030504020204" pitchFamily="34" charset="0"/>
                <a:cs typeface="Lucida Sans Unicode" panose="020B0602030504020204" pitchFamily="34" charset="0"/>
              </a:rPr>
              <a:t>, city FROM Sales.Customers;</a:t>
            </a:r>
          </a:p>
        </p:txBody>
      </p:sp>
      <p:sp>
        <p:nvSpPr>
          <p:cNvPr id="6" name="Oval 5"/>
          <p:cNvSpPr/>
          <p:nvPr/>
        </p:nvSpPr>
        <p:spPr>
          <a:xfrm>
            <a:off x="9940954" y="4521666"/>
            <a:ext cx="973123" cy="9731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p:cNvSpPr/>
          <p:nvPr/>
        </p:nvSpPr>
        <p:spPr>
          <a:xfrm>
            <a:off x="9940954" y="5494789"/>
            <a:ext cx="973123" cy="9731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55798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UNION Guidelines</a:t>
            </a:r>
            <a:endParaRPr lang="en-GB" dirty="0"/>
          </a:p>
        </p:txBody>
      </p:sp>
      <p:sp>
        <p:nvSpPr>
          <p:cNvPr id="3" name="Content Placeholder 2"/>
          <p:cNvSpPr>
            <a:spLocks noGrp="1"/>
          </p:cNvSpPr>
          <p:nvPr>
            <p:ph sz="quarter" idx="10"/>
          </p:nvPr>
        </p:nvSpPr>
        <p:spPr/>
        <p:txBody>
          <a:bodyPr/>
          <a:lstStyle/>
          <a:p>
            <a:r>
              <a:rPr lang="en-GB" dirty="0" smtClean="0"/>
              <a:t>Column aliases</a:t>
            </a:r>
          </a:p>
          <a:p>
            <a:pPr lvl="1"/>
            <a:r>
              <a:rPr lang="en-GB" dirty="0" smtClean="0"/>
              <a:t>Must be expressed in first query</a:t>
            </a:r>
          </a:p>
          <a:p>
            <a:r>
              <a:rPr lang="en-GB" dirty="0" smtClean="0"/>
              <a:t>Number of columns</a:t>
            </a:r>
          </a:p>
          <a:p>
            <a:pPr lvl="1"/>
            <a:r>
              <a:rPr lang="en-GB" dirty="0" smtClean="0"/>
              <a:t>Must be the same</a:t>
            </a:r>
          </a:p>
          <a:p>
            <a:r>
              <a:rPr lang="en-GB" dirty="0" smtClean="0"/>
              <a:t>Data types</a:t>
            </a:r>
          </a:p>
          <a:p>
            <a:pPr lvl="1"/>
            <a:r>
              <a:rPr lang="en-GB" dirty="0" smtClean="0"/>
              <a:t>Must be compatible for implicit conversion (or converted explicitly)</a:t>
            </a:r>
            <a:endParaRPr lang="en-GB" dirty="0"/>
          </a:p>
        </p:txBody>
      </p:sp>
    </p:spTree>
    <p:extLst>
      <p:ext uri="{BB962C8B-B14F-4D97-AF65-F5344CB8AC3E}">
        <p14:creationId xmlns:p14="http://schemas.microsoft.com/office/powerpoint/2010/main" val="2673596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Creating UNION Queries</a:t>
            </a:r>
          </a:p>
        </p:txBody>
      </p:sp>
    </p:spTree>
    <p:extLst>
      <p:ext uri="{BB962C8B-B14F-4D97-AF65-F5344CB8AC3E}">
        <p14:creationId xmlns:p14="http://schemas.microsoft.com/office/powerpoint/2010/main" val="3394482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ctr"/>
            <a:r>
              <a:rPr lang="en-GB" dirty="0"/>
              <a:t>What are INTERSECT Queries?</a:t>
            </a:r>
          </a:p>
        </p:txBody>
      </p:sp>
      <p:sp>
        <p:nvSpPr>
          <p:cNvPr id="3" name="Content Placeholder 2"/>
          <p:cNvSpPr>
            <a:spLocks noGrp="1"/>
          </p:cNvSpPr>
          <p:nvPr>
            <p:ph sz="quarter" idx="10"/>
          </p:nvPr>
        </p:nvSpPr>
        <p:spPr/>
        <p:txBody>
          <a:bodyPr/>
          <a:lstStyle/>
          <a:p>
            <a:r>
              <a:rPr lang="en-US" dirty="0"/>
              <a:t>INTERSECT returns only distinct rows that appear in both result sets</a:t>
            </a:r>
          </a:p>
          <a:p>
            <a:endParaRPr lang="en-US" dirty="0"/>
          </a:p>
        </p:txBody>
      </p:sp>
      <p:sp>
        <p:nvSpPr>
          <p:cNvPr id="5" name="AutoShape 3"/>
          <p:cNvSpPr>
            <a:spLocks noChangeArrowheads="1"/>
          </p:cNvSpPr>
          <p:nvPr/>
        </p:nvSpPr>
        <p:spPr bwMode="auto">
          <a:xfrm>
            <a:off x="379413" y="3338338"/>
            <a:ext cx="8014996" cy="1254755"/>
          </a:xfrm>
          <a:prstGeom prst="roundRect">
            <a:avLst>
              <a:gd name="adj" fmla="val 709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anchor="ctr">
            <a:spAutoFit/>
          </a:bodyPr>
          <a:lstStyle/>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 only rows that exist in both queries will be returned</a:t>
            </a:r>
          </a:p>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SELECT </a:t>
            </a:r>
            <a:r>
              <a:rPr lang="en-US" sz="2000" kern="0" dirty="0" err="1" smtClean="0">
                <a:solidFill>
                  <a:srgbClr val="000000"/>
                </a:solidFill>
                <a:latin typeface="Lucida Sans Unicode" panose="020B0602030504020204" pitchFamily="34" charset="0"/>
                <a:cs typeface="Lucida Sans Unicode" panose="020B0602030504020204" pitchFamily="34" charset="0"/>
              </a:rPr>
              <a:t>countryregion</a:t>
            </a:r>
            <a:r>
              <a:rPr lang="en-US" sz="2000" kern="0" dirty="0">
                <a:solidFill>
                  <a:srgbClr val="000000"/>
                </a:solidFill>
                <a:latin typeface="Lucida Sans Unicode" panose="020B0602030504020204" pitchFamily="34" charset="0"/>
                <a:cs typeface="Lucida Sans Unicode" panose="020B0602030504020204" pitchFamily="34" charset="0"/>
              </a:rPr>
              <a:t>, city FROM HR.Employees</a:t>
            </a:r>
          </a:p>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INTERSECT</a:t>
            </a:r>
          </a:p>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SELECT </a:t>
            </a:r>
            <a:r>
              <a:rPr lang="en-US" sz="2000" kern="0" dirty="0" err="1" smtClean="0">
                <a:solidFill>
                  <a:srgbClr val="000000"/>
                </a:solidFill>
                <a:latin typeface="Lucida Sans Unicode" panose="020B0602030504020204" pitchFamily="34" charset="0"/>
                <a:cs typeface="Lucida Sans Unicode" panose="020B0602030504020204" pitchFamily="34" charset="0"/>
              </a:rPr>
              <a:t>countryregion</a:t>
            </a:r>
            <a:r>
              <a:rPr lang="en-US" sz="2000" kern="0" dirty="0">
                <a:solidFill>
                  <a:srgbClr val="000000"/>
                </a:solidFill>
                <a:latin typeface="Lucida Sans Unicode" panose="020B0602030504020204" pitchFamily="34" charset="0"/>
                <a:cs typeface="Lucida Sans Unicode" panose="020B0602030504020204" pitchFamily="34" charset="0"/>
              </a:rPr>
              <a:t>, city FROM Sales.Customers;</a:t>
            </a:r>
          </a:p>
        </p:txBody>
      </p:sp>
      <p:sp>
        <p:nvSpPr>
          <p:cNvPr id="6" name="Oval 5"/>
          <p:cNvSpPr/>
          <p:nvPr/>
        </p:nvSpPr>
        <p:spPr>
          <a:xfrm>
            <a:off x="9756395" y="3615974"/>
            <a:ext cx="1627466" cy="1627462"/>
          </a:xfrm>
          <a:prstGeom prst="ellipse">
            <a:avLst/>
          </a:prstGeom>
          <a:solidFill>
            <a:schemeClr val="accent1">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p:cNvSpPr/>
          <p:nvPr/>
        </p:nvSpPr>
        <p:spPr>
          <a:xfrm>
            <a:off x="9756395" y="4589097"/>
            <a:ext cx="1627466" cy="1627462"/>
          </a:xfrm>
          <a:prstGeom prst="ellipse">
            <a:avLst/>
          </a:prstGeom>
          <a:solidFill>
            <a:schemeClr val="accent1">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348975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ctr"/>
            <a:r>
              <a:rPr lang="en-GB" dirty="0"/>
              <a:t>What are EXCEPT Queries?</a:t>
            </a:r>
          </a:p>
        </p:txBody>
      </p:sp>
      <p:sp>
        <p:nvSpPr>
          <p:cNvPr id="3" name="Content Placeholder 2"/>
          <p:cNvSpPr>
            <a:spLocks noGrp="1"/>
          </p:cNvSpPr>
          <p:nvPr>
            <p:ph sz="quarter" idx="10"/>
          </p:nvPr>
        </p:nvSpPr>
        <p:spPr>
          <a:xfrm>
            <a:off x="379413" y="1388226"/>
            <a:ext cx="7797205" cy="5290388"/>
          </a:xfrm>
        </p:spPr>
        <p:txBody>
          <a:bodyPr/>
          <a:lstStyle/>
          <a:p>
            <a:r>
              <a:rPr lang="en-US" dirty="0"/>
              <a:t>EXCEPT returns only distinct rows that appear in the </a:t>
            </a:r>
            <a:r>
              <a:rPr lang="en-US" dirty="0" smtClean="0"/>
              <a:t>first set </a:t>
            </a:r>
            <a:r>
              <a:rPr lang="en-US" dirty="0"/>
              <a:t>but not the </a:t>
            </a:r>
            <a:r>
              <a:rPr lang="en-US" dirty="0" smtClean="0"/>
              <a:t>second</a:t>
            </a:r>
            <a:endParaRPr lang="en-US" dirty="0"/>
          </a:p>
          <a:p>
            <a:pPr lvl="1"/>
            <a:r>
              <a:rPr lang="en-US" dirty="0"/>
              <a:t>Order in which sets are specified matters</a:t>
            </a:r>
          </a:p>
          <a:p>
            <a:endParaRPr lang="en-US" dirty="0"/>
          </a:p>
        </p:txBody>
      </p:sp>
      <p:sp>
        <p:nvSpPr>
          <p:cNvPr id="9" name="Oval 8"/>
          <p:cNvSpPr/>
          <p:nvPr/>
        </p:nvSpPr>
        <p:spPr>
          <a:xfrm>
            <a:off x="9756395" y="3615974"/>
            <a:ext cx="1627466" cy="1627462"/>
          </a:xfrm>
          <a:prstGeom prst="ellipse">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p:cNvSpPr/>
          <p:nvPr/>
        </p:nvSpPr>
        <p:spPr>
          <a:xfrm>
            <a:off x="9756395" y="4589097"/>
            <a:ext cx="1627466" cy="1627462"/>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AutoShape 3"/>
          <p:cNvSpPr>
            <a:spLocks noChangeArrowheads="1"/>
          </p:cNvSpPr>
          <p:nvPr/>
        </p:nvSpPr>
        <p:spPr bwMode="auto">
          <a:xfrm>
            <a:off x="497524" y="4152069"/>
            <a:ext cx="7679094" cy="1254755"/>
          </a:xfrm>
          <a:prstGeom prst="roundRect">
            <a:avLst>
              <a:gd name="adj" fmla="val 709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anchor="ctr">
            <a:spAutoFit/>
          </a:bodyPr>
          <a:lstStyle/>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 only rows from Employees will be returned</a:t>
            </a:r>
          </a:p>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SELECT </a:t>
            </a:r>
            <a:r>
              <a:rPr lang="en-US" sz="2000" kern="0" dirty="0" err="1" smtClean="0">
                <a:solidFill>
                  <a:srgbClr val="000000"/>
                </a:solidFill>
                <a:latin typeface="Lucida Sans Unicode" panose="020B0602030504020204" pitchFamily="34" charset="0"/>
                <a:cs typeface="Lucida Sans Unicode" panose="020B0602030504020204" pitchFamily="34" charset="0"/>
              </a:rPr>
              <a:t>countryregion</a:t>
            </a:r>
            <a:r>
              <a:rPr lang="en-US" sz="2000" kern="0" dirty="0">
                <a:solidFill>
                  <a:srgbClr val="000000"/>
                </a:solidFill>
                <a:latin typeface="Lucida Sans Unicode" panose="020B0602030504020204" pitchFamily="34" charset="0"/>
                <a:cs typeface="Lucida Sans Unicode" panose="020B0602030504020204" pitchFamily="34" charset="0"/>
              </a:rPr>
              <a:t>, city FROM HR.Employees</a:t>
            </a:r>
          </a:p>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EXCEPT</a:t>
            </a:r>
          </a:p>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SELECT </a:t>
            </a:r>
            <a:r>
              <a:rPr lang="en-US" sz="2000" kern="0" dirty="0" err="1" smtClean="0">
                <a:solidFill>
                  <a:srgbClr val="000000"/>
                </a:solidFill>
                <a:latin typeface="Lucida Sans Unicode" panose="020B0602030504020204" pitchFamily="34" charset="0"/>
                <a:cs typeface="Lucida Sans Unicode" panose="020B0602030504020204" pitchFamily="34" charset="0"/>
              </a:rPr>
              <a:t>countryregion</a:t>
            </a:r>
            <a:r>
              <a:rPr lang="en-US" sz="2000" kern="0" dirty="0">
                <a:solidFill>
                  <a:srgbClr val="000000"/>
                </a:solidFill>
                <a:latin typeface="Lucida Sans Unicode" panose="020B0602030504020204" pitchFamily="34" charset="0"/>
                <a:cs typeface="Lucida Sans Unicode" panose="020B0602030504020204" pitchFamily="34" charset="0"/>
              </a:rPr>
              <a:t>, city FROM Sales.Customers;</a:t>
            </a:r>
          </a:p>
        </p:txBody>
      </p:sp>
    </p:spTree>
    <p:extLst>
      <p:ext uri="{BB962C8B-B14F-4D97-AF65-F5344CB8AC3E}">
        <p14:creationId xmlns:p14="http://schemas.microsoft.com/office/powerpoint/2010/main" val="1441005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animBg="1"/>
      <p:bldP spid="10" grpId="0" animBg="1"/>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ctr"/>
            <a:r>
              <a:rPr lang="en-GB" dirty="0"/>
              <a:t>Demo: Creating </a:t>
            </a:r>
            <a:r>
              <a:rPr lang="en-GB" dirty="0" smtClean="0"/>
              <a:t>INTERSECT and EXCEPT </a:t>
            </a:r>
            <a:r>
              <a:rPr lang="en-GB" dirty="0"/>
              <a:t>Queries</a:t>
            </a:r>
          </a:p>
        </p:txBody>
      </p:sp>
    </p:spTree>
    <p:extLst>
      <p:ext uri="{BB962C8B-B14F-4D97-AF65-F5344CB8AC3E}">
        <p14:creationId xmlns:p14="http://schemas.microsoft.com/office/powerpoint/2010/main" val="31550195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pPr fontAlgn="ctr"/>
            <a:r>
              <a:rPr lang="en-GB" dirty="0" smtClean="0"/>
              <a:t>What are UNION Queries?</a:t>
            </a:r>
            <a:endParaRPr lang="en-GB" dirty="0"/>
          </a:p>
          <a:p>
            <a:pPr fontAlgn="ctr"/>
            <a:r>
              <a:rPr lang="en-GB" dirty="0" smtClean="0"/>
              <a:t>What are INTERSECT Queries?</a:t>
            </a:r>
            <a:endParaRPr lang="en-GB" dirty="0"/>
          </a:p>
          <a:p>
            <a:pPr fontAlgn="ctr"/>
            <a:r>
              <a:rPr lang="en-GB" dirty="0" smtClean="0"/>
              <a:t>What are EXCEPT Queries?</a:t>
            </a:r>
          </a:p>
          <a:p>
            <a:pPr fontAlgn="ctr"/>
            <a:endParaRPr lang="en-GB" dirty="0"/>
          </a:p>
          <a:p>
            <a:pPr fontAlgn="ctr"/>
            <a:r>
              <a:rPr lang="en-GB" dirty="0"/>
              <a:t>Lab: Using Set Operators</a:t>
            </a:r>
          </a:p>
        </p:txBody>
      </p:sp>
      <p:sp>
        <p:nvSpPr>
          <p:cNvPr id="2" name="Title 1"/>
          <p:cNvSpPr>
            <a:spLocks noGrp="1"/>
          </p:cNvSpPr>
          <p:nvPr>
            <p:ph type="title"/>
          </p:nvPr>
        </p:nvSpPr>
        <p:spPr/>
        <p:txBody>
          <a:bodyPr/>
          <a:lstStyle/>
          <a:p>
            <a:r>
              <a:rPr lang="en-GB" dirty="0"/>
              <a:t>Using Set Operators</a:t>
            </a:r>
            <a:endParaRPr lang="en-US" dirty="0"/>
          </a:p>
        </p:txBody>
      </p:sp>
    </p:spTree>
    <p:extLst>
      <p:ext uri="{BB962C8B-B14F-4D97-AF65-F5344CB8AC3E}">
        <p14:creationId xmlns:p14="http://schemas.microsoft.com/office/powerpoint/2010/main" val="1596826819"/>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odule xmlns="80A71032-C16A-4ACC-83BF-D0F9240327F6">4</Module>
    <Content_x0020_Type xmlns="80A71032-C16A-4ACC-83BF-D0F9240327F6">Slide Presentation</Content_x0020_Type>
    <Status xmlns="80A71032-C16A-4ACC-83BF-D0F9240327F6">Final</Statu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0140C9F36D8864BBD4046C1E339F64D" ma:contentTypeVersion="" ma:contentTypeDescription="Create a new document." ma:contentTypeScope="" ma:versionID="71cb34a51de4ff91df97b9a6e71a60e2">
  <xsd:schema xmlns:xsd="http://www.w3.org/2001/XMLSchema" xmlns:xs="http://www.w3.org/2001/XMLSchema" xmlns:p="http://schemas.microsoft.com/office/2006/metadata/properties" xmlns:ns2="80A71032-C16A-4ACC-83BF-D0F9240327F6" xmlns:ns3="27aa9422-7f1f-4c84-9cdf-302b1a67e513" targetNamespace="http://schemas.microsoft.com/office/2006/metadata/properties" ma:root="true" ma:fieldsID="c01dafa997595310f82b253cc960ff13" ns2:_="" ns3:_="">
    <xsd:import namespace="80A71032-C16A-4ACC-83BF-D0F9240327F6"/>
    <xsd:import namespace="27aa9422-7f1f-4c84-9cdf-302b1a67e513"/>
    <xsd:element name="properties">
      <xsd:complexType>
        <xsd:sequence>
          <xsd:element name="documentManagement">
            <xsd:complexType>
              <xsd:all>
                <xsd:element ref="ns2:Content_x0020_Type"/>
                <xsd:element ref="ns2:Module" minOccurs="0"/>
                <xsd:element ref="ns2:Status"/>
                <xsd:element ref="ns3:SharedWithUsers" minOccurs="0"/>
                <xsd:element ref="ns3:SharingHintHash"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0A71032-C16A-4ACC-83BF-D0F9240327F6"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Assessment Policheck"/>
          <xsd:enumeration value="Break Slides"/>
          <xsd:enumeration value="CC File"/>
          <xsd:enumeration value="CC Policheck"/>
          <xsd:enumeration value="Instructor Image"/>
          <xsd:enumeration value="Outline/Meeting Recordings"/>
          <xsd:enumeration value="Slide Presentation"/>
          <xsd:enumeration value="Slide Presentation Policheck"/>
          <xsd:enumeration value="SME Recruitment"/>
          <xsd:enumeration value="Video"/>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ma:displayName="Status" ma:default="Draft" ma:format="Dropdown" ma:internalName="Status">
      <xsd:simpleType>
        <xsd:restriction base="dms:Choice">
          <xsd:enumeration value="Draft"/>
          <xsd:enumeration value="Final"/>
        </xsd:restriction>
      </xsd:simple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12" nillable="true" ma:displayName="Sharing Hint Hash" ma:internalName="SharingHintHash" ma:readOnly="true">
      <xsd:simpleType>
        <xsd:restriction base="dms:Text"/>
      </xsd:simple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3E56635-93C7-476D-95F2-89C5FE0FA306}"/>
</file>

<file path=customXml/itemProps2.xml><?xml version="1.0" encoding="utf-8"?>
<ds:datastoreItem xmlns:ds="http://schemas.openxmlformats.org/officeDocument/2006/customXml" ds:itemID="{88FFED03-3B8B-4261-948B-8AB4A6335F63}"/>
</file>

<file path=customXml/itemProps3.xml><?xml version="1.0" encoding="utf-8"?>
<ds:datastoreItem xmlns:ds="http://schemas.openxmlformats.org/officeDocument/2006/customXml" ds:itemID="{94CEEFC1-B05D-4E80-A8B3-B02E605217B5}"/>
</file>

<file path=docProps/app.xml><?xml version="1.0" encoding="utf-8"?>
<Properties xmlns="http://schemas.openxmlformats.org/officeDocument/2006/extended-properties" xmlns:vt="http://schemas.openxmlformats.org/officeDocument/2006/docPropsVTypes">
  <Template>MVA-CourseTemplate-1</Template>
  <TotalTime>0</TotalTime>
  <Words>251</Words>
  <Application>Microsoft Office PowerPoint</Application>
  <PresentationFormat>Widescreen</PresentationFormat>
  <Paragraphs>46</Paragraphs>
  <Slides>10</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Lucida Sans Unicode</vt:lpstr>
      <vt:lpstr>Segoe</vt:lpstr>
      <vt:lpstr>Segoe UI</vt:lpstr>
      <vt:lpstr>Segoe UI Light</vt:lpstr>
      <vt:lpstr>1_Office Theme</vt:lpstr>
      <vt:lpstr>PowerPoint Presentation</vt:lpstr>
      <vt:lpstr>Module Overview</vt:lpstr>
      <vt:lpstr>What are UNION Queries?</vt:lpstr>
      <vt:lpstr>UNION Guidelines</vt:lpstr>
      <vt:lpstr>Creating UNION Queries</vt:lpstr>
      <vt:lpstr>What are INTERSECT Queries?</vt:lpstr>
      <vt:lpstr>What are EXCEPT Queries?</vt:lpstr>
      <vt:lpstr>Demo: Creating INTERSECT and EXCEPT Queries</vt:lpstr>
      <vt:lpstr>Using Set Operators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2015-01-29T20:02:11Z</dcterms:created>
  <dcterms:modified xsi:type="dcterms:W3CDTF">2015-01-29T20:02:16Z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0x010100D0140C9F36D8864BBD4046C1E339F64D</vt:lpwstr>
  </property>
</Properties>
</file>