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3"/>
  </p:notesMasterIdLst>
  <p:handoutMasterIdLst>
    <p:handoutMasterId r:id="rId14"/>
  </p:handoutMasterIdLst>
  <p:sldIdLst>
    <p:sldId id="277" r:id="rId2"/>
    <p:sldId id="278" r:id="rId3"/>
    <p:sldId id="282" r:id="rId4"/>
    <p:sldId id="284" r:id="rId5"/>
    <p:sldId id="287" r:id="rId6"/>
    <p:sldId id="285" r:id="rId7"/>
    <p:sldId id="289" r:id="rId8"/>
    <p:sldId id="286" r:id="rId9"/>
    <p:sldId id="283" r:id="rId10"/>
    <p:sldId id="290"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73652" autoAdjust="0"/>
  </p:normalViewPr>
  <p:slideViewPr>
    <p:cSldViewPr snapToGrid="0">
      <p:cViewPr varScale="1">
        <p:scale>
          <a:sx n="65" d="100"/>
          <a:sy n="65" d="100"/>
        </p:scale>
        <p:origin x="1128" y="58"/>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187293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7</a:t>
            </a:fld>
            <a:endParaRPr lang="en-US"/>
          </a:p>
        </p:txBody>
      </p:sp>
    </p:spTree>
    <p:extLst>
      <p:ext uri="{BB962C8B-B14F-4D97-AF65-F5344CB8AC3E}">
        <p14:creationId xmlns:p14="http://schemas.microsoft.com/office/powerpoint/2010/main" val="3760797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9</a:t>
            </a:fld>
            <a:endParaRPr lang="en-US"/>
          </a:p>
        </p:txBody>
      </p:sp>
    </p:spTree>
    <p:extLst>
      <p:ext uri="{BB962C8B-B14F-4D97-AF65-F5344CB8AC3E}">
        <p14:creationId xmlns:p14="http://schemas.microsoft.com/office/powerpoint/2010/main" val="4112938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7700881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06 | </a:t>
            </a:r>
            <a:r>
              <a:rPr lang="en-GB" dirty="0"/>
              <a:t>Using Subqueries and APPLY</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Introduction </a:t>
            </a:r>
            <a:r>
              <a:rPr lang="en-GB" dirty="0"/>
              <a:t>to </a:t>
            </a:r>
            <a:r>
              <a:rPr lang="en-GB" dirty="0" smtClean="0"/>
              <a:t>Subqueries</a:t>
            </a:r>
          </a:p>
          <a:p>
            <a:r>
              <a:rPr lang="en-GB" dirty="0"/>
              <a:t>Scalar or </a:t>
            </a:r>
            <a:r>
              <a:rPr lang="en-GB" dirty="0" smtClean="0"/>
              <a:t>Multi-Valued?</a:t>
            </a:r>
          </a:p>
          <a:p>
            <a:r>
              <a:rPr lang="en-GB" dirty="0" smtClean="0"/>
              <a:t>Self-Contained </a:t>
            </a:r>
            <a:r>
              <a:rPr lang="en-GB" dirty="0"/>
              <a:t>or C</a:t>
            </a:r>
            <a:r>
              <a:rPr lang="en-GB" dirty="0" smtClean="0"/>
              <a:t>orrelated?</a:t>
            </a:r>
          </a:p>
          <a:p>
            <a:r>
              <a:rPr lang="en-GB" dirty="0" smtClean="0"/>
              <a:t>Using APPLY </a:t>
            </a:r>
            <a:r>
              <a:rPr lang="en-GB" dirty="0"/>
              <a:t>with Table-Valued </a:t>
            </a:r>
            <a:r>
              <a:rPr lang="en-GB" dirty="0" smtClean="0"/>
              <a:t>Functions</a:t>
            </a:r>
          </a:p>
          <a:p>
            <a:endParaRPr lang="en-GB" dirty="0"/>
          </a:p>
          <a:p>
            <a:r>
              <a:rPr lang="en-GB" dirty="0"/>
              <a:t>Lab: Using Subqueries and APPLY</a:t>
            </a:r>
            <a:endParaRPr lang="en-GB" dirty="0" smtClean="0"/>
          </a:p>
        </p:txBody>
      </p:sp>
      <p:sp>
        <p:nvSpPr>
          <p:cNvPr id="2" name="Title 1"/>
          <p:cNvSpPr>
            <a:spLocks noGrp="1"/>
          </p:cNvSpPr>
          <p:nvPr>
            <p:ph type="title"/>
          </p:nvPr>
        </p:nvSpPr>
        <p:spPr/>
        <p:txBody>
          <a:bodyPr/>
          <a:lstStyle/>
          <a:p>
            <a:r>
              <a:rPr lang="en-GB" dirty="0"/>
              <a:t>Using Subqueries and APPLY</a:t>
            </a:r>
            <a:endParaRPr lang="en-US" dirty="0"/>
          </a:p>
        </p:txBody>
      </p:sp>
    </p:spTree>
    <p:extLst>
      <p:ext uri="{BB962C8B-B14F-4D97-AF65-F5344CB8AC3E}">
        <p14:creationId xmlns:p14="http://schemas.microsoft.com/office/powerpoint/2010/main" val="4158474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Introduction </a:t>
            </a:r>
            <a:r>
              <a:rPr lang="en-GB" dirty="0"/>
              <a:t>to </a:t>
            </a:r>
            <a:r>
              <a:rPr lang="en-GB" dirty="0" smtClean="0"/>
              <a:t>Subqueries</a:t>
            </a:r>
          </a:p>
          <a:p>
            <a:r>
              <a:rPr lang="en-GB" dirty="0"/>
              <a:t>Scalar or </a:t>
            </a:r>
            <a:r>
              <a:rPr lang="en-GB" dirty="0" smtClean="0"/>
              <a:t>Multi-Valued?</a:t>
            </a:r>
          </a:p>
          <a:p>
            <a:r>
              <a:rPr lang="en-GB" dirty="0" smtClean="0"/>
              <a:t>Self-Contained </a:t>
            </a:r>
            <a:r>
              <a:rPr lang="en-GB" dirty="0"/>
              <a:t>or C</a:t>
            </a:r>
            <a:r>
              <a:rPr lang="en-GB" dirty="0" smtClean="0"/>
              <a:t>orrelated?</a:t>
            </a:r>
          </a:p>
          <a:p>
            <a:r>
              <a:rPr lang="en-GB" smtClean="0"/>
              <a:t>Using APPLY </a:t>
            </a:r>
            <a:r>
              <a:rPr lang="en-GB" dirty="0"/>
              <a:t>with Table-Valued </a:t>
            </a:r>
            <a:r>
              <a:rPr lang="en-GB" dirty="0" smtClean="0"/>
              <a:t>Functions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t>
            </a:r>
            <a:r>
              <a:rPr lang="en-GB" dirty="0" smtClean="0"/>
              <a:t>Subqueries</a:t>
            </a:r>
            <a:endParaRPr lang="en-US" dirty="0"/>
          </a:p>
        </p:txBody>
      </p:sp>
      <p:sp>
        <p:nvSpPr>
          <p:cNvPr id="3" name="Content Placeholder 2"/>
          <p:cNvSpPr>
            <a:spLocks noGrp="1"/>
          </p:cNvSpPr>
          <p:nvPr>
            <p:ph sz="quarter" idx="10"/>
          </p:nvPr>
        </p:nvSpPr>
        <p:spPr>
          <a:xfrm>
            <a:off x="379413" y="1388226"/>
            <a:ext cx="11525250" cy="1958981"/>
          </a:xfrm>
        </p:spPr>
        <p:txBody>
          <a:bodyPr/>
          <a:lstStyle/>
          <a:p>
            <a:pPr lvl="0"/>
            <a:r>
              <a:rPr lang="en-US" dirty="0">
                <a:solidFill>
                  <a:srgbClr val="000000"/>
                </a:solidFill>
              </a:rPr>
              <a:t>Subqueries are nested queries: queries within queries</a:t>
            </a:r>
          </a:p>
          <a:p>
            <a:pPr lvl="0"/>
            <a:r>
              <a:rPr lang="en-US" dirty="0">
                <a:solidFill>
                  <a:srgbClr val="000000"/>
                </a:solidFill>
              </a:rPr>
              <a:t>Results of inner query passed to outer query</a:t>
            </a:r>
          </a:p>
          <a:p>
            <a:pPr lvl="1"/>
            <a:r>
              <a:rPr lang="en-US" dirty="0">
                <a:solidFill>
                  <a:srgbClr val="000000"/>
                </a:solidFill>
              </a:rPr>
              <a:t>Inner query acts like an expression from perspective of outer </a:t>
            </a:r>
            <a:r>
              <a:rPr lang="en-US" dirty="0" smtClean="0">
                <a:solidFill>
                  <a:srgbClr val="000000"/>
                </a:solidFill>
              </a:rPr>
              <a:t>query</a:t>
            </a:r>
            <a:endParaRPr lang="en-US" dirty="0">
              <a:solidFill>
                <a:srgbClr val="000000"/>
              </a:solidFill>
            </a:endParaRPr>
          </a:p>
        </p:txBody>
      </p:sp>
      <p:grpSp>
        <p:nvGrpSpPr>
          <p:cNvPr id="11" name="Group 10"/>
          <p:cNvGrpSpPr/>
          <p:nvPr/>
        </p:nvGrpSpPr>
        <p:grpSpPr>
          <a:xfrm>
            <a:off x="2322367" y="3789624"/>
            <a:ext cx="6256338" cy="1542470"/>
            <a:chOff x="1788111" y="3892366"/>
            <a:chExt cx="6256338" cy="1542470"/>
          </a:xfrm>
        </p:grpSpPr>
        <p:sp>
          <p:nvSpPr>
            <p:cNvPr id="9" name="AutoShape 3"/>
            <p:cNvSpPr>
              <a:spLocks noChangeArrowheads="1"/>
            </p:cNvSpPr>
            <p:nvPr/>
          </p:nvSpPr>
          <p:spPr bwMode="auto">
            <a:xfrm>
              <a:off x="1788111" y="3892366"/>
              <a:ext cx="6256338" cy="154247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SELECT </a:t>
              </a:r>
              <a:r>
                <a:rPr kumimoji="0" lang="en-US" sz="2000" b="0" i="0" u="none" strike="noStrike" kern="0" cap="none" spc="0" normalizeH="0" baseline="0" noProof="0" dirty="0" smtClean="0">
                  <a:ln>
                    <a:noFill/>
                  </a:ln>
                  <a:solidFill>
                    <a:srgbClr val="000000"/>
                  </a:solidFill>
                  <a:effectLst/>
                  <a:uLnTx/>
                  <a:uFillTx/>
                  <a:latin typeface="Lucida Sans Unicode" panose="020B0602030504020204" pitchFamily="34" charset="0"/>
                  <a:cs typeface="Lucida Sans Unicode" panose="020B0602030504020204" pitchFamily="34" charset="0"/>
                </a:rPr>
                <a:t>* FROM…</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kumimoji="0" lang="en-US" sz="2000" b="0" i="0" u="none" strike="noStrike" kern="0" cap="none" spc="0" normalizeH="0" baseline="0" noProof="0" dirty="0" smtClean="0">
                <a:ln>
                  <a:noFill/>
                </a:ln>
                <a:solidFill>
                  <a:srgbClr val="000000"/>
                </a:solidFill>
                <a:effectLst/>
                <a:uLnTx/>
                <a:uFillTx/>
                <a:latin typeface="Lucida Sans Unicode" panose="020B0602030504020204" pitchFamily="34" charset="0"/>
                <a:cs typeface="Lucida Sans Unicode" panose="020B0602030504020204" pitchFamily="34"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Lucida Sans Unicode" panose="020B0602030504020204" pitchFamily="34" charset="0"/>
                <a:cs typeface="Lucida Sans Unicode" panose="020B0602030504020204" pitchFamily="34"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endParaRPr>
            </a:p>
          </p:txBody>
        </p:sp>
        <p:sp>
          <p:nvSpPr>
            <p:cNvPr id="10" name="AutoShape 3"/>
            <p:cNvSpPr>
              <a:spLocks noChangeArrowheads="1"/>
            </p:cNvSpPr>
            <p:nvPr/>
          </p:nvSpPr>
          <p:spPr bwMode="auto">
            <a:xfrm>
              <a:off x="3678147" y="4421632"/>
              <a:ext cx="4148831" cy="671334"/>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000" b="0" i="0" u="none" strike="noStrike" kern="0" cap="none" spc="0" normalizeH="0" baseline="0" noProof="0" dirty="0">
                  <a:ln>
                    <a:noFill/>
                  </a:ln>
                  <a:solidFill>
                    <a:srgbClr val="000000"/>
                  </a:solidFill>
                  <a:effectLst/>
                  <a:uLnTx/>
                  <a:uFillTx/>
                  <a:latin typeface="Lucida Sans Unicode" panose="020B0602030504020204" pitchFamily="34" charset="0"/>
                  <a:cs typeface="Lucida Sans Unicode" panose="020B0602030504020204" pitchFamily="34" charset="0"/>
                </a:rPr>
                <a:t>SELECT </a:t>
              </a:r>
              <a:r>
                <a:rPr kumimoji="0" lang="en-US" sz="2000" b="0" i="0" u="none" strike="noStrike" kern="0" cap="none" spc="0" normalizeH="0" baseline="0" noProof="0" dirty="0" smtClean="0">
                  <a:ln>
                    <a:noFill/>
                  </a:ln>
                  <a:solidFill>
                    <a:srgbClr val="000000"/>
                  </a:solidFill>
                  <a:effectLst/>
                  <a:uLnTx/>
                  <a:uFillTx/>
                  <a:latin typeface="Lucida Sans Unicode" panose="020B0602030504020204" pitchFamily="34" charset="0"/>
                  <a:cs typeface="Lucida Sans Unicode" panose="020B0602030504020204" pitchFamily="34" charset="0"/>
                </a:rPr>
                <a:t>* FROM…</a:t>
              </a:r>
            </a:p>
            <a:p>
              <a:pPr marL="0" marR="0" lvl="0" indent="0" defTabSz="457200" eaLnBrk="1" fontAlgn="base" latinLnBrk="0" hangingPunct="1">
                <a:lnSpc>
                  <a:spcPct val="90000"/>
                </a:lnSpc>
                <a:spcBef>
                  <a:spcPct val="0"/>
                </a:spcBef>
                <a:spcAft>
                  <a:spcPct val="0"/>
                </a:spcAft>
                <a:buClrTx/>
                <a:buSzTx/>
                <a:buFontTx/>
                <a:buNone/>
                <a:tabLst>
                  <a:tab pos="457200" algn="l"/>
                </a:tabLst>
                <a:defRPr/>
              </a:pPr>
              <a:endParaRPr lang="en-US" sz="2000" kern="0" dirty="0">
                <a:solidFill>
                  <a:srgbClr val="000000"/>
                </a:solidFill>
                <a:latin typeface="Lucida Sans Unicode" panose="020B0602030504020204" pitchFamily="34" charset="0"/>
                <a:cs typeface="Lucida Sans Unicode" panose="020B0602030504020204" pitchFamily="34" charset="0"/>
              </a:endParaRPr>
            </a:p>
          </p:txBody>
        </p:sp>
        <p:sp>
          <p:nvSpPr>
            <p:cNvPr id="4" name="Bent-Up Arrow 3"/>
            <p:cNvSpPr/>
            <p:nvPr/>
          </p:nvSpPr>
          <p:spPr>
            <a:xfrm flipH="1">
              <a:off x="2907585" y="4239170"/>
              <a:ext cx="770562" cy="662849"/>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Scalar or Multi-Valued?</a:t>
            </a:r>
          </a:p>
        </p:txBody>
      </p:sp>
      <p:sp>
        <p:nvSpPr>
          <p:cNvPr id="3" name="Content Placeholder 2"/>
          <p:cNvSpPr>
            <a:spLocks noGrp="1"/>
          </p:cNvSpPr>
          <p:nvPr>
            <p:ph sz="quarter" idx="10"/>
          </p:nvPr>
        </p:nvSpPr>
        <p:spPr>
          <a:xfrm>
            <a:off x="379413" y="1388226"/>
            <a:ext cx="5564187" cy="5290388"/>
          </a:xfrm>
        </p:spPr>
        <p:txBody>
          <a:bodyPr/>
          <a:lstStyle/>
          <a:p>
            <a:pPr lvl="0"/>
            <a:r>
              <a:rPr lang="en-US" dirty="0">
                <a:solidFill>
                  <a:srgbClr val="000000"/>
                </a:solidFill>
              </a:rPr>
              <a:t>Scalar subquery returns single value to outer query</a:t>
            </a:r>
          </a:p>
          <a:p>
            <a:pPr lvl="1"/>
            <a:r>
              <a:rPr lang="en-US" dirty="0">
                <a:solidFill>
                  <a:srgbClr val="000000"/>
                </a:solidFill>
              </a:rPr>
              <a:t>Can be used anywhere single-valued expression is used: SELECT, WHERE, and so on</a:t>
            </a:r>
          </a:p>
          <a:p>
            <a:pPr lvl="0"/>
            <a:r>
              <a:rPr lang="en-US" dirty="0">
                <a:solidFill>
                  <a:srgbClr val="000000"/>
                </a:solidFill>
              </a:rPr>
              <a:t>Multi-valued subquery returns multiple values as a single column set to the outer query</a:t>
            </a:r>
          </a:p>
          <a:p>
            <a:pPr lvl="1"/>
            <a:r>
              <a:rPr lang="en-US" dirty="0">
                <a:solidFill>
                  <a:srgbClr val="000000"/>
                </a:solidFill>
              </a:rPr>
              <a:t>Used with IN predicate</a:t>
            </a:r>
          </a:p>
          <a:p>
            <a:endParaRPr lang="en-US" dirty="0"/>
          </a:p>
        </p:txBody>
      </p:sp>
      <p:sp>
        <p:nvSpPr>
          <p:cNvPr id="5" name="AutoShape 3"/>
          <p:cNvSpPr>
            <a:spLocks noChangeArrowheads="1"/>
          </p:cNvSpPr>
          <p:nvPr/>
        </p:nvSpPr>
        <p:spPr bwMode="auto">
          <a:xfrm>
            <a:off x="5943600" y="2173848"/>
            <a:ext cx="5357399" cy="153447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orderid, productid, unitprice, qty</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Sales.OrderDetails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WHERE orderid = </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b="1" kern="0" dirty="0">
                <a:solidFill>
                  <a:srgbClr val="000000"/>
                </a:solidFill>
                <a:latin typeface="Lucida Sans Unicode" panose="020B0602030504020204" pitchFamily="34" charset="0"/>
                <a:cs typeface="Lucida Sans Unicode" panose="020B0602030504020204" pitchFamily="34" charset="0"/>
              </a:rPr>
              <a:t>(SELECT MAX(orderid) AS lastorder</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FROM Sales.Orders)</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5943599" y="4282374"/>
            <a:ext cx="5357399" cy="182219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custid, orderid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Sales.orders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WHERE custid IN </a:t>
            </a:r>
            <a:r>
              <a:rPr lang="en-US" sz="2000" b="1"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SELECT custid</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FROM Sales.Customers</a:t>
            </a:r>
          </a:p>
          <a:p>
            <a:pPr defTabSz="457200" fontAlgn="base">
              <a:lnSpc>
                <a:spcPct val="90000"/>
              </a:lnSpc>
              <a:spcBef>
                <a:spcPct val="0"/>
              </a:spcBef>
              <a:spcAft>
                <a:spcPct val="0"/>
              </a:spcAft>
              <a:tabLst>
                <a:tab pos="457200" algn="l"/>
              </a:tabLst>
            </a:pPr>
            <a:r>
              <a:rPr lang="en-US" sz="2000" b="1" kern="0" dirty="0">
                <a:solidFill>
                  <a:srgbClr val="000000"/>
                </a:solidFill>
                <a:latin typeface="Lucida Sans Unicode" panose="020B0602030504020204" pitchFamily="34" charset="0"/>
                <a:cs typeface="Lucida Sans Unicode" panose="020B0602030504020204" pitchFamily="34" charset="0"/>
              </a:rPr>
              <a:t>	WHERE </a:t>
            </a:r>
            <a:r>
              <a:rPr lang="en-US" sz="2000" b="1" kern="0" dirty="0" err="1" smtClean="0">
                <a:solidFill>
                  <a:srgbClr val="000000"/>
                </a:solidFill>
                <a:latin typeface="Lucida Sans Unicode" panose="020B0602030504020204" pitchFamily="34" charset="0"/>
                <a:cs typeface="Lucida Sans Unicode" panose="020B0602030504020204" pitchFamily="34" charset="0"/>
              </a:rPr>
              <a:t>countryregion</a:t>
            </a:r>
            <a:r>
              <a:rPr lang="en-US" sz="2000" b="1" kern="0" dirty="0" smtClean="0">
                <a:solidFill>
                  <a:srgbClr val="000000"/>
                </a:solidFill>
                <a:latin typeface="Lucida Sans Unicode" panose="020B0602030504020204" pitchFamily="34" charset="0"/>
                <a:cs typeface="Lucida Sans Unicode" panose="020B0602030504020204" pitchFamily="34" charset="0"/>
              </a:rPr>
              <a:t> </a:t>
            </a:r>
            <a:r>
              <a:rPr lang="en-US" sz="2000" b="1" kern="0" dirty="0">
                <a:solidFill>
                  <a:srgbClr val="000000"/>
                </a:solidFill>
                <a:latin typeface="Lucida Sans Unicode" panose="020B0602030504020204" pitchFamily="34" charset="0"/>
                <a:cs typeface="Lucida Sans Unicode" panose="020B0602030504020204" pitchFamily="34" charset="0"/>
              </a:rPr>
              <a:t>= N'Mexico')</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537857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Subqueries</a:t>
            </a:r>
            <a:endParaRPr lang="en-GB" dirty="0"/>
          </a:p>
        </p:txBody>
      </p:sp>
    </p:spTree>
    <p:extLst>
      <p:ext uri="{BB962C8B-B14F-4D97-AF65-F5344CB8AC3E}">
        <p14:creationId xmlns:p14="http://schemas.microsoft.com/office/powerpoint/2010/main" val="31779630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Self-Contained or Correlated?</a:t>
            </a:r>
            <a:endParaRPr lang="en-US" dirty="0"/>
          </a:p>
        </p:txBody>
      </p:sp>
      <p:sp>
        <p:nvSpPr>
          <p:cNvPr id="3" name="Content Placeholder 2"/>
          <p:cNvSpPr>
            <a:spLocks noGrp="1"/>
          </p:cNvSpPr>
          <p:nvPr>
            <p:ph sz="quarter" idx="10"/>
          </p:nvPr>
        </p:nvSpPr>
        <p:spPr>
          <a:xfrm>
            <a:off x="378696" y="992455"/>
            <a:ext cx="11525250" cy="3597211"/>
          </a:xfrm>
        </p:spPr>
        <p:txBody>
          <a:bodyPr/>
          <a:lstStyle/>
          <a:p>
            <a:r>
              <a:rPr lang="en-US" dirty="0" smtClean="0"/>
              <a:t>Most subqueries are self-contained and have no</a:t>
            </a:r>
            <a:br>
              <a:rPr lang="en-US" dirty="0" smtClean="0"/>
            </a:br>
            <a:r>
              <a:rPr lang="en-US" dirty="0" smtClean="0"/>
              <a:t>connection with the outer query other than passing it results</a:t>
            </a:r>
          </a:p>
          <a:p>
            <a:pPr lvl="0"/>
            <a:r>
              <a:rPr lang="en-US" dirty="0">
                <a:solidFill>
                  <a:srgbClr val="000000"/>
                </a:solidFill>
              </a:rPr>
              <a:t>Correlated subqueries refer to elements of tables used in outer query</a:t>
            </a:r>
          </a:p>
          <a:p>
            <a:pPr lvl="1"/>
            <a:r>
              <a:rPr lang="en-US" dirty="0">
                <a:solidFill>
                  <a:srgbClr val="000000"/>
                </a:solidFill>
              </a:rPr>
              <a:t>Dependent on outer query, cannot be executed separately</a:t>
            </a:r>
          </a:p>
          <a:p>
            <a:pPr lvl="1"/>
            <a:r>
              <a:rPr lang="en-US" dirty="0" smtClean="0">
                <a:solidFill>
                  <a:srgbClr val="000000"/>
                </a:solidFill>
              </a:rPr>
              <a:t>Behaves </a:t>
            </a:r>
            <a:r>
              <a:rPr lang="en-US" dirty="0">
                <a:solidFill>
                  <a:srgbClr val="000000"/>
                </a:solidFill>
              </a:rPr>
              <a:t>as if inner query is executed once per outer row</a:t>
            </a:r>
          </a:p>
          <a:p>
            <a:pPr lvl="1"/>
            <a:r>
              <a:rPr lang="en-US" dirty="0">
                <a:solidFill>
                  <a:srgbClr val="000000"/>
                </a:solidFill>
              </a:rPr>
              <a:t>May return scalar value or multiple values</a:t>
            </a:r>
          </a:p>
          <a:p>
            <a:endParaRPr lang="en-US" sz="4000" dirty="0"/>
          </a:p>
        </p:txBody>
      </p:sp>
      <p:sp>
        <p:nvSpPr>
          <p:cNvPr id="6" name="AutoShape 3"/>
          <p:cNvSpPr>
            <a:spLocks noChangeArrowheads="1"/>
          </p:cNvSpPr>
          <p:nvPr/>
        </p:nvSpPr>
        <p:spPr bwMode="auto">
          <a:xfrm>
            <a:off x="2595993" y="4774551"/>
            <a:ext cx="7090656" cy="182219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a:t>
            </a:r>
            <a:r>
              <a:rPr lang="en-US" sz="2000" kern="0" dirty="0" err="1" smtClean="0">
                <a:solidFill>
                  <a:srgbClr val="000000"/>
                </a:solidFill>
                <a:latin typeface="Lucida Sans Unicode" panose="020B0602030504020204" pitchFamily="34" charset="0"/>
                <a:cs typeface="Lucida Sans Unicode" panose="020B0602030504020204" pitchFamily="34" charset="0"/>
              </a:rPr>
              <a:t>orderid</a:t>
            </a:r>
            <a:r>
              <a:rPr lang="en-US" sz="2000" kern="0" dirty="0" smtClean="0">
                <a:solidFill>
                  <a:srgbClr val="000000"/>
                </a:solidFill>
                <a:latin typeface="Lucida Sans Unicode" panose="020B0602030504020204" pitchFamily="34" charset="0"/>
                <a:cs typeface="Lucida Sans Unicode" panose="020B0602030504020204" pitchFamily="34" charset="0"/>
              </a:rPr>
              <a:t>, </a:t>
            </a:r>
            <a:r>
              <a:rPr lang="en-US" sz="2000" kern="0" dirty="0" err="1" smtClean="0">
                <a:solidFill>
                  <a:srgbClr val="000000"/>
                </a:solidFill>
                <a:latin typeface="Lucida Sans Unicode" panose="020B0602030504020204" pitchFamily="34" charset="0"/>
                <a:cs typeface="Lucida Sans Unicode" panose="020B0602030504020204" pitchFamily="34" charset="0"/>
              </a:rPr>
              <a:t>empid</a:t>
            </a:r>
            <a:r>
              <a:rPr lang="en-US" sz="2000" kern="0" dirty="0" smtClean="0">
                <a:solidFill>
                  <a:srgbClr val="000000"/>
                </a:solidFill>
                <a:latin typeface="Lucida Sans Unicode" panose="020B0602030504020204" pitchFamily="34" charset="0"/>
                <a:cs typeface="Lucida Sans Unicode" panose="020B0602030504020204" pitchFamily="34" charset="0"/>
              </a:rPr>
              <a:t>, </a:t>
            </a:r>
            <a:r>
              <a:rPr lang="en-US" sz="2000" kern="0" dirty="0" err="1" smtClean="0">
                <a:solidFill>
                  <a:srgbClr val="000000"/>
                </a:solidFill>
                <a:latin typeface="Lucida Sans Unicode" panose="020B0602030504020204" pitchFamily="34" charset="0"/>
                <a:cs typeface="Lucida Sans Unicode" panose="020B0602030504020204" pitchFamily="34" charset="0"/>
              </a:rPr>
              <a:t>orderdate</a:t>
            </a:r>
            <a:endParaRPr lang="en-US" sz="2000" kern="0" dirty="0">
              <a:solidFill>
                <a:srgbClr val="000000"/>
              </a:solidFill>
              <a:latin typeface="Lucida Sans Unicode" panose="020B0602030504020204" pitchFamily="34" charset="0"/>
              <a:cs typeface="Lucida Sans Unicode" panose="020B0602030504020204" pitchFamily="34" charset="0"/>
            </a:endParaRP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a:t>
            </a:r>
            <a:r>
              <a:rPr lang="en-US" sz="2000" kern="0" dirty="0" err="1">
                <a:solidFill>
                  <a:srgbClr val="000000"/>
                </a:solidFill>
                <a:latin typeface="Lucida Sans Unicode" panose="020B0602030504020204" pitchFamily="34" charset="0"/>
                <a:cs typeface="Lucida Sans Unicode" panose="020B0602030504020204" pitchFamily="34" charset="0"/>
              </a:rPr>
              <a:t>Sales.Orders</a:t>
            </a:r>
            <a:r>
              <a:rPr lang="en-US" sz="2000" kern="0" dirty="0">
                <a:solidFill>
                  <a:srgbClr val="000000"/>
                </a:solidFill>
                <a:latin typeface="Lucida Sans Unicode" panose="020B0602030504020204" pitchFamily="34" charset="0"/>
                <a:cs typeface="Lucida Sans Unicode" panose="020B0602030504020204" pitchFamily="34" charset="0"/>
              </a:rPr>
              <a:t> AS </a:t>
            </a:r>
            <a:r>
              <a:rPr lang="en-US" sz="2000" b="1" kern="0" dirty="0">
                <a:solidFill>
                  <a:srgbClr val="000000"/>
                </a:solidFill>
                <a:latin typeface="Lucida Sans Unicode" panose="020B0602030504020204" pitchFamily="34" charset="0"/>
                <a:cs typeface="Lucida Sans Unicode" panose="020B0602030504020204" pitchFamily="34" charset="0"/>
              </a:rPr>
              <a:t>O1</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WHERE </a:t>
            </a:r>
            <a:r>
              <a:rPr lang="en-US" sz="2000" kern="0" dirty="0" err="1">
                <a:solidFill>
                  <a:srgbClr val="000000"/>
                </a:solidFill>
                <a:latin typeface="Lucida Sans Unicode" panose="020B0602030504020204" pitchFamily="34" charset="0"/>
                <a:cs typeface="Lucida Sans Unicode" panose="020B0602030504020204" pitchFamily="34" charset="0"/>
              </a:rPr>
              <a:t>orderdate</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 (</a:t>
            </a:r>
            <a:r>
              <a:rPr lang="en-US" sz="2000" kern="0" dirty="0">
                <a:solidFill>
                  <a:srgbClr val="000000"/>
                </a:solidFill>
                <a:latin typeface="Lucida Sans Unicode" panose="020B0602030504020204" pitchFamily="34" charset="0"/>
                <a:cs typeface="Lucida Sans Unicode" panose="020B0602030504020204" pitchFamily="34" charset="0"/>
              </a:rPr>
              <a:t>SELECT MAX(</a:t>
            </a:r>
            <a:r>
              <a:rPr lang="en-US" sz="2000" kern="0" dirty="0" err="1">
                <a:solidFill>
                  <a:srgbClr val="000000"/>
                </a:solidFill>
                <a:latin typeface="Lucida Sans Unicode" panose="020B0602030504020204" pitchFamily="34" charset="0"/>
                <a:cs typeface="Lucida Sans Unicode" panose="020B0602030504020204" pitchFamily="34" charset="0"/>
              </a:rPr>
              <a:t>orderdate</a:t>
            </a:r>
            <a:r>
              <a:rPr lang="en-US" sz="2000" kern="0" dirty="0">
                <a:solidFill>
                  <a:srgbClr val="000000"/>
                </a:solidFill>
                <a:latin typeface="Lucida Sans Unicode" panose="020B0602030504020204" pitchFamily="34" charset="0"/>
                <a:cs typeface="Lucida Sans Unicode" panose="020B0602030504020204" pitchFamily="34" charset="0"/>
              </a:rPr>
              <a:t>)</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                         FROM </a:t>
            </a:r>
            <a:r>
              <a:rPr lang="en-US" sz="2000" kern="0" dirty="0" err="1">
                <a:solidFill>
                  <a:srgbClr val="000000"/>
                </a:solidFill>
                <a:latin typeface="Lucida Sans Unicode" panose="020B0602030504020204" pitchFamily="34" charset="0"/>
                <a:cs typeface="Lucida Sans Unicode" panose="020B0602030504020204" pitchFamily="34" charset="0"/>
              </a:rPr>
              <a:t>Sales.Orders</a:t>
            </a:r>
            <a:r>
              <a:rPr lang="en-US" sz="2000" kern="0" dirty="0">
                <a:solidFill>
                  <a:srgbClr val="000000"/>
                </a:solidFill>
                <a:latin typeface="Lucida Sans Unicode" panose="020B0602030504020204" pitchFamily="34" charset="0"/>
                <a:cs typeface="Lucida Sans Unicode" panose="020B0602030504020204" pitchFamily="34" charset="0"/>
              </a:rPr>
              <a:t> AS O2</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smtClean="0">
                <a:solidFill>
                  <a:srgbClr val="000000"/>
                </a:solidFill>
                <a:latin typeface="Lucida Sans Unicode" panose="020B0602030504020204" pitchFamily="34" charset="0"/>
                <a:cs typeface="Lucida Sans Unicode" panose="020B0602030504020204" pitchFamily="34" charset="0"/>
              </a:rPr>
              <a:t>                         WHERE </a:t>
            </a:r>
            <a:r>
              <a:rPr lang="en-US" sz="2000" kern="0" dirty="0">
                <a:solidFill>
                  <a:srgbClr val="000000"/>
                </a:solidFill>
                <a:latin typeface="Lucida Sans Unicode" panose="020B0602030504020204" pitchFamily="34" charset="0"/>
                <a:cs typeface="Lucida Sans Unicode" panose="020B0602030504020204" pitchFamily="34" charset="0"/>
              </a:rPr>
              <a:t>O2.empid = </a:t>
            </a:r>
            <a:r>
              <a:rPr lang="en-US" sz="2000" b="1" kern="0" dirty="0">
                <a:solidFill>
                  <a:srgbClr val="000000"/>
                </a:solidFill>
                <a:latin typeface="Lucida Sans Unicode" panose="020B0602030504020204" pitchFamily="34" charset="0"/>
                <a:cs typeface="Lucida Sans Unicode" panose="020B0602030504020204" pitchFamily="34" charset="0"/>
              </a:rPr>
              <a:t>O1</a:t>
            </a:r>
            <a:r>
              <a:rPr lang="en-US" sz="2000" kern="0" dirty="0">
                <a:solidFill>
                  <a:srgbClr val="000000"/>
                </a:solidFill>
                <a:latin typeface="Lucida Sans Unicode" panose="020B0602030504020204" pitchFamily="34" charset="0"/>
                <a:cs typeface="Lucida Sans Unicode" panose="020B0602030504020204" pitchFamily="34" charset="0"/>
              </a:rPr>
              <a:t>.empid)</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ORDER BY </a:t>
            </a:r>
            <a:r>
              <a:rPr lang="en-US" sz="2000" kern="0" dirty="0" err="1">
                <a:solidFill>
                  <a:srgbClr val="000000"/>
                </a:solidFill>
                <a:latin typeface="Lucida Sans Unicode" panose="020B0602030504020204" pitchFamily="34" charset="0"/>
                <a:cs typeface="Lucida Sans Unicode" panose="020B0602030504020204" pitchFamily="34" charset="0"/>
              </a:rPr>
              <a:t>empid</a:t>
            </a:r>
            <a:r>
              <a:rPr lang="en-US" sz="2000" kern="0" dirty="0">
                <a:solidFill>
                  <a:srgbClr val="000000"/>
                </a:solidFill>
                <a:latin typeface="Lucida Sans Unicode" panose="020B0602030504020204" pitchFamily="34" charset="0"/>
                <a:cs typeface="Lucida Sans Unicode" panose="020B0602030504020204" pitchFamily="34" charset="0"/>
              </a:rPr>
              <a:t>, </a:t>
            </a:r>
            <a:r>
              <a:rPr lang="en-US" sz="2000" kern="0" dirty="0" err="1">
                <a:solidFill>
                  <a:srgbClr val="000000"/>
                </a:solidFill>
                <a:latin typeface="Lucida Sans Unicode" panose="020B0602030504020204" pitchFamily="34" charset="0"/>
                <a:cs typeface="Lucida Sans Unicode" panose="020B0602030504020204" pitchFamily="34" charset="0"/>
              </a:rPr>
              <a:t>orderdate</a:t>
            </a:r>
            <a:r>
              <a:rPr lang="en-US" sz="2000" kern="0" dirty="0">
                <a:solidFill>
                  <a:srgbClr val="00000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22183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 Correlated Subquery</a:t>
            </a:r>
          </a:p>
        </p:txBody>
      </p:sp>
    </p:spTree>
    <p:extLst>
      <p:ext uri="{BB962C8B-B14F-4D97-AF65-F5344CB8AC3E}">
        <p14:creationId xmlns:p14="http://schemas.microsoft.com/office/powerpoint/2010/main" val="1906072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Using APPLY </a:t>
            </a:r>
            <a:r>
              <a:rPr lang="en-GB" dirty="0"/>
              <a:t>with </a:t>
            </a:r>
            <a:r>
              <a:rPr lang="en-GB" dirty="0" smtClean="0"/>
              <a:t>Table-Valued </a:t>
            </a:r>
            <a:r>
              <a:rPr lang="en-GB" dirty="0"/>
              <a:t>Functions</a:t>
            </a:r>
            <a:endParaRPr lang="en-US" dirty="0"/>
          </a:p>
        </p:txBody>
      </p:sp>
      <p:sp>
        <p:nvSpPr>
          <p:cNvPr id="3" name="Content Placeholder 2"/>
          <p:cNvSpPr>
            <a:spLocks noGrp="1"/>
          </p:cNvSpPr>
          <p:nvPr>
            <p:ph sz="quarter" idx="10"/>
          </p:nvPr>
        </p:nvSpPr>
        <p:spPr/>
        <p:txBody>
          <a:bodyPr/>
          <a:lstStyle/>
          <a:p>
            <a:r>
              <a:rPr lang="en-US" dirty="0"/>
              <a:t>CROSS APPLY applies the right table expression </a:t>
            </a:r>
            <a:r>
              <a:rPr lang="en-US" dirty="0" smtClean="0"/>
              <a:t>to</a:t>
            </a:r>
            <a:br>
              <a:rPr lang="en-US" dirty="0" smtClean="0"/>
            </a:br>
            <a:r>
              <a:rPr lang="en-US" dirty="0" smtClean="0"/>
              <a:t>each </a:t>
            </a:r>
            <a:r>
              <a:rPr lang="en-US" dirty="0"/>
              <a:t>row in left table</a:t>
            </a:r>
          </a:p>
          <a:p>
            <a:pPr lvl="1"/>
            <a:r>
              <a:rPr lang="en-US" dirty="0"/>
              <a:t>Conceptually similar to CROSS JOIN between two tables but can correlate data between </a:t>
            </a:r>
            <a:r>
              <a:rPr lang="en-US" dirty="0" smtClean="0"/>
              <a:t>sources</a:t>
            </a:r>
          </a:p>
          <a:p>
            <a:pPr lvl="1"/>
            <a:endParaRPr lang="en-GB" dirty="0"/>
          </a:p>
          <a:p>
            <a:pPr lvl="1"/>
            <a:endParaRPr lang="en-GB" dirty="0" smtClean="0"/>
          </a:p>
          <a:p>
            <a:pPr lvl="1"/>
            <a:endParaRPr lang="en-US" dirty="0" smtClean="0"/>
          </a:p>
          <a:p>
            <a:r>
              <a:rPr lang="en-US" dirty="0"/>
              <a:t>OUTER APPLY adds rows for those with NULL in columns for right table</a:t>
            </a:r>
          </a:p>
          <a:p>
            <a:pPr lvl="1"/>
            <a:r>
              <a:rPr lang="en-US" dirty="0"/>
              <a:t>Conceptually similar to LEFT OUTER JOIN between two tables</a:t>
            </a:r>
          </a:p>
          <a:p>
            <a:pPr lvl="1"/>
            <a:endParaRPr lang="en-US" dirty="0"/>
          </a:p>
          <a:p>
            <a:endParaRPr lang="en-US" dirty="0"/>
          </a:p>
        </p:txBody>
      </p:sp>
      <p:sp>
        <p:nvSpPr>
          <p:cNvPr id="5" name="AutoShape 3"/>
          <p:cNvSpPr>
            <a:spLocks noChangeArrowheads="1"/>
          </p:cNvSpPr>
          <p:nvPr/>
        </p:nvSpPr>
        <p:spPr bwMode="auto">
          <a:xfrm>
            <a:off x="1038662" y="3553896"/>
            <a:ext cx="10206135" cy="95904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SELECT S.supplierid, s.companyname, P.productid, 	P.productname, P.unitprice</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FROM Production.Suppliers AS S</a:t>
            </a:r>
          </a:p>
          <a:p>
            <a:pPr defTabSz="457200" fontAlgn="base">
              <a:lnSpc>
                <a:spcPct val="90000"/>
              </a:lnSpc>
              <a:spcBef>
                <a:spcPct val="0"/>
              </a:spcBef>
              <a:spcAft>
                <a:spcPct val="0"/>
              </a:spcAft>
              <a:tabLst>
                <a:tab pos="457200" algn="l"/>
              </a:tabLst>
            </a:pPr>
            <a:r>
              <a:rPr lang="en-US" sz="2000" kern="0" dirty="0">
                <a:solidFill>
                  <a:srgbClr val="000000"/>
                </a:solidFill>
                <a:latin typeface="Lucida Sans Unicode" panose="020B0602030504020204" pitchFamily="34" charset="0"/>
                <a:cs typeface="Lucida Sans Unicode" panose="020B0602030504020204" pitchFamily="34" charset="0"/>
              </a:rPr>
              <a:t>CROSS APPLY </a:t>
            </a:r>
            <a:r>
              <a:rPr lang="en-US" sz="2000" kern="0" dirty="0" err="1" smtClean="0">
                <a:solidFill>
                  <a:srgbClr val="000000"/>
                </a:solidFill>
                <a:latin typeface="Lucida Sans Unicode" panose="020B0602030504020204" pitchFamily="34" charset="0"/>
                <a:cs typeface="Lucida Sans Unicode" panose="020B0602030504020204" pitchFamily="34" charset="0"/>
              </a:rPr>
              <a:t>dbo.fn_TopProductsByShipper</a:t>
            </a:r>
            <a:r>
              <a:rPr lang="en-US" sz="2000" kern="0" dirty="0" smtClean="0">
                <a:solidFill>
                  <a:srgbClr val="000000"/>
                </a:solidFill>
                <a:latin typeface="Lucida Sans Unicode" panose="020B0602030504020204" pitchFamily="34" charset="0"/>
                <a:cs typeface="Lucida Sans Unicode" panose="020B0602030504020204" pitchFamily="34" charset="0"/>
              </a:rPr>
              <a:t>(</a:t>
            </a:r>
            <a:r>
              <a:rPr lang="en-US" sz="2000" kern="0" dirty="0" err="1" smtClean="0">
                <a:solidFill>
                  <a:srgbClr val="000000"/>
                </a:solidFill>
                <a:latin typeface="Lucida Sans Unicode" panose="020B0602030504020204" pitchFamily="34" charset="0"/>
                <a:cs typeface="Lucida Sans Unicode" panose="020B0602030504020204" pitchFamily="34" charset="0"/>
              </a:rPr>
              <a:t>S.supplierid</a:t>
            </a:r>
            <a:r>
              <a:rPr lang="en-US" sz="2000" kern="0" dirty="0">
                <a:solidFill>
                  <a:srgbClr val="000000"/>
                </a:solidFill>
                <a:latin typeface="Lucida Sans Unicode" panose="020B0602030504020204" pitchFamily="34" charset="0"/>
                <a:cs typeface="Lucida Sans Unicode" panose="020B0602030504020204" pitchFamily="34" charset="0"/>
              </a:rPr>
              <a:t>) AS P</a:t>
            </a:r>
          </a:p>
        </p:txBody>
      </p:sp>
    </p:spTree>
    <p:extLst>
      <p:ext uri="{BB962C8B-B14F-4D97-AF65-F5344CB8AC3E}">
        <p14:creationId xmlns:p14="http://schemas.microsoft.com/office/powerpoint/2010/main" val="375899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Using </a:t>
            </a:r>
            <a:r>
              <a:rPr lang="en-GB" dirty="0" smtClean="0"/>
              <a:t>APPLY </a:t>
            </a:r>
            <a:r>
              <a:rPr lang="en-GB" dirty="0"/>
              <a:t>with Table-Valued Functions</a:t>
            </a:r>
          </a:p>
        </p:txBody>
      </p:sp>
    </p:spTree>
    <p:extLst>
      <p:ext uri="{BB962C8B-B14F-4D97-AF65-F5344CB8AC3E}">
        <p14:creationId xmlns:p14="http://schemas.microsoft.com/office/powerpoint/2010/main" val="43334546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80A71032-C16A-4ACC-83BF-D0F9240327F6">6</Module>
    <Content_x0020_Type xmlns="80A71032-C16A-4ACC-83BF-D0F9240327F6">Slide Presentation</Content_x0020_Type>
    <Status xmlns="80A71032-C16A-4ACC-83BF-D0F9240327F6">Final</Status>
  </documentManagement>
</p:properties>
</file>

<file path=customXml/itemProps1.xml><?xml version="1.0" encoding="utf-8"?>
<ds:datastoreItem xmlns:ds="http://schemas.openxmlformats.org/officeDocument/2006/customXml" ds:itemID="{2989BA8C-3C40-4CC1-95D7-228282D5ABB3}"/>
</file>

<file path=customXml/itemProps2.xml><?xml version="1.0" encoding="utf-8"?>
<ds:datastoreItem xmlns:ds="http://schemas.openxmlformats.org/officeDocument/2006/customXml" ds:itemID="{B1AA7CC2-CC9A-4546-B774-57B6CC3AFCD1}"/>
</file>

<file path=customXml/itemProps3.xml><?xml version="1.0" encoding="utf-8"?>
<ds:datastoreItem xmlns:ds="http://schemas.openxmlformats.org/officeDocument/2006/customXml" ds:itemID="{3C94F379-0418-49CF-A958-FB22122BC8FD}"/>
</file>

<file path=docProps/app.xml><?xml version="1.0" encoding="utf-8"?>
<Properties xmlns="http://schemas.openxmlformats.org/officeDocument/2006/extended-properties" xmlns:vt="http://schemas.openxmlformats.org/officeDocument/2006/docPropsVTypes">
  <Template>MVA-CourseTemplate-1</Template>
  <TotalTime>0</TotalTime>
  <Words>238</Words>
  <Application>Microsoft Office PowerPoint</Application>
  <PresentationFormat>Widescreen</PresentationFormat>
  <Paragraphs>71</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Lucida Sans Unicode</vt:lpstr>
      <vt:lpstr>Segoe</vt:lpstr>
      <vt:lpstr>Segoe UI</vt:lpstr>
      <vt:lpstr>Segoe UI Light</vt:lpstr>
      <vt:lpstr>1_Office Theme</vt:lpstr>
      <vt:lpstr>PowerPoint Presentation</vt:lpstr>
      <vt:lpstr>Module Overview</vt:lpstr>
      <vt:lpstr>Introduction to Subqueries</vt:lpstr>
      <vt:lpstr>Scalar or Multi-Valued?</vt:lpstr>
      <vt:lpstr>Using Subqueries</vt:lpstr>
      <vt:lpstr>Self-Contained or Correlated?</vt:lpstr>
      <vt:lpstr>Creating a Correlated Subquery</vt:lpstr>
      <vt:lpstr>Using APPLY with Table-Valued Functions</vt:lpstr>
      <vt:lpstr>Using APPLY with Table-Valued Functions</vt:lpstr>
      <vt:lpstr>Using Subqueries and APPLY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2015-01-29T20:02:38Z</dcterms:created>
  <dcterms:modified xsi:type="dcterms:W3CDTF">2015-01-29T20:02:43Z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