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7.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0"/>
  </p:notesMasterIdLst>
  <p:handoutMasterIdLst>
    <p:handoutMasterId r:id="rId21"/>
  </p:handoutMasterIdLst>
  <p:sldIdLst>
    <p:sldId id="277" r:id="rId2"/>
    <p:sldId id="278" r:id="rId3"/>
    <p:sldId id="280" r:id="rId4"/>
    <p:sldId id="281" r:id="rId5"/>
    <p:sldId id="282" r:id="rId6"/>
    <p:sldId id="283" r:id="rId7"/>
    <p:sldId id="284" r:id="rId8"/>
    <p:sldId id="285" r:id="rId9"/>
    <p:sldId id="286" r:id="rId10"/>
    <p:sldId id="287" r:id="rId11"/>
    <p:sldId id="288" r:id="rId12"/>
    <p:sldId id="289" r:id="rId13"/>
    <p:sldId id="290" r:id="rId14"/>
    <p:sldId id="291" r:id="rId15"/>
    <p:sldId id="292" r:id="rId16"/>
    <p:sldId id="293" r:id="rId17"/>
    <p:sldId id="279"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 Id="rId27"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421669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Using Table Expressions</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Derived Tables</a:t>
            </a:r>
            <a:br>
              <a:rPr lang="en-GB" dirty="0" smtClean="0"/>
            </a:br>
            <a:r>
              <a:rPr lang="en-GB" sz="4000" dirty="0" smtClean="0">
                <a:solidFill>
                  <a:schemeClr val="bg1">
                    <a:lumMod val="50000"/>
                  </a:schemeClr>
                </a:solidFill>
              </a:rPr>
              <a:t>Introduction</a:t>
            </a:r>
            <a:endParaRPr lang="en-GB" dirty="0">
              <a:solidFill>
                <a:schemeClr val="bg1">
                  <a:lumMod val="50000"/>
                </a:schemeClr>
              </a:solidFill>
            </a:endParaRPr>
          </a:p>
        </p:txBody>
      </p:sp>
      <p:sp>
        <p:nvSpPr>
          <p:cNvPr id="3" name="Content Placeholder 2"/>
          <p:cNvSpPr>
            <a:spLocks noGrp="1"/>
          </p:cNvSpPr>
          <p:nvPr>
            <p:ph sz="quarter" idx="10"/>
          </p:nvPr>
        </p:nvSpPr>
        <p:spPr>
          <a:xfrm>
            <a:off x="379413" y="3765755"/>
            <a:ext cx="11525250" cy="2912858"/>
          </a:xfrm>
        </p:spPr>
        <p:txBody>
          <a:bodyPr/>
          <a:lstStyle/>
          <a:p>
            <a:pPr lvl="0"/>
            <a:r>
              <a:rPr lang="en-US" dirty="0">
                <a:solidFill>
                  <a:srgbClr val="000000"/>
                </a:solidFill>
              </a:rPr>
              <a:t>Derived tables are named query expressions created within an outer SELECT statement</a:t>
            </a:r>
          </a:p>
          <a:p>
            <a:pPr lvl="0"/>
            <a:r>
              <a:rPr lang="en-US" dirty="0">
                <a:solidFill>
                  <a:srgbClr val="000000"/>
                </a:solidFill>
              </a:rPr>
              <a:t>Not stored in database – represents a virtual relational table</a:t>
            </a:r>
          </a:p>
          <a:p>
            <a:pPr lvl="0"/>
            <a:r>
              <a:rPr lang="en-US" dirty="0" smtClean="0">
                <a:solidFill>
                  <a:srgbClr val="000000"/>
                </a:solidFill>
              </a:rPr>
              <a:t>Scope </a:t>
            </a:r>
            <a:r>
              <a:rPr lang="en-US" dirty="0">
                <a:solidFill>
                  <a:srgbClr val="000000"/>
                </a:solidFill>
              </a:rPr>
              <a:t>of a derived table is the query in which it is defined</a:t>
            </a:r>
          </a:p>
          <a:p>
            <a:pPr marL="0" indent="0">
              <a:buNone/>
            </a:pPr>
            <a:endParaRPr lang="en-GB" dirty="0"/>
          </a:p>
        </p:txBody>
      </p:sp>
      <p:sp>
        <p:nvSpPr>
          <p:cNvPr id="5" name="AutoShape 3"/>
          <p:cNvSpPr>
            <a:spLocks noChangeArrowheads="1"/>
          </p:cNvSpPr>
          <p:nvPr/>
        </p:nvSpPr>
        <p:spPr bwMode="auto">
          <a:xfrm>
            <a:off x="2460364" y="1658570"/>
            <a:ext cx="7574692"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SELECT </a:t>
            </a:r>
            <a:r>
              <a:rPr lang="en-US" sz="2000" kern="0" dirty="0" err="1">
                <a:latin typeface="Lucida Sans Unicode" panose="020B0602030504020204" pitchFamily="34" charset="0"/>
                <a:cs typeface="Lucida Sans Unicode" panose="020B0602030504020204" pitchFamily="34" charset="0"/>
              </a:rPr>
              <a:t>orderyear</a:t>
            </a:r>
            <a:r>
              <a:rPr lang="en-US" sz="2000" kern="0" dirty="0">
                <a:latin typeface="Lucida Sans Unicode" panose="020B0602030504020204" pitchFamily="34" charset="0"/>
                <a:cs typeface="Lucida Sans Unicode" panose="020B0602030504020204" pitchFamily="34" charset="0"/>
              </a:rPr>
              <a:t>, COUNT(DISTINCT </a:t>
            </a:r>
            <a:r>
              <a:rPr lang="en-US" sz="2000" kern="0" dirty="0" err="1">
                <a:latin typeface="Lucida Sans Unicode" panose="020B0602030504020204" pitchFamily="34" charset="0"/>
                <a:cs typeface="Lucida Sans Unicode" panose="020B0602030504020204" pitchFamily="34" charset="0"/>
              </a:rPr>
              <a:t>custid</a:t>
            </a:r>
            <a:r>
              <a:rPr lang="en-US" sz="2000" kern="0" dirty="0">
                <a:latin typeface="Lucida Sans Unicode" panose="020B0602030504020204" pitchFamily="34" charset="0"/>
                <a:cs typeface="Lucida Sans Unicode" panose="020B0602030504020204" pitchFamily="34" charset="0"/>
              </a:rPr>
              <a:t>) AS </a:t>
            </a:r>
            <a:r>
              <a:rPr lang="en-US" sz="2000" kern="0" dirty="0" err="1">
                <a:latin typeface="Lucida Sans Unicode" panose="020B0602030504020204" pitchFamily="34" charset="0"/>
                <a:cs typeface="Lucida Sans Unicode" panose="020B0602030504020204" pitchFamily="34" charset="0"/>
              </a:rPr>
              <a:t>cust_count</a:t>
            </a:r>
            <a:endParaRPr lang="en-US"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defRPr/>
            </a:pPr>
            <a:r>
              <a:rPr lang="en-US" sz="2000" kern="0" dirty="0" smtClean="0">
                <a:latin typeface="Lucida Sans Unicode" panose="020B0602030504020204" pitchFamily="34" charset="0"/>
                <a:cs typeface="Lucida Sans Unicode" panose="020B0602030504020204" pitchFamily="34" charset="0"/>
              </a:rPr>
              <a:t>FROM</a:t>
            </a:r>
          </a:p>
          <a:p>
            <a:pPr lvl="0" fontAlgn="base">
              <a:spcBef>
                <a:spcPct val="0"/>
              </a:spcBef>
              <a:spcAft>
                <a:spcPct val="0"/>
              </a:spcAft>
              <a:defRPr/>
            </a:pPr>
            <a:r>
              <a:rPr lang="en-US" sz="2000" kern="0" dirty="0" smtClean="0">
                <a:latin typeface="Lucida Sans Unicode" panose="020B0602030504020204" pitchFamily="34" charset="0"/>
                <a:cs typeface="Lucida Sans Unicode" panose="020B0602030504020204" pitchFamily="34" charset="0"/>
              </a:rPr>
              <a:t>	(</a:t>
            </a:r>
            <a:r>
              <a:rPr lang="en-US" sz="2000" b="1" kern="0" dirty="0" smtClean="0">
                <a:latin typeface="Lucida Sans Unicode" panose="020B0602030504020204" pitchFamily="34" charset="0"/>
                <a:cs typeface="Lucida Sans Unicode" panose="020B0602030504020204" pitchFamily="34" charset="0"/>
              </a:rPr>
              <a:t>SELECT </a:t>
            </a:r>
            <a:r>
              <a:rPr lang="en-US" sz="2000" b="1" kern="0" dirty="0">
                <a:latin typeface="Lucida Sans Unicode" panose="020B0602030504020204" pitchFamily="34" charset="0"/>
                <a:cs typeface="Lucida Sans Unicode" panose="020B0602030504020204" pitchFamily="34" charset="0"/>
              </a:rPr>
              <a:t>YEAR(</a:t>
            </a:r>
            <a:r>
              <a:rPr lang="en-US" sz="2000" b="1" kern="0" dirty="0" err="1">
                <a:latin typeface="Lucida Sans Unicode" panose="020B0602030504020204" pitchFamily="34" charset="0"/>
                <a:cs typeface="Lucida Sans Unicode" panose="020B0602030504020204" pitchFamily="34" charset="0"/>
              </a:rPr>
              <a:t>orderdate</a:t>
            </a:r>
            <a:r>
              <a:rPr lang="en-US" sz="2000" b="1" kern="0" dirty="0">
                <a:latin typeface="Lucida Sans Unicode" panose="020B0602030504020204" pitchFamily="34" charset="0"/>
                <a:cs typeface="Lucida Sans Unicode" panose="020B0602030504020204" pitchFamily="34" charset="0"/>
              </a:rPr>
              <a:t>) AS </a:t>
            </a:r>
            <a:r>
              <a:rPr lang="en-US" sz="2000" b="1" kern="0" dirty="0" err="1">
                <a:latin typeface="Lucida Sans Unicode" panose="020B0602030504020204" pitchFamily="34" charset="0"/>
                <a:cs typeface="Lucida Sans Unicode" panose="020B0602030504020204" pitchFamily="34" charset="0"/>
              </a:rPr>
              <a:t>orderyear</a:t>
            </a:r>
            <a:r>
              <a:rPr lang="en-US" sz="2000" b="1" kern="0" dirty="0">
                <a:latin typeface="Lucida Sans Unicode" panose="020B0602030504020204" pitchFamily="34" charset="0"/>
                <a:cs typeface="Lucida Sans Unicode" panose="020B0602030504020204" pitchFamily="34" charset="0"/>
              </a:rPr>
              <a:t>, </a:t>
            </a:r>
            <a:r>
              <a:rPr lang="en-US" sz="2000" b="1" kern="0" dirty="0" err="1">
                <a:latin typeface="Lucida Sans Unicode" panose="020B0602030504020204" pitchFamily="34" charset="0"/>
                <a:cs typeface="Lucida Sans Unicode" panose="020B0602030504020204" pitchFamily="34" charset="0"/>
              </a:rPr>
              <a:t>custid</a:t>
            </a:r>
            <a:r>
              <a:rPr lang="en-US" sz="2000" b="1" kern="0" dirty="0">
                <a:latin typeface="Lucida Sans Unicode" panose="020B0602030504020204" pitchFamily="34" charset="0"/>
                <a:cs typeface="Lucida Sans Unicode" panose="020B0602030504020204" pitchFamily="34" charset="0"/>
              </a:rPr>
              <a:t> </a:t>
            </a:r>
          </a:p>
          <a:p>
            <a:pPr lvl="0" fontAlgn="base">
              <a:spcBef>
                <a:spcPct val="0"/>
              </a:spcBef>
              <a:spcAft>
                <a:spcPct val="0"/>
              </a:spcAft>
              <a:defRPr/>
            </a:pPr>
            <a:r>
              <a:rPr lang="en-US" sz="2000" b="1" kern="0" dirty="0">
                <a:latin typeface="Lucida Sans Unicode" panose="020B0602030504020204" pitchFamily="34" charset="0"/>
                <a:cs typeface="Lucida Sans Unicode" panose="020B0602030504020204" pitchFamily="34" charset="0"/>
              </a:rPr>
              <a:t>	FROM </a:t>
            </a:r>
            <a:r>
              <a:rPr lang="en-US" sz="2000" b="1" kern="0" dirty="0" err="1">
                <a:latin typeface="Lucida Sans Unicode" panose="020B0602030504020204" pitchFamily="34" charset="0"/>
                <a:cs typeface="Lucida Sans Unicode" panose="020B0602030504020204" pitchFamily="34" charset="0"/>
              </a:rPr>
              <a:t>Sales.Orders</a:t>
            </a:r>
            <a:r>
              <a:rPr lang="en-US" sz="2000" b="1" kern="0" dirty="0">
                <a:latin typeface="Lucida Sans Unicode" panose="020B0602030504020204" pitchFamily="34" charset="0"/>
                <a:cs typeface="Lucida Sans Unicode" panose="020B0602030504020204" pitchFamily="34" charset="0"/>
              </a:rPr>
              <a:t>) AS </a:t>
            </a:r>
            <a:r>
              <a:rPr lang="en-US" sz="2000" b="1" kern="0" dirty="0" err="1">
                <a:latin typeface="Lucida Sans Unicode" panose="020B0602030504020204" pitchFamily="34" charset="0"/>
                <a:cs typeface="Lucida Sans Unicode" panose="020B0602030504020204" pitchFamily="34" charset="0"/>
              </a:rPr>
              <a:t>derived_year</a:t>
            </a:r>
            <a:endParaRPr lang="en-US" sz="2000" b="1"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defRPr/>
            </a:pPr>
            <a:r>
              <a:rPr lang="en-US" sz="2000" kern="0" dirty="0">
                <a:latin typeface="Lucida Sans Unicode" panose="020B0602030504020204" pitchFamily="34" charset="0"/>
                <a:cs typeface="Lucida Sans Unicode" panose="020B0602030504020204" pitchFamily="34" charset="0"/>
              </a:rPr>
              <a:t>GROUP BY </a:t>
            </a:r>
            <a:r>
              <a:rPr lang="en-US" sz="2000" kern="0" dirty="0" err="1">
                <a:latin typeface="Lucida Sans Unicode" panose="020B0602030504020204" pitchFamily="34" charset="0"/>
                <a:cs typeface="Lucida Sans Unicode" panose="020B0602030504020204" pitchFamily="34" charset="0"/>
              </a:rPr>
              <a:t>orderyear</a:t>
            </a:r>
            <a:r>
              <a:rPr lang="en-US" sz="2000" kern="0" dirty="0">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362761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Derived Tables</a:t>
            </a:r>
            <a:br>
              <a:rPr lang="en-GB" dirty="0"/>
            </a:br>
            <a:r>
              <a:rPr lang="en-GB" sz="4000" dirty="0" smtClean="0">
                <a:solidFill>
                  <a:schemeClr val="bg1">
                    <a:lumMod val="50000"/>
                  </a:schemeClr>
                </a:solidFill>
              </a:rPr>
              <a:t>Guidelines</a:t>
            </a:r>
            <a:endParaRPr lang="en-GB" dirty="0"/>
          </a:p>
        </p:txBody>
      </p:sp>
      <p:sp>
        <p:nvSpPr>
          <p:cNvPr id="3" name="Content Placeholder 2"/>
          <p:cNvSpPr>
            <a:spLocks noGrp="1"/>
          </p:cNvSpPr>
          <p:nvPr>
            <p:ph sz="quarter" idx="10"/>
          </p:nvPr>
        </p:nvSpPr>
        <p:spPr/>
        <p:txBody>
          <a:bodyPr/>
          <a:lstStyle/>
          <a:p>
            <a:r>
              <a:rPr lang="en-GB" dirty="0" smtClean="0"/>
              <a:t>Derived tables </a:t>
            </a:r>
            <a:r>
              <a:rPr lang="en-GB" b="1" u="sng" dirty="0" smtClean="0"/>
              <a:t>must</a:t>
            </a:r>
            <a:r>
              <a:rPr lang="en-GB" dirty="0" smtClean="0"/>
              <a:t>:</a:t>
            </a:r>
          </a:p>
          <a:p>
            <a:pPr lvl="1"/>
            <a:r>
              <a:rPr lang="en-GB" dirty="0"/>
              <a:t>Have an alias</a:t>
            </a:r>
          </a:p>
          <a:p>
            <a:pPr lvl="1"/>
            <a:r>
              <a:rPr lang="en-GB" dirty="0" smtClean="0"/>
              <a:t>Have </a:t>
            </a:r>
            <a:r>
              <a:rPr lang="en-GB" dirty="0"/>
              <a:t>unique names for all columns</a:t>
            </a:r>
          </a:p>
          <a:p>
            <a:pPr lvl="1"/>
            <a:r>
              <a:rPr lang="en-GB" dirty="0"/>
              <a:t>Not use an ORDER BY clause (without TOP or OFFSET/FETCH)</a:t>
            </a:r>
          </a:p>
          <a:p>
            <a:pPr lvl="1"/>
            <a:r>
              <a:rPr lang="en-GB" dirty="0"/>
              <a:t>Not be referred to multiple times in the same query</a:t>
            </a:r>
          </a:p>
          <a:p>
            <a:r>
              <a:rPr lang="en-GB" dirty="0" smtClean="0"/>
              <a:t>Derived tables </a:t>
            </a:r>
            <a:r>
              <a:rPr lang="en-GB" b="1" dirty="0" smtClean="0"/>
              <a:t>may</a:t>
            </a:r>
            <a:r>
              <a:rPr lang="en-GB" dirty="0" smtClean="0"/>
              <a:t>:</a:t>
            </a:r>
          </a:p>
          <a:p>
            <a:pPr lvl="1"/>
            <a:r>
              <a:rPr lang="en-GB" dirty="0"/>
              <a:t>Use internal or external aliases for columns</a:t>
            </a:r>
          </a:p>
          <a:p>
            <a:pPr lvl="1"/>
            <a:r>
              <a:rPr lang="en-GB" dirty="0"/>
              <a:t>Refer to parameters and/or variables</a:t>
            </a:r>
          </a:p>
          <a:p>
            <a:pPr lvl="1"/>
            <a:r>
              <a:rPr lang="en-GB" dirty="0"/>
              <a:t>Be nested within other derived tables</a:t>
            </a:r>
          </a:p>
          <a:p>
            <a:pPr lvl="1"/>
            <a:endParaRPr lang="en-GB" dirty="0"/>
          </a:p>
        </p:txBody>
      </p:sp>
    </p:spTree>
    <p:extLst>
      <p:ext uri="{BB962C8B-B14F-4D97-AF65-F5344CB8AC3E}">
        <p14:creationId xmlns:p14="http://schemas.microsoft.com/office/powerpoint/2010/main" val="351058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Derived Tables</a:t>
            </a:r>
            <a:br>
              <a:rPr lang="en-GB" dirty="0"/>
            </a:br>
            <a:r>
              <a:rPr lang="en-GB" sz="4000" dirty="0" smtClean="0">
                <a:solidFill>
                  <a:schemeClr val="bg1">
                    <a:lumMod val="50000"/>
                  </a:schemeClr>
                </a:solidFill>
              </a:rPr>
              <a:t>Specifying Column Aliases</a:t>
            </a:r>
            <a:endParaRPr lang="en-GB" dirty="0"/>
          </a:p>
        </p:txBody>
      </p:sp>
      <p:sp>
        <p:nvSpPr>
          <p:cNvPr id="3" name="Content Placeholder 2"/>
          <p:cNvSpPr>
            <a:spLocks noGrp="1"/>
          </p:cNvSpPr>
          <p:nvPr>
            <p:ph sz="quarter" idx="10"/>
          </p:nvPr>
        </p:nvSpPr>
        <p:spPr/>
        <p:txBody>
          <a:bodyPr/>
          <a:lstStyle/>
          <a:p>
            <a:pPr lvl="0"/>
            <a:r>
              <a:rPr lang="en-US" dirty="0">
                <a:solidFill>
                  <a:srgbClr val="000000"/>
                </a:solidFill>
              </a:rPr>
              <a:t>Column aliases may be defined inline:</a:t>
            </a:r>
          </a:p>
          <a:p>
            <a:pPr lvl="0"/>
            <a:endParaRPr lang="en-US" dirty="0">
              <a:solidFill>
                <a:srgbClr val="000000"/>
              </a:solidFill>
            </a:endParaRPr>
          </a:p>
          <a:p>
            <a:pPr lvl="0"/>
            <a:endParaRPr lang="en-US" dirty="0">
              <a:solidFill>
                <a:srgbClr val="000000"/>
              </a:solidFill>
            </a:endParaRPr>
          </a:p>
          <a:p>
            <a:pPr lvl="0"/>
            <a:endParaRPr lang="en-US" dirty="0">
              <a:solidFill>
                <a:srgbClr val="000000"/>
              </a:solidFill>
            </a:endParaRPr>
          </a:p>
          <a:p>
            <a:pPr lvl="0"/>
            <a:r>
              <a:rPr lang="en-US" dirty="0" smtClean="0">
                <a:solidFill>
                  <a:srgbClr val="000000"/>
                </a:solidFill>
              </a:rPr>
              <a:t>Or externally</a:t>
            </a:r>
            <a:r>
              <a:rPr lang="en-US" dirty="0">
                <a:solidFill>
                  <a:srgbClr val="000000"/>
                </a:solidFill>
              </a:rPr>
              <a:t>:</a:t>
            </a:r>
          </a:p>
          <a:p>
            <a:pPr lvl="1"/>
            <a:endParaRPr lang="en-GB" dirty="0"/>
          </a:p>
        </p:txBody>
      </p:sp>
      <p:sp>
        <p:nvSpPr>
          <p:cNvPr id="6" name="AutoShape 3"/>
          <p:cNvSpPr>
            <a:spLocks noChangeArrowheads="1"/>
          </p:cNvSpPr>
          <p:nvPr/>
        </p:nvSpPr>
        <p:spPr bwMode="auto">
          <a:xfrm>
            <a:off x="1744642" y="2196102"/>
            <a:ext cx="7983580" cy="124676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orderyear, COUNT(DISTINCT custid) AS cust_count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FROM (	SELECT YEAR(orderdate) </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AS orderyear</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custid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FROM Sales.Orders) AS derived_year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BY orderyear;</a:t>
            </a:r>
          </a:p>
        </p:txBody>
      </p:sp>
      <p:sp>
        <p:nvSpPr>
          <p:cNvPr id="7" name="AutoShape 3"/>
          <p:cNvSpPr>
            <a:spLocks noChangeArrowheads="1"/>
          </p:cNvSpPr>
          <p:nvPr/>
        </p:nvSpPr>
        <p:spPr bwMode="auto">
          <a:xfrm>
            <a:off x="1744642" y="4865474"/>
            <a:ext cx="7983580" cy="1534478"/>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orderyear, COUNT(DISTINCT custid) AS cust_count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FROM (	SELECT YEAR(orderdate), custid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FROM Sales.Orders) AS </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derived_year(</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orderyear, custid</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BY orderyear;</a:t>
            </a:r>
          </a:p>
        </p:txBody>
      </p:sp>
    </p:spTree>
    <p:extLst>
      <p:ext uri="{BB962C8B-B14F-4D97-AF65-F5344CB8AC3E}">
        <p14:creationId xmlns:p14="http://schemas.microsoft.com/office/powerpoint/2010/main" val="2333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Derived Tables</a:t>
            </a:r>
            <a:endParaRPr lang="en-GB" dirty="0"/>
          </a:p>
        </p:txBody>
      </p:sp>
    </p:spTree>
    <p:extLst>
      <p:ext uri="{BB962C8B-B14F-4D97-AF65-F5344CB8AC3E}">
        <p14:creationId xmlns:p14="http://schemas.microsoft.com/office/powerpoint/2010/main" val="2604796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Table Expressions (CTEs)</a:t>
            </a:r>
            <a:endParaRPr lang="en-GB" dirty="0"/>
          </a:p>
        </p:txBody>
      </p:sp>
      <p:sp>
        <p:nvSpPr>
          <p:cNvPr id="3" name="Content Placeholder 2"/>
          <p:cNvSpPr>
            <a:spLocks noGrp="1"/>
          </p:cNvSpPr>
          <p:nvPr>
            <p:ph sz="quarter" idx="10"/>
          </p:nvPr>
        </p:nvSpPr>
        <p:spPr>
          <a:xfrm>
            <a:off x="379413" y="3928948"/>
            <a:ext cx="11525250" cy="2749665"/>
          </a:xfrm>
        </p:spPr>
        <p:txBody>
          <a:bodyPr/>
          <a:lstStyle/>
          <a:p>
            <a:pPr lvl="0"/>
            <a:r>
              <a:rPr lang="en-US" dirty="0">
                <a:solidFill>
                  <a:srgbClr val="000000"/>
                </a:solidFill>
              </a:rPr>
              <a:t>CTEs are named table expressions defined in a query</a:t>
            </a:r>
          </a:p>
          <a:p>
            <a:pPr lvl="0"/>
            <a:r>
              <a:rPr lang="en-US" dirty="0">
                <a:solidFill>
                  <a:srgbClr val="000000"/>
                </a:solidFill>
              </a:rPr>
              <a:t>CTEs are similar to derived tables in scope and naming requirements</a:t>
            </a:r>
          </a:p>
          <a:p>
            <a:pPr lvl="0"/>
            <a:r>
              <a:rPr lang="en-US" dirty="0">
                <a:solidFill>
                  <a:srgbClr val="000000"/>
                </a:solidFill>
              </a:rPr>
              <a:t>Unlike derived tables, CTEs support </a:t>
            </a:r>
            <a:r>
              <a:rPr lang="en-US" dirty="0" smtClean="0">
                <a:solidFill>
                  <a:srgbClr val="000000"/>
                </a:solidFill>
              </a:rPr>
              <a:t>multiple references </a:t>
            </a:r>
            <a:r>
              <a:rPr lang="en-US" dirty="0">
                <a:solidFill>
                  <a:srgbClr val="000000"/>
                </a:solidFill>
              </a:rPr>
              <a:t>and recursion</a:t>
            </a:r>
          </a:p>
          <a:p>
            <a:endParaRPr lang="en-GB" dirty="0"/>
          </a:p>
        </p:txBody>
      </p:sp>
      <p:sp>
        <p:nvSpPr>
          <p:cNvPr id="5" name="AutoShape 3"/>
          <p:cNvSpPr>
            <a:spLocks noChangeArrowheads="1"/>
          </p:cNvSpPr>
          <p:nvPr/>
        </p:nvSpPr>
        <p:spPr bwMode="auto">
          <a:xfrm>
            <a:off x="2322752" y="1004012"/>
            <a:ext cx="7983580" cy="26853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WITH </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CTE_year</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OrderYear</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CustID</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SELECT YEAR(</a:t>
            </a:r>
            <a:r>
              <a:rPr kumimoji="0" lang="en-US" sz="1800" b="1"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orderdate</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custid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FROM Sales.Orders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a:t>
            </a:r>
            <a:r>
              <a:rPr kumimoji="0" lang="en-US" sz="18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OrderYear</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COUNT(DISTINCT </a:t>
            </a:r>
            <a:r>
              <a:rPr kumimoji="0" lang="en-US" sz="18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CustID</a:t>
            </a: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AS </a:t>
            </a:r>
            <a:r>
              <a:rPr kumimoji="0" lang="en-US" sz="18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Cust_Count</a:t>
            </a:r>
            <a:endPar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FROM </a:t>
            </a:r>
            <a:r>
              <a:rPr kumimoji="0" lang="en-US" sz="1800" b="1"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CTE_year</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18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BY orderyear;</a:t>
            </a:r>
          </a:p>
        </p:txBody>
      </p:sp>
    </p:spTree>
    <p:extLst>
      <p:ext uri="{BB962C8B-B14F-4D97-AF65-F5344CB8AC3E}">
        <p14:creationId xmlns:p14="http://schemas.microsoft.com/office/powerpoint/2010/main" val="1679276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Common Table Expressions</a:t>
            </a:r>
            <a:br>
              <a:rPr lang="en-GB" dirty="0" smtClean="0"/>
            </a:br>
            <a:r>
              <a:rPr lang="en-GB" sz="4000" dirty="0" smtClean="0">
                <a:solidFill>
                  <a:schemeClr val="bg1">
                    <a:lumMod val="50000"/>
                  </a:schemeClr>
                </a:solidFill>
              </a:rPr>
              <a:t>Recursion</a:t>
            </a:r>
            <a:endParaRPr lang="en-GB" dirty="0">
              <a:solidFill>
                <a:schemeClr val="bg1">
                  <a:lumMod val="50000"/>
                </a:schemeClr>
              </a:solidFill>
            </a:endParaRPr>
          </a:p>
        </p:txBody>
      </p:sp>
      <p:sp>
        <p:nvSpPr>
          <p:cNvPr id="3" name="Content Placeholder 2"/>
          <p:cNvSpPr>
            <a:spLocks noGrp="1"/>
          </p:cNvSpPr>
          <p:nvPr>
            <p:ph sz="quarter" idx="10"/>
          </p:nvPr>
        </p:nvSpPr>
        <p:spPr>
          <a:xfrm>
            <a:off x="379413" y="4815944"/>
            <a:ext cx="11525250" cy="1862669"/>
          </a:xfrm>
        </p:spPr>
        <p:txBody>
          <a:bodyPr/>
          <a:lstStyle/>
          <a:p>
            <a:r>
              <a:rPr lang="en-GB" dirty="0" smtClean="0"/>
              <a:t>Specify a query for the anchor (root) level</a:t>
            </a:r>
          </a:p>
          <a:p>
            <a:r>
              <a:rPr lang="en-GB" dirty="0" smtClean="0"/>
              <a:t>Use UNION ALL to add a recursive query for other levels</a:t>
            </a:r>
          </a:p>
          <a:p>
            <a:r>
              <a:rPr lang="en-GB" dirty="0" smtClean="0"/>
              <a:t>Query the CTE, with optional MAXRECURSION option</a:t>
            </a:r>
            <a:endParaRPr lang="en-GB" dirty="0"/>
          </a:p>
        </p:txBody>
      </p:sp>
      <p:sp>
        <p:nvSpPr>
          <p:cNvPr id="4" name="AutoShape 3"/>
          <p:cNvSpPr>
            <a:spLocks noChangeArrowheads="1"/>
          </p:cNvSpPr>
          <p:nvPr/>
        </p:nvSpPr>
        <p:spPr bwMode="auto">
          <a:xfrm>
            <a:off x="1590249" y="1173774"/>
            <a:ext cx="8949932" cy="362840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WITH </a:t>
            </a:r>
            <a:r>
              <a:rPr lang="en-US" sz="1700" kern="0" dirty="0" err="1">
                <a:latin typeface="Lucida Sans Unicode" panose="020B0602030504020204" pitchFamily="34" charset="0"/>
                <a:cs typeface="Lucida Sans Unicode" panose="020B0602030504020204" pitchFamily="34" charset="0"/>
              </a:rPr>
              <a:t>OrgReport</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EmployeeName</a:t>
            </a:r>
            <a:r>
              <a:rPr lang="en-US" sz="1700" kern="0" dirty="0">
                <a:latin typeface="Lucida Sans Unicode" panose="020B0602030504020204" pitchFamily="34" charset="0"/>
                <a:cs typeface="Lucida Sans Unicode" panose="020B0602030504020204" pitchFamily="34" charset="0"/>
              </a:rPr>
              <a:t>, Level)</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SELECT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EmployeeName</a:t>
            </a:r>
            <a:r>
              <a:rPr lang="en-US" sz="1700" kern="0" dirty="0">
                <a:latin typeface="Lucida Sans Unicode" panose="020B0602030504020204" pitchFamily="34" charset="0"/>
                <a:cs typeface="Lucida Sans Unicode" panose="020B0602030504020204" pitchFamily="34" charset="0"/>
              </a:rPr>
              <a:t>, </a:t>
            </a:r>
            <a:r>
              <a:rPr lang="en-US" sz="1700" kern="0" dirty="0" smtClean="0">
                <a:latin typeface="Lucida Sans Unicode" panose="020B0602030504020204" pitchFamily="34" charset="0"/>
                <a:cs typeface="Lucida Sans Unicode" panose="020B0602030504020204" pitchFamily="34" charset="0"/>
              </a:rPr>
              <a:t>0</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FROM </a:t>
            </a:r>
            <a:r>
              <a:rPr lang="en-US" sz="1700" kern="0" dirty="0" err="1" smtClean="0">
                <a:latin typeface="Lucida Sans Unicode" panose="020B0602030504020204" pitchFamily="34" charset="0"/>
                <a:cs typeface="Lucida Sans Unicode" panose="020B0602030504020204" pitchFamily="34" charset="0"/>
              </a:rPr>
              <a:t>HR.Employee</a:t>
            </a:r>
            <a:r>
              <a:rPr lang="en-US" sz="1700" kern="0" dirty="0" smtClean="0">
                <a:latin typeface="Lucida Sans Unicode" panose="020B0602030504020204" pitchFamily="34" charset="0"/>
                <a:cs typeface="Lucida Sans Unicode" panose="020B0602030504020204" pitchFamily="34" charset="0"/>
              </a:rPr>
              <a:t> </a:t>
            </a:r>
            <a:r>
              <a:rPr lang="en-US" sz="1700" kern="0" dirty="0">
                <a:latin typeface="Lucida Sans Unicode" panose="020B0602030504020204" pitchFamily="34" charset="0"/>
                <a:cs typeface="Lucida Sans Unicode" panose="020B0602030504020204" pitchFamily="34" charset="0"/>
              </a:rPr>
              <a:t>AS e</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WHERE </a:t>
            </a:r>
            <a:r>
              <a:rPr lang="en-US" sz="1700" kern="0" dirty="0" err="1">
                <a:latin typeface="Lucida Sans Unicode" panose="020B0602030504020204" pitchFamily="34" charset="0"/>
                <a:cs typeface="Lucida Sans Unicode" panose="020B0602030504020204" pitchFamily="34" charset="0"/>
              </a:rPr>
              <a:t>ManagerID</a:t>
            </a:r>
            <a:r>
              <a:rPr lang="en-US" sz="1700" kern="0" dirty="0">
                <a:latin typeface="Lucida Sans Unicode" panose="020B0602030504020204" pitchFamily="34" charset="0"/>
                <a:cs typeface="Lucida Sans Unicode" panose="020B0602030504020204" pitchFamily="34" charset="0"/>
              </a:rPr>
              <a:t> IS </a:t>
            </a:r>
            <a:r>
              <a:rPr lang="en-US" sz="1700" kern="0" dirty="0" smtClean="0">
                <a:latin typeface="Lucida Sans Unicode" panose="020B0602030504020204" pitchFamily="34" charset="0"/>
                <a:cs typeface="Lucida Sans Unicode" panose="020B0602030504020204" pitchFamily="34" charset="0"/>
              </a:rPr>
              <a:t>NULL</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UNION </a:t>
            </a:r>
            <a:r>
              <a:rPr lang="en-US" sz="1700" kern="0" dirty="0" smtClean="0">
                <a:latin typeface="Lucida Sans Unicode" panose="020B0602030504020204" pitchFamily="34" charset="0"/>
                <a:cs typeface="Lucida Sans Unicode" panose="020B0602030504020204" pitchFamily="34" charset="0"/>
              </a:rPr>
              <a:t>ALL</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SELECT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e.EmployeeID</a:t>
            </a:r>
            <a:r>
              <a:rPr lang="en-US" sz="1700" kern="0" dirty="0">
                <a:latin typeface="Lucida Sans Unicode" panose="020B0602030504020204" pitchFamily="34" charset="0"/>
                <a:cs typeface="Lucida Sans Unicode" panose="020B0602030504020204" pitchFamily="34" charset="0"/>
              </a:rPr>
              <a:t>, </a:t>
            </a:r>
            <a:r>
              <a:rPr lang="en-US" sz="1700" kern="0" dirty="0" err="1">
                <a:latin typeface="Lucida Sans Unicode" panose="020B0602030504020204" pitchFamily="34" charset="0"/>
                <a:cs typeface="Lucida Sans Unicode" panose="020B0602030504020204" pitchFamily="34" charset="0"/>
              </a:rPr>
              <a:t>e.EmployeeName</a:t>
            </a:r>
            <a:r>
              <a:rPr lang="en-US" sz="1700" kern="0" dirty="0">
                <a:latin typeface="Lucida Sans Unicode" panose="020B0602030504020204" pitchFamily="34" charset="0"/>
                <a:cs typeface="Lucida Sans Unicode" panose="020B0602030504020204" pitchFamily="34" charset="0"/>
              </a:rPr>
              <a:t>, Level + 1</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FROM </a:t>
            </a:r>
            <a:r>
              <a:rPr lang="en-US" sz="1700" kern="0" dirty="0" err="1">
                <a:latin typeface="Lucida Sans Unicode" panose="020B0602030504020204" pitchFamily="34" charset="0"/>
                <a:cs typeface="Lucida Sans Unicode" panose="020B0602030504020204" pitchFamily="34" charset="0"/>
              </a:rPr>
              <a:t>HR.Employee</a:t>
            </a:r>
            <a:r>
              <a:rPr lang="en-US" sz="1700" kern="0" dirty="0">
                <a:latin typeface="Lucida Sans Unicode" panose="020B0602030504020204" pitchFamily="34" charset="0"/>
                <a:cs typeface="Lucida Sans Unicode" panose="020B0602030504020204" pitchFamily="34" charset="0"/>
              </a:rPr>
              <a:t> </a:t>
            </a:r>
            <a:r>
              <a:rPr lang="en-US" sz="1700" kern="0" dirty="0" smtClean="0">
                <a:latin typeface="Lucida Sans Unicode" panose="020B0602030504020204" pitchFamily="34" charset="0"/>
                <a:cs typeface="Lucida Sans Unicode" panose="020B0602030504020204" pitchFamily="34" charset="0"/>
              </a:rPr>
              <a:t>AS </a:t>
            </a:r>
            <a:r>
              <a:rPr lang="en-US" sz="1700" kern="0" dirty="0">
                <a:latin typeface="Lucida Sans Unicode" panose="020B0602030504020204" pitchFamily="34" charset="0"/>
                <a:cs typeface="Lucida Sans Unicode" panose="020B0602030504020204" pitchFamily="34" charset="0"/>
              </a:rPr>
              <a:t>e</a:t>
            </a: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	INNER JOIN </a:t>
            </a:r>
            <a:r>
              <a:rPr lang="en-US" sz="1700" kern="0" dirty="0" err="1">
                <a:latin typeface="Lucida Sans Unicode" panose="020B0602030504020204" pitchFamily="34" charset="0"/>
                <a:cs typeface="Lucida Sans Unicode" panose="020B0602030504020204" pitchFamily="34" charset="0"/>
              </a:rPr>
              <a:t>OrgReport</a:t>
            </a:r>
            <a:r>
              <a:rPr lang="en-US" sz="1700" kern="0" dirty="0">
                <a:latin typeface="Lucida Sans Unicode" panose="020B0602030504020204" pitchFamily="34" charset="0"/>
                <a:cs typeface="Lucida Sans Unicode" panose="020B0602030504020204" pitchFamily="34" charset="0"/>
              </a:rPr>
              <a:t> AS o ON </a:t>
            </a:r>
            <a:r>
              <a:rPr lang="en-US" sz="1700" kern="0" dirty="0" err="1">
                <a:latin typeface="Lucida Sans Unicode" panose="020B0602030504020204" pitchFamily="34" charset="0"/>
                <a:cs typeface="Lucida Sans Unicode" panose="020B0602030504020204" pitchFamily="34" charset="0"/>
              </a:rPr>
              <a:t>e.ManagerID</a:t>
            </a:r>
            <a:r>
              <a:rPr lang="en-US" sz="1700" kern="0" dirty="0">
                <a:latin typeface="Lucida Sans Unicode" panose="020B0602030504020204" pitchFamily="34" charset="0"/>
                <a:cs typeface="Lucida Sans Unicode" panose="020B0602030504020204" pitchFamily="34" charset="0"/>
              </a:rPr>
              <a:t> = </a:t>
            </a:r>
            <a:r>
              <a:rPr lang="en-US" sz="1700" kern="0" dirty="0" err="1">
                <a:latin typeface="Lucida Sans Unicode" panose="020B0602030504020204" pitchFamily="34" charset="0"/>
                <a:cs typeface="Lucida Sans Unicode" panose="020B0602030504020204" pitchFamily="34" charset="0"/>
              </a:rPr>
              <a:t>o.EmployeeID</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smtClean="0">
                <a:latin typeface="Lucida Sans Unicode" panose="020B0602030504020204" pitchFamily="34" charset="0"/>
                <a:cs typeface="Lucida Sans Unicode" panose="020B0602030504020204" pitchFamily="34" charset="0"/>
              </a:rPr>
              <a:t>)</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SELECT * FROM </a:t>
            </a:r>
            <a:r>
              <a:rPr lang="en-US" sz="1700" kern="0" dirty="0" err="1">
                <a:latin typeface="Lucida Sans Unicode" panose="020B0602030504020204" pitchFamily="34" charset="0"/>
                <a:cs typeface="Lucida Sans Unicode" panose="020B0602030504020204" pitchFamily="34" charset="0"/>
              </a:rPr>
              <a:t>OrgReport</a:t>
            </a:r>
            <a:endParaRPr lang="en-US" sz="17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1700" kern="0" dirty="0">
                <a:latin typeface="Lucida Sans Unicode" panose="020B0602030504020204" pitchFamily="34" charset="0"/>
                <a:cs typeface="Lucida Sans Unicode" panose="020B0602030504020204" pitchFamily="34" charset="0"/>
              </a:rPr>
              <a:t>OPTION (MAXRECURSION 3);</a:t>
            </a:r>
            <a:endParaRPr kumimoji="0" lang="en-US" sz="17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54422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Common Table Expressions</a:t>
            </a:r>
            <a:endParaRPr lang="en-GB" dirty="0"/>
          </a:p>
        </p:txBody>
      </p:sp>
    </p:spTree>
    <p:extLst>
      <p:ext uri="{BB962C8B-B14F-4D97-AF65-F5344CB8AC3E}">
        <p14:creationId xmlns:p14="http://schemas.microsoft.com/office/powerpoint/2010/main" val="239510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157288"/>
            <a:ext cx="11525250" cy="5521326"/>
          </a:xfrm>
        </p:spPr>
        <p:txBody>
          <a:bodyPr>
            <a:normAutofit/>
          </a:bodyPr>
          <a:lstStyle/>
          <a:p>
            <a:r>
              <a:rPr lang="en-GB" dirty="0" smtClean="0"/>
              <a:t>Views</a:t>
            </a:r>
          </a:p>
          <a:p>
            <a:r>
              <a:rPr lang="en-GB" dirty="0" smtClean="0"/>
              <a:t>Temporary Tables</a:t>
            </a:r>
          </a:p>
          <a:p>
            <a:r>
              <a:rPr lang="en-GB" dirty="0" smtClean="0"/>
              <a:t>Table Variables</a:t>
            </a:r>
          </a:p>
          <a:p>
            <a:r>
              <a:rPr lang="en-GB" dirty="0" smtClean="0"/>
              <a:t>Table-Valued Functions</a:t>
            </a:r>
          </a:p>
          <a:p>
            <a:r>
              <a:rPr lang="en-GB" dirty="0" smtClean="0"/>
              <a:t>Derived Tables</a:t>
            </a:r>
          </a:p>
          <a:p>
            <a:r>
              <a:rPr lang="en-GB" dirty="0" smtClean="0"/>
              <a:t>Common Table Expressions</a:t>
            </a:r>
          </a:p>
          <a:p>
            <a:endParaRPr lang="en-GB" dirty="0"/>
          </a:p>
          <a:p>
            <a:r>
              <a:rPr lang="en-GB" dirty="0" smtClean="0"/>
              <a:t>Lab: </a:t>
            </a:r>
            <a:r>
              <a:rPr lang="en-US" dirty="0"/>
              <a:t>Using Table Expressions</a:t>
            </a:r>
            <a:endParaRPr lang="en-GB" dirty="0" smtClean="0"/>
          </a:p>
        </p:txBody>
      </p:sp>
      <p:sp>
        <p:nvSpPr>
          <p:cNvPr id="2" name="Title 1"/>
          <p:cNvSpPr>
            <a:spLocks noGrp="1"/>
          </p:cNvSpPr>
          <p:nvPr>
            <p:ph type="title"/>
          </p:nvPr>
        </p:nvSpPr>
        <p:spPr/>
        <p:txBody>
          <a:bodyPr/>
          <a:lstStyle/>
          <a:p>
            <a:r>
              <a:rPr lang="en-US" dirty="0"/>
              <a:t>Using Table Expressions</a:t>
            </a:r>
          </a:p>
        </p:txBody>
      </p:sp>
    </p:spTree>
    <p:extLst>
      <p:ext uri="{BB962C8B-B14F-4D97-AF65-F5344CB8AC3E}">
        <p14:creationId xmlns:p14="http://schemas.microsoft.com/office/powerpoint/2010/main" val="37998527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Views</a:t>
            </a:r>
          </a:p>
          <a:p>
            <a:r>
              <a:rPr lang="en-GB" dirty="0" smtClean="0"/>
              <a:t>Temporary Tables</a:t>
            </a:r>
          </a:p>
          <a:p>
            <a:r>
              <a:rPr lang="en-GB" dirty="0" smtClean="0"/>
              <a:t>Table Variables</a:t>
            </a:r>
          </a:p>
          <a:p>
            <a:r>
              <a:rPr lang="en-GB" dirty="0" smtClean="0"/>
              <a:t>Table-Valued Functions</a:t>
            </a:r>
          </a:p>
          <a:p>
            <a:r>
              <a:rPr lang="en-GB" dirty="0" smtClean="0"/>
              <a:t>Derived Tables</a:t>
            </a:r>
          </a:p>
          <a:p>
            <a:r>
              <a:rPr lang="en-GB" dirty="0" smtClean="0"/>
              <a:t>Common Table Expressions</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Views</a:t>
            </a:r>
            <a:endParaRPr lang="en-GB" dirty="0"/>
          </a:p>
        </p:txBody>
      </p:sp>
      <p:sp>
        <p:nvSpPr>
          <p:cNvPr id="3" name="Content Placeholder 2"/>
          <p:cNvSpPr>
            <a:spLocks noGrp="1"/>
          </p:cNvSpPr>
          <p:nvPr>
            <p:ph sz="quarter" idx="10"/>
          </p:nvPr>
        </p:nvSpPr>
        <p:spPr/>
        <p:txBody>
          <a:bodyPr/>
          <a:lstStyle/>
          <a:p>
            <a:r>
              <a:rPr lang="en-US" dirty="0">
                <a:solidFill>
                  <a:srgbClr val="000000"/>
                </a:solidFill>
              </a:rPr>
              <a:t>Views are named </a:t>
            </a:r>
            <a:r>
              <a:rPr lang="en-US" dirty="0" smtClean="0">
                <a:solidFill>
                  <a:srgbClr val="000000"/>
                </a:solidFill>
              </a:rPr>
              <a:t>queries with </a:t>
            </a:r>
            <a:r>
              <a:rPr lang="en-US" dirty="0">
                <a:solidFill>
                  <a:srgbClr val="000000"/>
                </a:solidFill>
              </a:rPr>
              <a:t>definitions stored in a database</a:t>
            </a:r>
          </a:p>
          <a:p>
            <a:pPr lvl="1"/>
            <a:r>
              <a:rPr lang="en-US" dirty="0">
                <a:solidFill>
                  <a:srgbClr val="000000"/>
                </a:solidFill>
              </a:rPr>
              <a:t>Views can provide </a:t>
            </a:r>
            <a:r>
              <a:rPr lang="en-US" dirty="0" smtClean="0">
                <a:solidFill>
                  <a:srgbClr val="000000"/>
                </a:solidFill>
              </a:rPr>
              <a:t>abstraction, encapsulation </a:t>
            </a:r>
            <a:r>
              <a:rPr lang="en-US" dirty="0">
                <a:solidFill>
                  <a:srgbClr val="000000"/>
                </a:solidFill>
              </a:rPr>
              <a:t>and simplification</a:t>
            </a:r>
          </a:p>
          <a:p>
            <a:pPr lvl="1"/>
            <a:r>
              <a:rPr lang="en-US" dirty="0">
                <a:solidFill>
                  <a:srgbClr val="000000"/>
                </a:solidFill>
              </a:rPr>
              <a:t>From an administrative perspective, views can provide a security layer to a database</a:t>
            </a:r>
          </a:p>
          <a:p>
            <a:pPr lvl="0"/>
            <a:r>
              <a:rPr lang="en-US" dirty="0" smtClean="0">
                <a:solidFill>
                  <a:srgbClr val="000000"/>
                </a:solidFill>
              </a:rPr>
              <a:t>Views </a:t>
            </a:r>
            <a:r>
              <a:rPr lang="en-US" dirty="0">
                <a:solidFill>
                  <a:srgbClr val="000000"/>
                </a:solidFill>
              </a:rPr>
              <a:t>may be referenced in a SELECT statement just like a table</a:t>
            </a:r>
          </a:p>
          <a:p>
            <a:endParaRPr lang="en-GB" dirty="0"/>
          </a:p>
        </p:txBody>
      </p:sp>
      <p:sp>
        <p:nvSpPr>
          <p:cNvPr id="5" name="AutoShape 3"/>
          <p:cNvSpPr>
            <a:spLocks noChangeArrowheads="1"/>
          </p:cNvSpPr>
          <p:nvPr/>
        </p:nvSpPr>
        <p:spPr bwMode="auto">
          <a:xfrm>
            <a:off x="799132" y="4157135"/>
            <a:ext cx="6604559" cy="2333685"/>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CREATE VIEW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Sales.vSalesOrders</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AS</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oh.Orderdate</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oh.CustomerID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a:latin typeface="Lucida Sans Unicode" panose="020B0602030504020204" pitchFamily="34" charset="0"/>
                <a:cs typeface="Lucida Sans Unicode" panose="020B0602030504020204" pitchFamily="34" charset="0"/>
              </a:rPr>
              <a:t>	</a:t>
            </a:r>
            <a:r>
              <a:rPr lang="en-US" sz="2000" kern="0" dirty="0" smtClean="0">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od.LineItemNo</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od.ProductID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od.Quantity</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FROM </a:t>
            </a:r>
            <a:r>
              <a:rPr lang="en-US" sz="2000" kern="0" dirty="0" err="1" smtClean="0">
                <a:latin typeface="Lucida Sans Unicode" panose="020B0602030504020204" pitchFamily="34" charset="0"/>
                <a:cs typeface="Lucida Sans Unicode" panose="020B0602030504020204" pitchFamily="34" charset="0"/>
              </a:rPr>
              <a:t>Sales.OrderHeaders</a:t>
            </a:r>
            <a:r>
              <a:rPr lang="en-US" sz="2000" kern="0" dirty="0" smtClean="0">
                <a:latin typeface="Lucida Sans Unicode" panose="020B0602030504020204" pitchFamily="34" charset="0"/>
                <a:cs typeface="Lucida Sans Unicode" panose="020B0602030504020204" pitchFamily="34" charset="0"/>
              </a:rPr>
              <a:t> AS oh</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JOIN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Sales.OrderDetails</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AS od</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ON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od.OrderID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oh.OrderID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a:t>
            </a:r>
          </a:p>
        </p:txBody>
      </p:sp>
      <p:sp>
        <p:nvSpPr>
          <p:cNvPr id="6" name="AutoShape 3"/>
          <p:cNvSpPr>
            <a:spLocks noChangeArrowheads="1"/>
          </p:cNvSpPr>
          <p:nvPr/>
        </p:nvSpPr>
        <p:spPr bwMode="auto">
          <a:xfrm>
            <a:off x="6359274" y="5623661"/>
            <a:ext cx="5164133" cy="1054953"/>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SELECT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CustomerID</a:t>
            </a: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 </a:t>
            </a:r>
            <a:r>
              <a:rPr kumimoji="0" lang="en-US" sz="2000" i="0" u="none" strike="noStrike" kern="0" cap="none" spc="0" normalizeH="0" baseline="0" noProof="0" dirty="0" err="1" smtClean="0">
                <a:ln>
                  <a:noFill/>
                </a:ln>
                <a:effectLst/>
                <a:uLnTx/>
                <a:uFillTx/>
                <a:latin typeface="Lucida Sans Unicode" panose="020B0602030504020204" pitchFamily="34" charset="0"/>
                <a:cs typeface="Lucida Sans Unicode" panose="020B0602030504020204" pitchFamily="34" charset="0"/>
              </a:rPr>
              <a:t>ProductID</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lang="en-US" sz="2000" kern="0" dirty="0" smtClean="0">
                <a:latin typeface="Lucida Sans Unicode" panose="020B0602030504020204" pitchFamily="34" charset="0"/>
                <a:cs typeface="Lucida Sans Unicode" panose="020B0602030504020204" pitchFamily="34" charset="0"/>
              </a:rPr>
              <a:t>FROM </a:t>
            </a:r>
            <a:r>
              <a:rPr lang="en-US" sz="2000" b="1" kern="0" dirty="0" err="1" smtClean="0">
                <a:latin typeface="Lucida Sans Unicode" panose="020B0602030504020204" pitchFamily="34" charset="0"/>
                <a:cs typeface="Lucida Sans Unicode" panose="020B0602030504020204" pitchFamily="34" charset="0"/>
              </a:rPr>
              <a:t>Sales.vSalesOrder</a:t>
            </a:r>
            <a:endParaRPr lang="en-US" sz="2000" b="1" kern="0" dirty="0" smtClean="0">
              <a:latin typeface="Lucida Sans Unicode" panose="020B0602030504020204" pitchFamily="34" charset="0"/>
              <a:cs typeface="Lucida Sans Unicode" panose="020B0602030504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 BY </a:t>
            </a:r>
            <a:r>
              <a:rPr kumimoji="0" lang="en-US" sz="2000" i="0" u="none" strike="noStrike" kern="0" cap="none" spc="0" normalizeH="0" noProof="0" dirty="0" err="1" smtClean="0">
                <a:ln>
                  <a:noFill/>
                </a:ln>
                <a:effectLst/>
                <a:uLnTx/>
                <a:uFillTx/>
                <a:latin typeface="Lucida Sans Unicode" panose="020B0602030504020204" pitchFamily="34" charset="0"/>
                <a:cs typeface="Lucida Sans Unicode" panose="020B0602030504020204" pitchFamily="34" charset="0"/>
              </a:rPr>
              <a:t>OrderID</a:t>
            </a:r>
            <a:r>
              <a:rPr kumimoji="0" lang="en-US" sz="2000" i="0" u="none" strike="noStrike" kern="0" cap="none" spc="0" normalizeH="0" noProof="0" dirty="0" smtClean="0">
                <a:ln>
                  <a:noFill/>
                </a:ln>
                <a:effectLst/>
                <a:uLnTx/>
                <a:uFillTx/>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52093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Querying Views</a:t>
            </a:r>
            <a:endParaRPr lang="en-GB" dirty="0"/>
          </a:p>
        </p:txBody>
      </p:sp>
    </p:spTree>
    <p:extLst>
      <p:ext uri="{BB962C8B-B14F-4D97-AF65-F5344CB8AC3E}">
        <p14:creationId xmlns:p14="http://schemas.microsoft.com/office/powerpoint/2010/main" val="47241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Temporary Tables</a:t>
            </a:r>
            <a:endParaRPr lang="en-GB" dirty="0"/>
          </a:p>
        </p:txBody>
      </p:sp>
      <p:sp>
        <p:nvSpPr>
          <p:cNvPr id="4" name="Content Placeholder 3"/>
          <p:cNvSpPr>
            <a:spLocks noGrp="1"/>
          </p:cNvSpPr>
          <p:nvPr>
            <p:ph sz="quarter" idx="10"/>
          </p:nvPr>
        </p:nvSpPr>
        <p:spPr>
          <a:xfrm>
            <a:off x="379413" y="3409627"/>
            <a:ext cx="11525250" cy="3268987"/>
          </a:xfrm>
        </p:spPr>
        <p:txBody>
          <a:bodyPr/>
          <a:lstStyle/>
          <a:p>
            <a:r>
              <a:rPr lang="en-GB" dirty="0"/>
              <a:t>Temporary tables are used to hold temporary result sets within a user’s session</a:t>
            </a:r>
          </a:p>
          <a:p>
            <a:pPr lvl="1"/>
            <a:r>
              <a:rPr lang="en-GB" dirty="0"/>
              <a:t>Created in </a:t>
            </a:r>
            <a:r>
              <a:rPr lang="en-GB" dirty="0" err="1"/>
              <a:t>tempdb</a:t>
            </a:r>
            <a:r>
              <a:rPr lang="en-GB" dirty="0"/>
              <a:t> and deleted automatically</a:t>
            </a:r>
          </a:p>
          <a:p>
            <a:pPr lvl="1"/>
            <a:r>
              <a:rPr lang="en-GB" dirty="0"/>
              <a:t>Created with a # prefix</a:t>
            </a:r>
          </a:p>
          <a:p>
            <a:pPr lvl="1"/>
            <a:r>
              <a:rPr lang="en-GB" dirty="0"/>
              <a:t>Global temporary tables are created with ## prefix</a:t>
            </a:r>
          </a:p>
          <a:p>
            <a:pPr marL="0" indent="0">
              <a:buNone/>
            </a:pPr>
            <a:endParaRPr lang="en-GB" dirty="0"/>
          </a:p>
        </p:txBody>
      </p:sp>
      <p:sp>
        <p:nvSpPr>
          <p:cNvPr id="5" name="AutoShape 3"/>
          <p:cNvSpPr>
            <a:spLocks noChangeArrowheads="1"/>
          </p:cNvSpPr>
          <p:nvPr/>
        </p:nvSpPr>
        <p:spPr bwMode="auto">
          <a:xfrm>
            <a:off x="3277278" y="1245702"/>
            <a:ext cx="4947822"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CREATE TABLE #</a:t>
            </a:r>
            <a:r>
              <a:rPr lang="en-GB" sz="2000" kern="0" dirty="0" err="1">
                <a:latin typeface="Lucida Sans Unicode" panose="020B0602030504020204" pitchFamily="34" charset="0"/>
                <a:cs typeface="Lucida Sans Unicode" panose="020B0602030504020204" pitchFamily="34" charset="0"/>
              </a:rPr>
              <a:t>tmpProducts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 FROM #</a:t>
            </a:r>
            <a:r>
              <a:rPr lang="en-GB" sz="2000" kern="0" dirty="0" err="1" smtClean="0">
                <a:latin typeface="Lucida Sans Unicode" panose="020B0602030504020204" pitchFamily="34" charset="0"/>
                <a:cs typeface="Lucida Sans Unicode" panose="020B0602030504020204" pitchFamily="34" charset="0"/>
              </a:rPr>
              <a:t>tmpProducts</a:t>
            </a:r>
            <a:r>
              <a:rPr lang="en-GB" sz="2000" kern="0" dirty="0" smtClean="0">
                <a:latin typeface="Lucida Sans Unicode" panose="020B0602030504020204" pitchFamily="34" charset="0"/>
                <a:cs typeface="Lucida Sans Unicode" panose="020B0602030504020204" pitchFamily="34" charset="0"/>
              </a:rPr>
              <a:t>;</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267663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Variables</a:t>
            </a:r>
            <a:endParaRPr lang="en-GB" dirty="0"/>
          </a:p>
        </p:txBody>
      </p:sp>
      <p:sp>
        <p:nvSpPr>
          <p:cNvPr id="3" name="Content Placeholder 2"/>
          <p:cNvSpPr>
            <a:spLocks noGrp="1"/>
          </p:cNvSpPr>
          <p:nvPr>
            <p:ph sz="quarter" idx="10"/>
          </p:nvPr>
        </p:nvSpPr>
        <p:spPr>
          <a:xfrm>
            <a:off x="379413" y="3378631"/>
            <a:ext cx="11525250" cy="3299983"/>
          </a:xfrm>
        </p:spPr>
        <p:txBody>
          <a:bodyPr/>
          <a:lstStyle/>
          <a:p>
            <a:r>
              <a:rPr lang="en-GB" dirty="0"/>
              <a:t>Introduced because temporary tables can cause recompilations</a:t>
            </a:r>
          </a:p>
          <a:p>
            <a:r>
              <a:rPr lang="en-GB" dirty="0"/>
              <a:t>Used similarly to temporary tables but scoped to the batch</a:t>
            </a:r>
          </a:p>
          <a:p>
            <a:r>
              <a:rPr lang="en-GB" dirty="0" smtClean="0"/>
              <a:t>Use </a:t>
            </a:r>
            <a:r>
              <a:rPr lang="en-GB" dirty="0"/>
              <a:t>only on very small </a:t>
            </a:r>
            <a:r>
              <a:rPr lang="en-GB" dirty="0" smtClean="0"/>
              <a:t>datasets</a:t>
            </a:r>
            <a:endParaRPr lang="en-GB" dirty="0"/>
          </a:p>
        </p:txBody>
      </p:sp>
      <p:sp>
        <p:nvSpPr>
          <p:cNvPr id="4" name="AutoShape 3"/>
          <p:cNvSpPr>
            <a:spLocks noChangeArrowheads="1"/>
          </p:cNvSpPr>
          <p:nvPr/>
        </p:nvSpPr>
        <p:spPr bwMode="auto">
          <a:xfrm>
            <a:off x="3323303" y="1245702"/>
            <a:ext cx="5289755" cy="169431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DECLARE </a:t>
            </a:r>
            <a:r>
              <a:rPr lang="en-GB" sz="2000" kern="0" dirty="0" smtClean="0">
                <a:latin typeface="Lucida Sans Unicode" panose="020B0602030504020204" pitchFamily="34" charset="0"/>
                <a:cs typeface="Lucida Sans Unicode" panose="020B0602030504020204" pitchFamily="34" charset="0"/>
              </a:rPr>
              <a:t>@</a:t>
            </a:r>
            <a:r>
              <a:rPr lang="en-GB" sz="2000" kern="0" dirty="0" err="1" smtClean="0">
                <a:latin typeface="Lucida Sans Unicode" panose="020B0602030504020204" pitchFamily="34" charset="0"/>
                <a:cs typeface="Lucida Sans Unicode" panose="020B0602030504020204" pitchFamily="34" charset="0"/>
              </a:rPr>
              <a:t>varProducts</a:t>
            </a:r>
            <a:r>
              <a:rPr lang="en-GB" sz="2000" kern="0" dirty="0" smtClean="0">
                <a:latin typeface="Lucida Sans Unicode" panose="020B0602030504020204" pitchFamily="34" charset="0"/>
                <a:cs typeface="Lucida Sans Unicode" panose="020B0602030504020204" pitchFamily="34" charset="0"/>
              </a:rPr>
              <a:t> </a:t>
            </a:r>
            <a:r>
              <a:rPr lang="en-GB" sz="2000" kern="0" dirty="0">
                <a:latin typeface="Lucida Sans Unicode" panose="020B0602030504020204" pitchFamily="34" charset="0"/>
                <a:cs typeface="Lucida Sans Unicode" panose="020B0602030504020204" pitchFamily="34" charset="0"/>
              </a:rPr>
              <a:t>table</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a:t>
            </a:r>
            <a:r>
              <a:rPr lang="en-GB" sz="2000" kern="0" dirty="0" err="1">
                <a:latin typeface="Lucida Sans Unicode" panose="020B0602030504020204" pitchFamily="34" charset="0"/>
                <a:cs typeface="Lucida Sans Unicode" panose="020B0602030504020204" pitchFamily="34" charset="0"/>
              </a:rPr>
              <a:t>ProductID</a:t>
            </a:r>
            <a:r>
              <a:rPr lang="en-GB" sz="2000" kern="0" dirty="0">
                <a:latin typeface="Lucida Sans Unicode" panose="020B0602030504020204" pitchFamily="34" charset="0"/>
                <a:cs typeface="Lucida Sans Unicode" panose="020B0602030504020204" pitchFamily="34" charset="0"/>
              </a:rPr>
              <a:t> INTEGER,</a:t>
            </a: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ProductName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varchar</a:t>
            </a:r>
            <a:r>
              <a:rPr lang="en-GB" sz="2000" kern="0" dirty="0">
                <a:latin typeface="Lucida Sans Unicode" panose="020B0602030504020204" pitchFamily="34" charset="0"/>
                <a:cs typeface="Lucida Sans Unicode" panose="020B0602030504020204" pitchFamily="34" charset="0"/>
              </a:rPr>
              <a:t>(50</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 FROM @</a:t>
            </a:r>
            <a:r>
              <a:rPr lang="en-GB" sz="2000" kern="0" dirty="0" err="1" smtClean="0">
                <a:latin typeface="Lucida Sans Unicode" panose="020B0602030504020204" pitchFamily="34" charset="0"/>
                <a:cs typeface="Lucida Sans Unicode" panose="020B0602030504020204" pitchFamily="34" charset="0"/>
              </a:rPr>
              <a:t>varProducts</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333260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Temporary Tables and Table Variables</a:t>
            </a:r>
            <a:endParaRPr lang="en-GB" dirty="0"/>
          </a:p>
        </p:txBody>
      </p:sp>
    </p:spTree>
    <p:extLst>
      <p:ext uri="{BB962C8B-B14F-4D97-AF65-F5344CB8AC3E}">
        <p14:creationId xmlns:p14="http://schemas.microsoft.com/office/powerpoint/2010/main" val="29780835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Table-Valued Functions</a:t>
            </a:r>
            <a:endParaRPr lang="en-GB" dirty="0"/>
          </a:p>
        </p:txBody>
      </p:sp>
      <p:sp>
        <p:nvSpPr>
          <p:cNvPr id="4" name="Content Placeholder 3"/>
          <p:cNvSpPr>
            <a:spLocks noGrp="1"/>
          </p:cNvSpPr>
          <p:nvPr>
            <p:ph sz="quarter" idx="10"/>
          </p:nvPr>
        </p:nvSpPr>
        <p:spPr>
          <a:xfrm>
            <a:off x="379413" y="4247534"/>
            <a:ext cx="11525250" cy="2431079"/>
          </a:xfrm>
        </p:spPr>
        <p:txBody>
          <a:bodyPr/>
          <a:lstStyle/>
          <a:p>
            <a:pPr lvl="0"/>
            <a:r>
              <a:rPr lang="en-US" dirty="0">
                <a:solidFill>
                  <a:srgbClr val="000000"/>
                </a:solidFill>
              </a:rPr>
              <a:t>TVFs are named </a:t>
            </a:r>
            <a:r>
              <a:rPr lang="en-US" dirty="0" smtClean="0">
                <a:solidFill>
                  <a:srgbClr val="000000"/>
                </a:solidFill>
              </a:rPr>
              <a:t>objects with </a:t>
            </a:r>
            <a:r>
              <a:rPr lang="en-US" dirty="0">
                <a:solidFill>
                  <a:srgbClr val="000000"/>
                </a:solidFill>
              </a:rPr>
              <a:t>definitions stored in a database</a:t>
            </a:r>
          </a:p>
          <a:p>
            <a:pPr lvl="0"/>
            <a:r>
              <a:rPr lang="en-US" dirty="0">
                <a:solidFill>
                  <a:srgbClr val="000000"/>
                </a:solidFill>
              </a:rPr>
              <a:t>TVFs return a virtual table to the calling query</a:t>
            </a:r>
          </a:p>
          <a:p>
            <a:pPr lvl="0"/>
            <a:r>
              <a:rPr lang="en-US" dirty="0" smtClean="0">
                <a:solidFill>
                  <a:srgbClr val="000000"/>
                </a:solidFill>
              </a:rPr>
              <a:t>Unlike </a:t>
            </a:r>
            <a:r>
              <a:rPr lang="en-US" dirty="0">
                <a:solidFill>
                  <a:srgbClr val="000000"/>
                </a:solidFill>
              </a:rPr>
              <a:t>views, TVFs support input parameters</a:t>
            </a:r>
          </a:p>
          <a:p>
            <a:pPr lvl="1"/>
            <a:r>
              <a:rPr lang="en-US" dirty="0" smtClean="0">
                <a:solidFill>
                  <a:srgbClr val="000000"/>
                </a:solidFill>
              </a:rPr>
              <a:t>TVFs </a:t>
            </a:r>
            <a:r>
              <a:rPr lang="en-US" dirty="0">
                <a:solidFill>
                  <a:srgbClr val="000000"/>
                </a:solidFill>
              </a:rPr>
              <a:t>may be thought of as parameterized views</a:t>
            </a:r>
          </a:p>
          <a:p>
            <a:endParaRPr lang="en-GB" dirty="0"/>
          </a:p>
        </p:txBody>
      </p:sp>
      <p:sp>
        <p:nvSpPr>
          <p:cNvPr id="5" name="AutoShape 3"/>
          <p:cNvSpPr>
            <a:spLocks noChangeArrowheads="1"/>
          </p:cNvSpPr>
          <p:nvPr/>
        </p:nvSpPr>
        <p:spPr bwMode="auto">
          <a:xfrm>
            <a:off x="920801" y="996909"/>
            <a:ext cx="10441857" cy="2973050"/>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CREATE FUNCTION </a:t>
            </a:r>
            <a:r>
              <a:rPr lang="en-GB" sz="2000" kern="0" dirty="0" err="1" smtClean="0">
                <a:latin typeface="Lucida Sans Unicode" panose="020B0602030504020204" pitchFamily="34" charset="0"/>
                <a:cs typeface="Lucida Sans Unicode" panose="020B0602030504020204" pitchFamily="34" charset="0"/>
              </a:rPr>
              <a:t>Sales.fn_GetOrderItems</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OrderID</a:t>
            </a:r>
            <a:r>
              <a:rPr lang="en-GB" sz="2000" kern="0" dirty="0" smtClean="0">
                <a:latin typeface="Lucida Sans Unicode" panose="020B0602030504020204" pitchFamily="34" charset="0"/>
                <a:cs typeface="Lucida Sans Unicode" panose="020B0602030504020204" pitchFamily="34" charset="0"/>
              </a:rPr>
              <a:t> AS Integer)</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RETURNS TABLE</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AS</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RETURN</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a:t>
            </a:r>
            <a:r>
              <a:rPr lang="en-GB" sz="2000" kern="0" dirty="0" err="1" smtClean="0">
                <a:latin typeface="Lucida Sans Unicode" panose="020B0602030504020204" pitchFamily="34" charset="0"/>
                <a:cs typeface="Lucida Sans Unicode" panose="020B0602030504020204" pitchFamily="34" charset="0"/>
              </a:rPr>
              <a:t>ProductID</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UnitPrice</a:t>
            </a:r>
            <a:r>
              <a:rPr lang="en-GB" sz="2000" kern="0" dirty="0" smtClean="0">
                <a:latin typeface="Lucida Sans Unicode" panose="020B0602030504020204" pitchFamily="34" charset="0"/>
                <a:cs typeface="Lucida Sans Unicode" panose="020B0602030504020204" pitchFamily="34" charset="0"/>
              </a:rPr>
              <a:t>, Quantity</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Sales.OrderDetails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WHERE </a:t>
            </a:r>
            <a:r>
              <a:rPr lang="en-GB" sz="2000" kern="0" dirty="0" err="1" smtClean="0">
                <a:latin typeface="Lucida Sans Unicode" panose="020B0602030504020204" pitchFamily="34" charset="0"/>
                <a:cs typeface="Lucida Sans Unicode" panose="020B0602030504020204" pitchFamily="34" charset="0"/>
              </a:rPr>
              <a:t>OrderID</a:t>
            </a:r>
            <a:r>
              <a:rPr lang="en-GB" sz="2000" kern="0" dirty="0" smtClean="0">
                <a:latin typeface="Lucida Sans Unicode" panose="020B0602030504020204" pitchFamily="34" charset="0"/>
                <a:cs typeface="Lucida Sans Unicode" panose="020B0602030504020204" pitchFamily="34" charset="0"/>
              </a:rPr>
              <a:t> = @</a:t>
            </a:r>
            <a:r>
              <a:rPr lang="en-GB" sz="2000" kern="0" dirty="0" err="1" smtClean="0">
                <a:latin typeface="Lucida Sans Unicode" panose="020B0602030504020204" pitchFamily="34" charset="0"/>
                <a:cs typeface="Lucida Sans Unicode" panose="020B0602030504020204" pitchFamily="34" charset="0"/>
              </a:rPr>
              <a:t>OrderID</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 FROM </a:t>
            </a:r>
            <a:r>
              <a:rPr lang="en-GB" sz="2000" b="1" kern="0" dirty="0" err="1" smtClean="0">
                <a:latin typeface="Lucida Sans Unicode" panose="020B0602030504020204" pitchFamily="34" charset="0"/>
                <a:cs typeface="Lucida Sans Unicode" panose="020B0602030504020204" pitchFamily="34" charset="0"/>
              </a:rPr>
              <a:t>Sales.fn_GetOrderItems</a:t>
            </a:r>
            <a:r>
              <a:rPr lang="en-GB" sz="2000" b="1" kern="0" dirty="0" smtClean="0">
                <a:latin typeface="Lucida Sans Unicode" panose="020B0602030504020204" pitchFamily="34" charset="0"/>
                <a:cs typeface="Lucida Sans Unicode" panose="020B0602030504020204" pitchFamily="34" charset="0"/>
              </a:rPr>
              <a:t> (1025) </a:t>
            </a:r>
            <a:r>
              <a:rPr lang="en-GB" sz="2000" kern="0" dirty="0" smtClean="0">
                <a:latin typeface="Lucida Sans Unicode" panose="020B0602030504020204" pitchFamily="34" charset="0"/>
                <a:cs typeface="Lucida Sans Unicode" panose="020B0602030504020204" pitchFamily="34" charset="0"/>
              </a:rPr>
              <a:t>AS </a:t>
            </a:r>
            <a:r>
              <a:rPr lang="en-GB" sz="2000" kern="0" dirty="0" err="1" smtClean="0">
                <a:latin typeface="Lucida Sans Unicode" panose="020B0602030504020204" pitchFamily="34" charset="0"/>
                <a:cs typeface="Lucida Sans Unicode" panose="020B0602030504020204" pitchFamily="34" charset="0"/>
              </a:rPr>
              <a:t>LineItems</a:t>
            </a:r>
            <a:r>
              <a:rPr lang="en-GB" sz="2000" kern="0" dirty="0" smtClean="0">
                <a:latin typeface="Lucida Sans Unicode" panose="020B0602030504020204" pitchFamily="34" charset="0"/>
                <a:cs typeface="Lucida Sans Unicode" panose="020B0602030504020204" pitchFamily="34" charset="0"/>
              </a:rPr>
              <a:t>;</a:t>
            </a:r>
            <a:endParaRPr lang="en-GB" sz="2000" kern="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412271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Table-Valued Functions</a:t>
            </a:r>
            <a:endParaRPr lang="en-GB" dirty="0"/>
          </a:p>
        </p:txBody>
      </p:sp>
    </p:spTree>
    <p:extLst>
      <p:ext uri="{BB962C8B-B14F-4D97-AF65-F5344CB8AC3E}">
        <p14:creationId xmlns:p14="http://schemas.microsoft.com/office/powerpoint/2010/main" val="2335902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80A71032-C16A-4ACC-83BF-D0F9240327F6">7</Module>
    <Content_x0020_Type xmlns="80A71032-C16A-4ACC-83BF-D0F9240327F6">Slide Presentation</Content_x0020_Type>
    <Status xmlns="80A71032-C16A-4ACC-83BF-D0F9240327F6">Final</Status>
  </documentManagement>
</p:properties>
</file>

<file path=customXml/itemProps1.xml><?xml version="1.0" encoding="utf-8"?>
<ds:datastoreItem xmlns:ds="http://schemas.openxmlformats.org/officeDocument/2006/customXml" ds:itemID="{55C56DE9-8C57-4AD8-BB56-9B7D0D298005}"/>
</file>

<file path=customXml/itemProps2.xml><?xml version="1.0" encoding="utf-8"?>
<ds:datastoreItem xmlns:ds="http://schemas.openxmlformats.org/officeDocument/2006/customXml" ds:itemID="{90945595-06E4-4BC4-B120-2670642FE3D4}"/>
</file>

<file path=customXml/itemProps3.xml><?xml version="1.0" encoding="utf-8"?>
<ds:datastoreItem xmlns:ds="http://schemas.openxmlformats.org/officeDocument/2006/customXml" ds:itemID="{CE540CBB-6386-4928-9335-46027992B4E9}"/>
</file>

<file path=docProps/app.xml><?xml version="1.0" encoding="utf-8"?>
<Properties xmlns="http://schemas.openxmlformats.org/officeDocument/2006/extended-properties" xmlns:vt="http://schemas.openxmlformats.org/officeDocument/2006/docPropsVTypes">
  <Template/>
  <TotalTime>0</TotalTime>
  <Words>542</Words>
  <Application>Microsoft Office PowerPoint</Application>
  <PresentationFormat>Widescreen</PresentationFormat>
  <Paragraphs>140</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Lucida Sans Unicode</vt:lpstr>
      <vt:lpstr>Segoe</vt:lpstr>
      <vt:lpstr>Segoe UI</vt:lpstr>
      <vt:lpstr>Segoe UI Light</vt:lpstr>
      <vt:lpstr>1_Office Theme</vt:lpstr>
      <vt:lpstr>PowerPoint Presentation</vt:lpstr>
      <vt:lpstr>Module Overview</vt:lpstr>
      <vt:lpstr>Querying Views</vt:lpstr>
      <vt:lpstr>Querying Views</vt:lpstr>
      <vt:lpstr>Temporary Tables</vt:lpstr>
      <vt:lpstr>Table Variables</vt:lpstr>
      <vt:lpstr>Temporary Tables and Table Variables</vt:lpstr>
      <vt:lpstr>Table-Valued Functions</vt:lpstr>
      <vt:lpstr>Using Table-Valued Functions</vt:lpstr>
      <vt:lpstr>Derived Tables Introduction</vt:lpstr>
      <vt:lpstr>Derived Tables Guidelines</vt:lpstr>
      <vt:lpstr>Derived Tables Specifying Column Aliases</vt:lpstr>
      <vt:lpstr>Using Derived Tables</vt:lpstr>
      <vt:lpstr>Common Table Expressions (CTEs)</vt:lpstr>
      <vt:lpstr>Common Table Expressions Recursion</vt:lpstr>
      <vt:lpstr>Using Common Table Expressions</vt:lpstr>
      <vt:lpstr>Using Table Expressions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2015-01-29T20:02:51Z</dcterms:created>
  <dcterms:modified xsi:type="dcterms:W3CDTF">2015-01-29T20:02:55Z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