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notesSlides/notesSlide2.xml" ContentType="application/vnd.openxmlformats-officedocument.presentationml.notesSlide+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theme/theme1.xml" ContentType="application/vnd.openxmlformats-officedocument.theme+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4"/>
  </p:notesMasterIdLst>
  <p:handoutMasterIdLst>
    <p:handoutMasterId r:id="rId15"/>
  </p:handoutMasterIdLst>
  <p:sldIdLst>
    <p:sldId id="277" r:id="rId2"/>
    <p:sldId id="278" r:id="rId3"/>
    <p:sldId id="280" r:id="rId4"/>
    <p:sldId id="285" r:id="rId5"/>
    <p:sldId id="281" r:id="rId6"/>
    <p:sldId id="282" r:id="rId7"/>
    <p:sldId id="286" r:id="rId8"/>
    <p:sldId id="283" r:id="rId9"/>
    <p:sldId id="284" r:id="rId10"/>
    <p:sldId id="287" r:id="rId11"/>
    <p:sldId id="279"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9" d="100"/>
          <a:sy n="89" d="100"/>
        </p:scale>
        <p:origin x="389"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22229688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smtClean="0"/>
              <a:t>08 </a:t>
            </a:r>
            <a:r>
              <a:rPr lang="en-US" dirty="0" smtClean="0"/>
              <a:t>| Grouping Sets and Pivoting Data</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Pivoting and </a:t>
            </a:r>
            <a:r>
              <a:rPr lang="en-GB" dirty="0" err="1" smtClean="0"/>
              <a:t>Unpivoting</a:t>
            </a:r>
            <a:r>
              <a:rPr lang="en-GB" dirty="0" smtClean="0"/>
              <a:t> Data</a:t>
            </a:r>
            <a:endParaRPr lang="en-GB" dirty="0"/>
          </a:p>
        </p:txBody>
      </p:sp>
    </p:spTree>
    <p:extLst>
      <p:ext uri="{BB962C8B-B14F-4D97-AF65-F5344CB8AC3E}">
        <p14:creationId xmlns:p14="http://schemas.microsoft.com/office/powerpoint/2010/main" val="40994164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Grouping Sets</a:t>
            </a:r>
          </a:p>
          <a:p>
            <a:r>
              <a:rPr lang="en-GB" dirty="0" smtClean="0"/>
              <a:t>ROLLUP and CUBE</a:t>
            </a:r>
          </a:p>
          <a:p>
            <a:r>
              <a:rPr lang="en-GB" dirty="0" smtClean="0"/>
              <a:t>Identifying Groupings in Results</a:t>
            </a:r>
          </a:p>
          <a:p>
            <a:r>
              <a:rPr lang="en-GB" dirty="0" smtClean="0"/>
              <a:t>Pivoting Data</a:t>
            </a:r>
          </a:p>
          <a:p>
            <a:r>
              <a:rPr lang="en-GB" dirty="0" err="1" smtClean="0"/>
              <a:t>Unpivoting</a:t>
            </a:r>
            <a:r>
              <a:rPr lang="en-GB" dirty="0" smtClean="0"/>
              <a:t> Data</a:t>
            </a:r>
          </a:p>
          <a:p>
            <a:endParaRPr lang="en-GB" dirty="0"/>
          </a:p>
          <a:p>
            <a:r>
              <a:rPr lang="en-GB" dirty="0" smtClean="0"/>
              <a:t>Lab: </a:t>
            </a:r>
            <a:r>
              <a:rPr lang="en-US" dirty="0"/>
              <a:t>Grouping and Pivoting Data</a:t>
            </a:r>
            <a:endParaRPr lang="en-GB" dirty="0"/>
          </a:p>
        </p:txBody>
      </p:sp>
      <p:sp>
        <p:nvSpPr>
          <p:cNvPr id="2" name="Title 1"/>
          <p:cNvSpPr>
            <a:spLocks noGrp="1"/>
          </p:cNvSpPr>
          <p:nvPr>
            <p:ph type="title"/>
          </p:nvPr>
        </p:nvSpPr>
        <p:spPr/>
        <p:txBody>
          <a:bodyPr/>
          <a:lstStyle/>
          <a:p>
            <a:r>
              <a:rPr lang="en-US" dirty="0" smtClean="0"/>
              <a:t>Grouping and Pivoting Data</a:t>
            </a:r>
            <a:endParaRPr lang="en-US" dirty="0"/>
          </a:p>
        </p:txBody>
      </p:sp>
    </p:spTree>
    <p:extLst>
      <p:ext uri="{BB962C8B-B14F-4D97-AF65-F5344CB8AC3E}">
        <p14:creationId xmlns:p14="http://schemas.microsoft.com/office/powerpoint/2010/main" val="2216325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Grouping Sets</a:t>
            </a:r>
          </a:p>
          <a:p>
            <a:r>
              <a:rPr lang="en-GB" dirty="0" smtClean="0"/>
              <a:t>ROLLUP</a:t>
            </a:r>
            <a:r>
              <a:rPr lang="en-GB" dirty="0"/>
              <a:t> </a:t>
            </a:r>
            <a:r>
              <a:rPr lang="en-GB" dirty="0" smtClean="0"/>
              <a:t>and CUBE</a:t>
            </a:r>
          </a:p>
          <a:p>
            <a:r>
              <a:rPr lang="en-GB" dirty="0" smtClean="0"/>
              <a:t>Identifying Groupings in Results</a:t>
            </a:r>
          </a:p>
          <a:p>
            <a:r>
              <a:rPr lang="en-GB" dirty="0" smtClean="0"/>
              <a:t>Pivoting Data</a:t>
            </a:r>
          </a:p>
          <a:p>
            <a:r>
              <a:rPr lang="en-GB" dirty="0" smtClean="0"/>
              <a:t>Using PIVOT and UNPIVOT</a:t>
            </a:r>
          </a:p>
        </p:txBody>
      </p:sp>
      <p:sp>
        <p:nvSpPr>
          <p:cNvPr id="2" name="Title 1"/>
          <p:cNvSpPr>
            <a:spLocks noGrp="1"/>
          </p:cNvSpPr>
          <p:nvPr>
            <p:ph type="title"/>
          </p:nvPr>
        </p:nvSpPr>
        <p:spPr/>
        <p:txBody>
          <a:bodyPr/>
          <a:lstStyle/>
          <a:p>
            <a:r>
              <a:rPr lang="en-US" dirty="0"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Grouping Sets</a:t>
            </a:r>
            <a:br>
              <a:rPr lang="en-GB" dirty="0" smtClean="0"/>
            </a:br>
            <a:r>
              <a:rPr lang="en-GB" sz="4000" dirty="0" smtClean="0">
                <a:solidFill>
                  <a:schemeClr val="tx1">
                    <a:lumMod val="50000"/>
                    <a:lumOff val="50000"/>
                  </a:schemeClr>
                </a:solidFill>
              </a:rPr>
              <a:t>Syntax</a:t>
            </a:r>
            <a:endParaRPr lang="en-GB" dirty="0">
              <a:solidFill>
                <a:schemeClr val="tx1">
                  <a:lumMod val="50000"/>
                  <a:lumOff val="50000"/>
                </a:schemeClr>
              </a:solidFill>
            </a:endParaRPr>
          </a:p>
        </p:txBody>
      </p:sp>
      <p:sp>
        <p:nvSpPr>
          <p:cNvPr id="3" name="Content Placeholder 2"/>
          <p:cNvSpPr>
            <a:spLocks noGrp="1"/>
          </p:cNvSpPr>
          <p:nvPr>
            <p:ph sz="quarter" idx="10"/>
          </p:nvPr>
        </p:nvSpPr>
        <p:spPr>
          <a:xfrm>
            <a:off x="379413" y="1524000"/>
            <a:ext cx="11525250" cy="5154614"/>
          </a:xfrm>
        </p:spPr>
        <p:txBody>
          <a:bodyPr/>
          <a:lstStyle/>
          <a:p>
            <a:pPr lvl="0"/>
            <a:r>
              <a:rPr lang="en-US" dirty="0">
                <a:solidFill>
                  <a:srgbClr val="000000"/>
                </a:solidFill>
              </a:rPr>
              <a:t>GROUPING SETS </a:t>
            </a:r>
            <a:r>
              <a:rPr lang="en-US" dirty="0" err="1">
                <a:solidFill>
                  <a:srgbClr val="000000"/>
                </a:solidFill>
              </a:rPr>
              <a:t>subclause</a:t>
            </a:r>
            <a:r>
              <a:rPr lang="en-US" dirty="0">
                <a:solidFill>
                  <a:srgbClr val="000000"/>
                </a:solidFill>
              </a:rPr>
              <a:t> builds on </a:t>
            </a:r>
            <a:r>
              <a:rPr lang="en-US" dirty="0" smtClean="0">
                <a:solidFill>
                  <a:srgbClr val="000000"/>
                </a:solidFill>
              </a:rPr>
              <a:t>GROUP </a:t>
            </a:r>
            <a:r>
              <a:rPr lang="en-US" dirty="0">
                <a:solidFill>
                  <a:srgbClr val="000000"/>
                </a:solidFill>
              </a:rPr>
              <a:t>BY clause</a:t>
            </a:r>
          </a:p>
          <a:p>
            <a:pPr lvl="0"/>
            <a:r>
              <a:rPr lang="en-US" dirty="0">
                <a:solidFill>
                  <a:srgbClr val="000000"/>
                </a:solidFill>
              </a:rPr>
              <a:t>Allows multiple groupings to be defined in same query</a:t>
            </a:r>
          </a:p>
          <a:p>
            <a:endParaRPr lang="en-GB" dirty="0"/>
          </a:p>
        </p:txBody>
      </p:sp>
      <p:sp>
        <p:nvSpPr>
          <p:cNvPr id="6" name="AutoShape 3"/>
          <p:cNvSpPr>
            <a:spLocks noChangeArrowheads="1"/>
          </p:cNvSpPr>
          <p:nvPr/>
        </p:nvSpPr>
        <p:spPr bwMode="auto">
          <a:xfrm>
            <a:off x="1502892" y="3000860"/>
            <a:ext cx="9511008" cy="3548479"/>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400" dirty="0"/>
              <a:t>SELECT &lt;column list with aggregate(s)&gt;</a:t>
            </a:r>
          </a:p>
          <a:p>
            <a:r>
              <a:rPr lang="en-GB" sz="2400" dirty="0"/>
              <a:t>FROM &lt;source&gt;</a:t>
            </a:r>
          </a:p>
          <a:p>
            <a:r>
              <a:rPr lang="en-GB" sz="2400" dirty="0"/>
              <a:t>GROUP BY </a:t>
            </a:r>
          </a:p>
          <a:p>
            <a:r>
              <a:rPr lang="en-GB" sz="2400" dirty="0"/>
              <a:t>GROUPING SETS</a:t>
            </a:r>
          </a:p>
          <a:p>
            <a:r>
              <a:rPr lang="en-GB" sz="2400" dirty="0"/>
              <a:t>(</a:t>
            </a:r>
          </a:p>
          <a:p>
            <a:r>
              <a:rPr lang="en-GB" sz="2400" dirty="0"/>
              <a:t>	&lt;</a:t>
            </a:r>
            <a:r>
              <a:rPr lang="en-GB" sz="2400" dirty="0" err="1"/>
              <a:t>column_name</a:t>
            </a:r>
            <a:r>
              <a:rPr lang="en-GB" sz="2400" dirty="0"/>
              <a:t>&gt;,--one or more columns</a:t>
            </a:r>
          </a:p>
          <a:p>
            <a:r>
              <a:rPr lang="en-GB" sz="2400" dirty="0"/>
              <a:t>	&lt;</a:t>
            </a:r>
            <a:r>
              <a:rPr lang="en-GB" sz="2400" dirty="0" err="1"/>
              <a:t>column_name</a:t>
            </a:r>
            <a:r>
              <a:rPr lang="en-GB" sz="2400" dirty="0"/>
              <a:t>&gt;,--one or more columns</a:t>
            </a:r>
          </a:p>
          <a:p>
            <a:r>
              <a:rPr lang="en-GB" sz="2400" dirty="0"/>
              <a:t>	() -- empty parentheses if aggregating all rows</a:t>
            </a:r>
          </a:p>
          <a:p>
            <a:r>
              <a:rPr lang="en-GB" sz="2400" dirty="0"/>
              <a:t>);</a:t>
            </a:r>
          </a:p>
        </p:txBody>
      </p:sp>
    </p:spTree>
    <p:extLst>
      <p:ext uri="{BB962C8B-B14F-4D97-AF65-F5344CB8AC3E}">
        <p14:creationId xmlns:p14="http://schemas.microsoft.com/office/powerpoint/2010/main" val="318113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Grouping Sets</a:t>
            </a:r>
            <a:br>
              <a:rPr lang="en-GB" dirty="0" smtClean="0"/>
            </a:br>
            <a:r>
              <a:rPr lang="en-GB" sz="4000" dirty="0" smtClean="0">
                <a:solidFill>
                  <a:schemeClr val="tx1">
                    <a:lumMod val="50000"/>
                    <a:lumOff val="50000"/>
                  </a:schemeClr>
                </a:solidFill>
              </a:rPr>
              <a:t>Example</a:t>
            </a:r>
            <a:endParaRPr lang="en-GB" dirty="0">
              <a:solidFill>
                <a:schemeClr val="tx1">
                  <a:lumMod val="50000"/>
                  <a:lumOff val="50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231189616"/>
              </p:ext>
            </p:extLst>
          </p:nvPr>
        </p:nvGraphicFramePr>
        <p:xfrm>
          <a:off x="5591330" y="3225946"/>
          <a:ext cx="4857134" cy="3409805"/>
        </p:xfrm>
        <a:graphic>
          <a:graphicData uri="http://schemas.openxmlformats.org/drawingml/2006/table">
            <a:tbl>
              <a:tblPr firstRow="1" bandRow="1">
                <a:tableStyleId>{5C22544A-7EE6-4342-B048-85BDC9FD1C3A}</a:tableStyleId>
              </a:tblPr>
              <a:tblGrid>
                <a:gridCol w="1646894">
                  <a:extLst>
                    <a:ext uri="{9D8B030D-6E8A-4147-A177-3AD203B41FA5}">
                      <a16:colId xmlns="" xmlns:a16="http://schemas.microsoft.com/office/drawing/2014/main" val="20001"/>
                    </a:ext>
                  </a:extLst>
                </a:gridCol>
                <a:gridCol w="1605120">
                  <a:extLst>
                    <a:ext uri="{9D8B030D-6E8A-4147-A177-3AD203B41FA5}">
                      <a16:colId xmlns="" xmlns:a16="http://schemas.microsoft.com/office/drawing/2014/main" val="20002"/>
                    </a:ext>
                  </a:extLst>
                </a:gridCol>
                <a:gridCol w="1605120"/>
              </a:tblGrid>
              <a:tr h="487115">
                <a:tc>
                  <a:txBody>
                    <a:bodyPr/>
                    <a:lstStyle/>
                    <a:p>
                      <a:r>
                        <a:rPr lang="en-GB" sz="1600" b="0" dirty="0" err="1" smtClean="0">
                          <a:solidFill>
                            <a:schemeClr val="bg1"/>
                          </a:solidFill>
                        </a:rPr>
                        <a:t>EmployeeID</a:t>
                      </a:r>
                      <a:endParaRPr lang="en-GB" sz="1600" b="0" dirty="0">
                        <a:solidFill>
                          <a:schemeClr val="bg1"/>
                        </a:solidFill>
                      </a:endParaRPr>
                    </a:p>
                  </a:txBody>
                  <a:tcPr>
                    <a:solidFill>
                      <a:schemeClr val="accent1"/>
                    </a:solidFill>
                  </a:tcPr>
                </a:tc>
                <a:tc>
                  <a:txBody>
                    <a:bodyPr/>
                    <a:lstStyle/>
                    <a:p>
                      <a:r>
                        <a:rPr lang="en-GB" sz="1600" b="0" dirty="0" err="1" smtClean="0">
                          <a:solidFill>
                            <a:schemeClr val="bg1"/>
                          </a:solidFill>
                        </a:rPr>
                        <a:t>CustomerID</a:t>
                      </a:r>
                      <a:endParaRPr lang="en-GB" sz="1600" b="0" dirty="0">
                        <a:solidFill>
                          <a:schemeClr val="bg1"/>
                        </a:solidFill>
                      </a:endParaRPr>
                    </a:p>
                  </a:txBody>
                  <a:tcPr>
                    <a:solidFill>
                      <a:schemeClr val="accent1"/>
                    </a:solidFill>
                  </a:tcPr>
                </a:tc>
                <a:tc>
                  <a:txBody>
                    <a:bodyPr/>
                    <a:lstStyle/>
                    <a:p>
                      <a:r>
                        <a:rPr lang="en-GB" sz="1600" b="0" dirty="0" err="1" smtClean="0">
                          <a:solidFill>
                            <a:schemeClr val="bg1"/>
                          </a:solidFill>
                        </a:rPr>
                        <a:t>TotalAmount</a:t>
                      </a:r>
                      <a:endParaRPr lang="en-GB" sz="1600" b="0" dirty="0">
                        <a:solidFill>
                          <a:schemeClr val="bg1"/>
                        </a:solidFill>
                      </a:endParaRPr>
                    </a:p>
                  </a:txBody>
                  <a:tcPr>
                    <a:solidFill>
                      <a:schemeClr val="accent1"/>
                    </a:solidFill>
                  </a:tcPr>
                </a:tc>
                <a:extLst>
                  <a:ext uri="{0D108BD9-81ED-4DB2-BD59-A6C34878D82A}">
                    <a16:rowId xmlns="" xmlns:a16="http://schemas.microsoft.com/office/drawing/2014/main" val="10001"/>
                  </a:ext>
                </a:extLst>
              </a:tr>
              <a:tr h="487115">
                <a:tc>
                  <a:txBody>
                    <a:bodyPr/>
                    <a:lstStyle/>
                    <a:p>
                      <a:r>
                        <a:rPr lang="en-GB" sz="1600" i="1" dirty="0" smtClean="0">
                          <a:solidFill>
                            <a:schemeClr val="bg1">
                              <a:lumMod val="50000"/>
                            </a:schemeClr>
                          </a:solidFill>
                        </a:rPr>
                        <a:t>NULL</a:t>
                      </a:r>
                      <a:endParaRPr lang="en-GB" sz="1600" dirty="0"/>
                    </a:p>
                  </a:txBody>
                  <a:tcPr/>
                </a:tc>
                <a:tc>
                  <a:txBody>
                    <a:bodyPr/>
                    <a:lstStyle/>
                    <a:p>
                      <a:r>
                        <a:rPr lang="en-GB" sz="1600" i="1" dirty="0" smtClean="0">
                          <a:solidFill>
                            <a:schemeClr val="bg1">
                              <a:lumMod val="50000"/>
                            </a:schemeClr>
                          </a:solidFill>
                        </a:rPr>
                        <a:t>NULL</a:t>
                      </a:r>
                      <a:endParaRPr lang="en-GB" sz="1600" i="1" dirty="0">
                        <a:solidFill>
                          <a:schemeClr val="bg1">
                            <a:lumMod val="50000"/>
                          </a:schemeClr>
                        </a:solidFill>
                      </a:endParaRPr>
                    </a:p>
                  </a:txBody>
                  <a:tcPr/>
                </a:tc>
                <a:tc>
                  <a:txBody>
                    <a:bodyPr/>
                    <a:lstStyle/>
                    <a:p>
                      <a:r>
                        <a:rPr lang="en-GB" sz="1600" i="0" dirty="0" smtClean="0">
                          <a:solidFill>
                            <a:schemeClr val="tx1"/>
                          </a:solidFill>
                        </a:rPr>
                        <a:t>256.23</a:t>
                      </a:r>
                      <a:endParaRPr lang="en-GB" sz="1600" i="0" dirty="0">
                        <a:solidFill>
                          <a:schemeClr val="tx1"/>
                        </a:solidFill>
                      </a:endParaRPr>
                    </a:p>
                  </a:txBody>
                  <a:tcPr/>
                </a:tc>
                <a:extLst>
                  <a:ext uri="{0D108BD9-81ED-4DB2-BD59-A6C34878D82A}">
                    <a16:rowId xmlns="" xmlns:a16="http://schemas.microsoft.com/office/drawing/2014/main" val="10002"/>
                  </a:ext>
                </a:extLst>
              </a:tr>
              <a:tr h="487115">
                <a:tc>
                  <a:txBody>
                    <a:bodyPr/>
                    <a:lstStyle/>
                    <a:p>
                      <a:r>
                        <a:rPr lang="en-GB" sz="1600" i="1" dirty="0" smtClean="0">
                          <a:solidFill>
                            <a:schemeClr val="bg1">
                              <a:lumMod val="50000"/>
                            </a:schemeClr>
                          </a:solidFill>
                        </a:rPr>
                        <a:t>NULL</a:t>
                      </a:r>
                      <a:endParaRPr lang="en-GB" sz="1600" dirty="0"/>
                    </a:p>
                  </a:txBody>
                  <a:tcPr/>
                </a:tc>
                <a:tc>
                  <a:txBody>
                    <a:bodyPr/>
                    <a:lstStyle/>
                    <a:p>
                      <a:r>
                        <a:rPr lang="en-GB" sz="1600" dirty="0" smtClean="0"/>
                        <a:t>1</a:t>
                      </a:r>
                      <a:endParaRPr lang="en-GB" sz="1600" dirty="0"/>
                    </a:p>
                  </a:txBody>
                  <a:tcPr/>
                </a:tc>
                <a:tc>
                  <a:txBody>
                    <a:bodyPr/>
                    <a:lstStyle/>
                    <a:p>
                      <a:r>
                        <a:rPr lang="en-GB" sz="1600" dirty="0" smtClean="0"/>
                        <a:t>49.99</a:t>
                      </a:r>
                      <a:endParaRPr lang="en-GB" sz="1600" dirty="0"/>
                    </a:p>
                  </a:txBody>
                  <a:tcPr/>
                </a:tc>
                <a:extLst>
                  <a:ext uri="{0D108BD9-81ED-4DB2-BD59-A6C34878D82A}">
                    <a16:rowId xmlns="" xmlns:a16="http://schemas.microsoft.com/office/drawing/2014/main" val="10003"/>
                  </a:ext>
                </a:extLst>
              </a:tr>
              <a:tr h="487115">
                <a:tc>
                  <a:txBody>
                    <a:bodyPr/>
                    <a:lstStyle/>
                    <a:p>
                      <a:r>
                        <a:rPr lang="en-GB" sz="1600" i="1" dirty="0" smtClean="0">
                          <a:solidFill>
                            <a:schemeClr val="bg1">
                              <a:lumMod val="50000"/>
                            </a:schemeClr>
                          </a:solidFill>
                        </a:rPr>
                        <a:t>NULL</a:t>
                      </a:r>
                      <a:endParaRPr lang="en-GB" sz="1600" dirty="0"/>
                    </a:p>
                  </a:txBody>
                  <a:tcPr/>
                </a:tc>
                <a:tc>
                  <a:txBody>
                    <a:bodyPr/>
                    <a:lstStyle/>
                    <a:p>
                      <a:r>
                        <a:rPr lang="en-GB" sz="1600" dirty="0" smtClean="0"/>
                        <a:t>2</a:t>
                      </a:r>
                      <a:endParaRPr lang="en-GB" sz="1600" dirty="0"/>
                    </a:p>
                  </a:txBody>
                  <a:tcPr/>
                </a:tc>
                <a:tc>
                  <a:txBody>
                    <a:bodyPr/>
                    <a:lstStyle/>
                    <a:p>
                      <a:r>
                        <a:rPr lang="en-GB" sz="1600" dirty="0" smtClean="0"/>
                        <a:t>107.49</a:t>
                      </a:r>
                      <a:endParaRPr lang="en-GB" sz="1600" dirty="0"/>
                    </a:p>
                  </a:txBody>
                  <a:tcPr/>
                </a:tc>
                <a:extLst>
                  <a:ext uri="{0D108BD9-81ED-4DB2-BD59-A6C34878D82A}">
                    <a16:rowId xmlns="" xmlns:a16="http://schemas.microsoft.com/office/drawing/2014/main" val="10004"/>
                  </a:ext>
                </a:extLst>
              </a:tr>
              <a:tr h="487115">
                <a:tc>
                  <a:txBody>
                    <a:bodyPr/>
                    <a:lstStyle/>
                    <a:p>
                      <a:r>
                        <a:rPr lang="en-GB" sz="1600" i="1" dirty="0" smtClean="0">
                          <a:solidFill>
                            <a:schemeClr val="bg1">
                              <a:lumMod val="50000"/>
                            </a:schemeClr>
                          </a:solidFill>
                        </a:rPr>
                        <a:t>NULL</a:t>
                      </a:r>
                      <a:endParaRPr lang="en-GB" sz="1600" dirty="0"/>
                    </a:p>
                  </a:txBody>
                  <a:tcPr/>
                </a:tc>
                <a:tc>
                  <a:txBody>
                    <a:bodyPr/>
                    <a:lstStyle/>
                    <a:p>
                      <a:r>
                        <a:rPr lang="en-GB" sz="1600" i="0" dirty="0" smtClean="0">
                          <a:solidFill>
                            <a:schemeClr val="tx1"/>
                          </a:solidFill>
                        </a:rPr>
                        <a:t>3</a:t>
                      </a:r>
                      <a:endParaRPr lang="en-GB" sz="1600" i="0" dirty="0">
                        <a:solidFill>
                          <a:schemeClr val="tx1"/>
                        </a:solidFill>
                      </a:endParaRPr>
                    </a:p>
                  </a:txBody>
                  <a:tcPr/>
                </a:tc>
                <a:tc>
                  <a:txBody>
                    <a:bodyPr/>
                    <a:lstStyle/>
                    <a:p>
                      <a:r>
                        <a:rPr lang="en-GB" sz="1600" dirty="0" smtClean="0"/>
                        <a:t>98.75</a:t>
                      </a:r>
                      <a:endParaRPr lang="en-GB" sz="1600" dirty="0"/>
                    </a:p>
                  </a:txBody>
                  <a:tcPr/>
                </a:tc>
              </a:tr>
              <a:tr h="487115">
                <a:tc>
                  <a:txBody>
                    <a:bodyPr/>
                    <a:lstStyle/>
                    <a:p>
                      <a:r>
                        <a:rPr lang="en-GB" sz="1600" dirty="0" smtClean="0"/>
                        <a:t>1</a:t>
                      </a:r>
                      <a:endParaRPr lang="en-GB" sz="1600" dirty="0"/>
                    </a:p>
                  </a:txBody>
                  <a:tcPr/>
                </a:tc>
                <a:tc>
                  <a:txBody>
                    <a:bodyPr/>
                    <a:lstStyle/>
                    <a:p>
                      <a:r>
                        <a:rPr lang="en-GB" sz="1600" i="1" dirty="0" smtClean="0">
                          <a:solidFill>
                            <a:schemeClr val="bg1">
                              <a:lumMod val="50000"/>
                            </a:schemeClr>
                          </a:solidFill>
                        </a:rPr>
                        <a:t>NULL</a:t>
                      </a:r>
                      <a:endParaRPr lang="en-GB" sz="1600" dirty="0"/>
                    </a:p>
                  </a:txBody>
                  <a:tcPr/>
                </a:tc>
                <a:tc>
                  <a:txBody>
                    <a:bodyPr/>
                    <a:lstStyle/>
                    <a:p>
                      <a:r>
                        <a:rPr lang="en-GB" sz="1600" dirty="0" smtClean="0"/>
                        <a:t>107.49</a:t>
                      </a:r>
                      <a:endParaRPr lang="en-GB" sz="1600" dirty="0"/>
                    </a:p>
                  </a:txBody>
                  <a:tcPr/>
                </a:tc>
              </a:tr>
              <a:tr h="487115">
                <a:tc>
                  <a:txBody>
                    <a:bodyPr/>
                    <a:lstStyle/>
                    <a:p>
                      <a:r>
                        <a:rPr lang="en-GB" sz="1600" dirty="0" smtClean="0"/>
                        <a:t>2</a:t>
                      </a:r>
                      <a:endParaRPr lang="en-GB" sz="1600" dirty="0"/>
                    </a:p>
                  </a:txBody>
                  <a:tcPr/>
                </a:tc>
                <a:tc>
                  <a:txBody>
                    <a:bodyPr/>
                    <a:lstStyle/>
                    <a:p>
                      <a:r>
                        <a:rPr lang="en-GB" sz="1600" i="1" dirty="0" smtClean="0">
                          <a:solidFill>
                            <a:schemeClr val="bg1">
                              <a:lumMod val="50000"/>
                            </a:schemeClr>
                          </a:solidFill>
                        </a:rPr>
                        <a:t>NULL</a:t>
                      </a:r>
                      <a:endParaRPr lang="en-GB" sz="1600" dirty="0"/>
                    </a:p>
                  </a:txBody>
                  <a:tcPr/>
                </a:tc>
                <a:tc>
                  <a:txBody>
                    <a:bodyPr/>
                    <a:lstStyle/>
                    <a:p>
                      <a:r>
                        <a:rPr lang="en-GB" sz="1600" dirty="0" smtClean="0"/>
                        <a:t>148.74</a:t>
                      </a:r>
                      <a:endParaRPr lang="en-GB" sz="1600" dirty="0"/>
                    </a:p>
                  </a:txBody>
                  <a:tcPr/>
                </a:tc>
              </a:tr>
            </a:tbl>
          </a:graphicData>
        </a:graphic>
      </p:graphicFrame>
      <p:sp>
        <p:nvSpPr>
          <p:cNvPr id="5" name="TextBox 4"/>
          <p:cNvSpPr txBox="1"/>
          <p:nvPr/>
        </p:nvSpPr>
        <p:spPr>
          <a:xfrm>
            <a:off x="3417326" y="3760396"/>
            <a:ext cx="1913473" cy="400110"/>
          </a:xfrm>
          <a:prstGeom prst="rect">
            <a:avLst/>
          </a:prstGeom>
          <a:noFill/>
        </p:spPr>
        <p:txBody>
          <a:bodyPr wrap="none" rtlCol="0">
            <a:spAutoFit/>
          </a:bodyPr>
          <a:lstStyle/>
          <a:p>
            <a:r>
              <a:rPr lang="en-GB" sz="2000" dirty="0" smtClean="0"/>
              <a:t>Total for all sales</a:t>
            </a:r>
            <a:endParaRPr lang="en-GB" sz="2000" dirty="0"/>
          </a:p>
        </p:txBody>
      </p:sp>
      <p:sp>
        <p:nvSpPr>
          <p:cNvPr id="6" name="TextBox 5"/>
          <p:cNvSpPr txBox="1"/>
          <p:nvPr/>
        </p:nvSpPr>
        <p:spPr>
          <a:xfrm>
            <a:off x="2235144" y="4754656"/>
            <a:ext cx="3107004" cy="400110"/>
          </a:xfrm>
          <a:prstGeom prst="rect">
            <a:avLst/>
          </a:prstGeom>
          <a:noFill/>
        </p:spPr>
        <p:txBody>
          <a:bodyPr wrap="none" rtlCol="0">
            <a:spAutoFit/>
          </a:bodyPr>
          <a:lstStyle/>
          <a:p>
            <a:r>
              <a:rPr lang="en-GB" sz="2000" dirty="0" smtClean="0"/>
              <a:t>Subtotals for each customer</a:t>
            </a:r>
            <a:endParaRPr lang="en-GB" sz="2000" dirty="0"/>
          </a:p>
        </p:txBody>
      </p:sp>
      <p:sp>
        <p:nvSpPr>
          <p:cNvPr id="7" name="TextBox 6"/>
          <p:cNvSpPr txBox="1"/>
          <p:nvPr/>
        </p:nvSpPr>
        <p:spPr>
          <a:xfrm>
            <a:off x="2191094" y="5968986"/>
            <a:ext cx="3152786" cy="400110"/>
          </a:xfrm>
          <a:prstGeom prst="rect">
            <a:avLst/>
          </a:prstGeom>
          <a:noFill/>
        </p:spPr>
        <p:txBody>
          <a:bodyPr wrap="none" rtlCol="0">
            <a:spAutoFit/>
          </a:bodyPr>
          <a:lstStyle/>
          <a:p>
            <a:r>
              <a:rPr lang="en-GB" sz="2000" dirty="0" smtClean="0"/>
              <a:t>Subtotals for each employee</a:t>
            </a:r>
            <a:endParaRPr lang="en-GB" sz="2000" dirty="0"/>
          </a:p>
        </p:txBody>
      </p:sp>
      <p:sp>
        <p:nvSpPr>
          <p:cNvPr id="8" name="Left Brace 7"/>
          <p:cNvSpPr/>
          <p:nvPr/>
        </p:nvSpPr>
        <p:spPr>
          <a:xfrm>
            <a:off x="5330799" y="4253833"/>
            <a:ext cx="169270" cy="137839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9" name="Left Brace 8"/>
          <p:cNvSpPr/>
          <p:nvPr/>
        </p:nvSpPr>
        <p:spPr>
          <a:xfrm>
            <a:off x="5343880" y="5701685"/>
            <a:ext cx="143107" cy="934066"/>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10" name="Left Brace 9"/>
          <p:cNvSpPr/>
          <p:nvPr/>
        </p:nvSpPr>
        <p:spPr>
          <a:xfrm>
            <a:off x="5343880" y="3760396"/>
            <a:ext cx="143107" cy="379212"/>
          </a:xfrm>
          <a:prstGeom prst="lef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GB"/>
          </a:p>
        </p:txBody>
      </p:sp>
      <p:sp>
        <p:nvSpPr>
          <p:cNvPr id="11" name="AutoShape 3"/>
          <p:cNvSpPr>
            <a:spLocks noChangeArrowheads="1"/>
          </p:cNvSpPr>
          <p:nvPr/>
        </p:nvSpPr>
        <p:spPr bwMode="auto">
          <a:xfrm>
            <a:off x="1524323" y="1331008"/>
            <a:ext cx="9511008" cy="163038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r>
              <a:rPr lang="en-GB" sz="2400" dirty="0"/>
              <a:t>SELECT </a:t>
            </a:r>
            <a:r>
              <a:rPr lang="en-GB" sz="2400" dirty="0" err="1"/>
              <a:t>EmployeeID</a:t>
            </a:r>
            <a:r>
              <a:rPr lang="en-GB" sz="2400" dirty="0"/>
              <a:t>, </a:t>
            </a:r>
            <a:r>
              <a:rPr lang="en-GB" sz="2400" dirty="0" err="1"/>
              <a:t>CustomerID</a:t>
            </a:r>
            <a:r>
              <a:rPr lang="en-GB" sz="2400" dirty="0"/>
              <a:t>, SUM(Amount) AS </a:t>
            </a:r>
            <a:r>
              <a:rPr lang="en-GB" sz="2400" dirty="0" err="1"/>
              <a:t>TotalAmount</a:t>
            </a:r>
            <a:endParaRPr lang="en-GB" sz="2400" dirty="0"/>
          </a:p>
          <a:p>
            <a:r>
              <a:rPr lang="en-GB" sz="2400" dirty="0"/>
              <a:t>FROM </a:t>
            </a:r>
            <a:r>
              <a:rPr lang="en-GB" sz="2400" dirty="0" err="1"/>
              <a:t>Sales.SalesOrder</a:t>
            </a:r>
            <a:endParaRPr lang="en-GB" sz="2400" dirty="0"/>
          </a:p>
          <a:p>
            <a:r>
              <a:rPr lang="en-GB" sz="2400" dirty="0"/>
              <a:t>GROUP BY </a:t>
            </a:r>
          </a:p>
          <a:p>
            <a:r>
              <a:rPr lang="en-GB" sz="2400" dirty="0"/>
              <a:t>GROUPING SETS(</a:t>
            </a:r>
            <a:r>
              <a:rPr lang="en-GB" sz="2400" dirty="0" err="1"/>
              <a:t>EmployeeID</a:t>
            </a:r>
            <a:r>
              <a:rPr lang="en-GB" sz="2400" dirty="0"/>
              <a:t>, </a:t>
            </a:r>
            <a:r>
              <a:rPr lang="en-GB" sz="2400" dirty="0" err="1"/>
              <a:t>CustomerID</a:t>
            </a:r>
            <a:r>
              <a:rPr lang="en-GB" sz="2400" dirty="0"/>
              <a:t>,());</a:t>
            </a:r>
          </a:p>
        </p:txBody>
      </p:sp>
    </p:spTree>
    <p:extLst>
      <p:ext uri="{BB962C8B-B14F-4D97-AF65-F5344CB8AC3E}">
        <p14:creationId xmlns:p14="http://schemas.microsoft.com/office/powerpoint/2010/main" val="3633475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animBg="1"/>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ROLLUP and CUBE</a:t>
            </a:r>
            <a:endParaRPr lang="en-GB" dirty="0"/>
          </a:p>
        </p:txBody>
      </p:sp>
      <p:sp>
        <p:nvSpPr>
          <p:cNvPr id="3" name="Content Placeholder 2"/>
          <p:cNvSpPr>
            <a:spLocks noGrp="1"/>
          </p:cNvSpPr>
          <p:nvPr>
            <p:ph sz="quarter" idx="10"/>
          </p:nvPr>
        </p:nvSpPr>
        <p:spPr>
          <a:xfrm>
            <a:off x="379413" y="1002890"/>
            <a:ext cx="11525250" cy="5675724"/>
          </a:xfrm>
        </p:spPr>
        <p:txBody>
          <a:bodyPr/>
          <a:lstStyle/>
          <a:p>
            <a:r>
              <a:rPr lang="en-US" dirty="0">
                <a:solidFill>
                  <a:srgbClr val="000000"/>
                </a:solidFill>
              </a:rPr>
              <a:t>ROLLUP provides shortcut for defining grouping </a:t>
            </a:r>
            <a:r>
              <a:rPr lang="en-US" dirty="0" smtClean="0">
                <a:solidFill>
                  <a:srgbClr val="000000"/>
                </a:solidFill>
              </a:rPr>
              <a:t>sets with combinations that assume input </a:t>
            </a:r>
            <a:r>
              <a:rPr lang="en-US" dirty="0">
                <a:solidFill>
                  <a:srgbClr val="000000"/>
                </a:solidFill>
              </a:rPr>
              <a:t>columns form a </a:t>
            </a:r>
            <a:r>
              <a:rPr lang="en-US" dirty="0" smtClean="0">
                <a:solidFill>
                  <a:srgbClr val="000000"/>
                </a:solidFill>
              </a:rPr>
              <a:t>hierarchy</a:t>
            </a:r>
          </a:p>
          <a:p>
            <a:endParaRPr lang="en-US" dirty="0">
              <a:solidFill>
                <a:srgbClr val="000000"/>
              </a:solidFill>
            </a:endParaRPr>
          </a:p>
          <a:p>
            <a:endParaRPr lang="en-US" dirty="0" smtClean="0">
              <a:solidFill>
                <a:srgbClr val="000000"/>
              </a:solidFill>
            </a:endParaRPr>
          </a:p>
          <a:p>
            <a:endParaRPr lang="en-US" sz="1800" dirty="0">
              <a:solidFill>
                <a:srgbClr val="000000"/>
              </a:solidFill>
            </a:endParaRPr>
          </a:p>
          <a:p>
            <a:pPr lvl="0"/>
            <a:r>
              <a:rPr lang="en-US" dirty="0" smtClean="0">
                <a:solidFill>
                  <a:srgbClr val="000000"/>
                </a:solidFill>
              </a:rPr>
              <a:t>CUBE </a:t>
            </a:r>
            <a:r>
              <a:rPr lang="en-US" dirty="0">
                <a:solidFill>
                  <a:srgbClr val="000000"/>
                </a:solidFill>
              </a:rPr>
              <a:t>provides shortcut for defining grouping </a:t>
            </a:r>
            <a:r>
              <a:rPr lang="en-US" dirty="0" smtClean="0">
                <a:solidFill>
                  <a:srgbClr val="000000"/>
                </a:solidFill>
              </a:rPr>
              <a:t>sets in which all </a:t>
            </a:r>
            <a:r>
              <a:rPr lang="en-US" dirty="0">
                <a:solidFill>
                  <a:srgbClr val="000000"/>
                </a:solidFill>
              </a:rPr>
              <a:t>possible combinations of grouping sets created</a:t>
            </a:r>
          </a:p>
          <a:p>
            <a:pPr lvl="0"/>
            <a:endParaRPr lang="en-US" dirty="0">
              <a:solidFill>
                <a:srgbClr val="000000"/>
              </a:solidFill>
            </a:endParaRPr>
          </a:p>
          <a:p>
            <a:pPr lvl="0"/>
            <a:endParaRPr lang="en-US" dirty="0">
              <a:solidFill>
                <a:srgbClr val="000000"/>
              </a:solidFill>
            </a:endParaRPr>
          </a:p>
          <a:p>
            <a:endParaRPr lang="en-GB" dirty="0"/>
          </a:p>
        </p:txBody>
      </p:sp>
      <p:sp>
        <p:nvSpPr>
          <p:cNvPr id="5" name="AutoShape 3"/>
          <p:cNvSpPr>
            <a:spLocks noChangeArrowheads="1"/>
          </p:cNvSpPr>
          <p:nvPr/>
        </p:nvSpPr>
        <p:spPr bwMode="auto">
          <a:xfrm>
            <a:off x="1518942" y="5202972"/>
            <a:ext cx="9511008" cy="13746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SELECT </a:t>
            </a:r>
            <a:r>
              <a:rPr lang="en-GB" sz="2000" kern="0" dirty="0" err="1" smtClean="0">
                <a:latin typeface="Lucida Sans Unicode" panose="020B0602030504020204" pitchFamily="34" charset="0"/>
                <a:cs typeface="Lucida Sans Unicode" panose="020B0602030504020204" pitchFamily="34" charset="0"/>
              </a:rPr>
              <a:t>SalesPersonName</a:t>
            </a:r>
            <a:r>
              <a:rPr lang="en-GB" sz="2000" kern="0" dirty="0" smtClean="0">
                <a:latin typeface="Lucida Sans Unicode" panose="020B0602030504020204" pitchFamily="34" charset="0"/>
                <a:cs typeface="Lucida Sans Unicode" panose="020B0602030504020204" pitchFamily="34" charset="0"/>
              </a:rPr>
              <a:t>, </a:t>
            </a:r>
            <a:r>
              <a:rPr lang="en-GB" sz="2000" kern="0" dirty="0" err="1" smtClean="0">
                <a:latin typeface="Lucida Sans Unicode" panose="020B0602030504020204" pitchFamily="34" charset="0"/>
                <a:cs typeface="Lucida Sans Unicode" panose="020B0602030504020204" pitchFamily="34" charset="0"/>
              </a:rPr>
              <a:t>CustomerName</a:t>
            </a:r>
            <a:r>
              <a:rPr lang="en-GB" sz="2000" kern="0" dirty="0" smtClean="0">
                <a:latin typeface="Lucida Sans Unicode" panose="020B0602030504020204" pitchFamily="34" charset="0"/>
                <a:cs typeface="Lucida Sans Unicode" panose="020B0602030504020204" pitchFamily="34" charset="0"/>
              </a:rPr>
              <a:t>, </a:t>
            </a:r>
            <a:r>
              <a:rPr lang="en-GB" sz="2000" kern="0" dirty="0">
                <a:latin typeface="Lucida Sans Unicode" panose="020B0602030504020204" pitchFamily="34" charset="0"/>
                <a:cs typeface="Lucida Sans Unicode" panose="020B0602030504020204" pitchFamily="34" charset="0"/>
              </a:rPr>
              <a:t>SUM(Amount) AS </a:t>
            </a:r>
            <a:r>
              <a:rPr lang="en-GB" sz="2000" kern="0" dirty="0" err="1">
                <a:latin typeface="Lucida Sans Unicode" panose="020B0602030504020204" pitchFamily="34" charset="0"/>
                <a:cs typeface="Lucida Sans Unicode" panose="020B0602030504020204" pitchFamily="34" charset="0"/>
              </a:rPr>
              <a:t>TotalAmount</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FROM </a:t>
            </a:r>
            <a:r>
              <a:rPr lang="en-GB" sz="2000" kern="0" dirty="0" err="1" smtClean="0">
                <a:latin typeface="Lucida Sans Unicode" panose="020B0602030504020204" pitchFamily="34" charset="0"/>
                <a:cs typeface="Lucida Sans Unicode" panose="020B0602030504020204" pitchFamily="34" charset="0"/>
              </a:rPr>
              <a:t>Sales.vSalesOrders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GROUP </a:t>
            </a:r>
            <a:r>
              <a:rPr lang="en-US" sz="2000" kern="0" dirty="0">
                <a:latin typeface="Lucida Sans Unicode" panose="020B0602030504020204" pitchFamily="34" charset="0"/>
                <a:cs typeface="Lucida Sans Unicode" panose="020B0602030504020204" pitchFamily="34" charset="0"/>
              </a:rPr>
              <a:t>BY </a:t>
            </a:r>
            <a:r>
              <a:rPr lang="en-US" sz="2000" kern="0" dirty="0" smtClean="0">
                <a:latin typeface="Lucida Sans Unicode" panose="020B0602030504020204" pitchFamily="34" charset="0"/>
                <a:cs typeface="Lucida Sans Unicode" panose="020B0602030504020204" pitchFamily="34" charset="0"/>
              </a:rPr>
              <a:t>CUBE(</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CustomerName</a:t>
            </a:r>
            <a:r>
              <a:rPr lang="en-US" sz="2000" kern="0" dirty="0" smtClean="0">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ORDER </a:t>
            </a:r>
            <a:r>
              <a:rPr lang="en-US" sz="2000" kern="0" dirty="0">
                <a:latin typeface="Lucida Sans Unicode" panose="020B0602030504020204" pitchFamily="34" charset="0"/>
                <a:cs typeface="Lucida Sans Unicode" panose="020B0602030504020204" pitchFamily="34" charset="0"/>
              </a:rPr>
              <a:t>BY </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CustomerName</a:t>
            </a:r>
            <a:r>
              <a:rPr lang="en-US" sz="2000" kern="0" dirty="0" smtClean="0">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p:txBody>
      </p:sp>
      <p:sp>
        <p:nvSpPr>
          <p:cNvPr id="7" name="AutoShape 3"/>
          <p:cNvSpPr>
            <a:spLocks noChangeArrowheads="1"/>
          </p:cNvSpPr>
          <p:nvPr/>
        </p:nvSpPr>
        <p:spPr bwMode="auto">
          <a:xfrm>
            <a:off x="1518942" y="2131677"/>
            <a:ext cx="9511008" cy="1374636"/>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SELECT </a:t>
            </a:r>
            <a:r>
              <a:rPr lang="en-GB" sz="2000" kern="0" dirty="0" err="1">
                <a:latin typeface="Lucida Sans Unicode" panose="020B0602030504020204" pitchFamily="34" charset="0"/>
                <a:cs typeface="Lucida Sans Unicode" panose="020B0602030504020204" pitchFamily="34" charset="0"/>
              </a:rPr>
              <a:t>StateProvince</a:t>
            </a:r>
            <a:r>
              <a:rPr lang="en-GB" sz="2000" kern="0" dirty="0">
                <a:latin typeface="Lucida Sans Unicode" panose="020B0602030504020204" pitchFamily="34" charset="0"/>
                <a:cs typeface="Lucida Sans Unicode" panose="020B0602030504020204" pitchFamily="34" charset="0"/>
              </a:rPr>
              <a:t>, City, </a:t>
            </a:r>
            <a:r>
              <a:rPr lang="en-GB" sz="2000" kern="0" dirty="0" smtClean="0">
                <a:latin typeface="Lucida Sans Unicode" panose="020B0602030504020204" pitchFamily="34" charset="0"/>
                <a:cs typeface="Lucida Sans Unicode" panose="020B0602030504020204" pitchFamily="34" charset="0"/>
              </a:rPr>
              <a:t>COUNT(</a:t>
            </a:r>
            <a:r>
              <a:rPr lang="en-GB" sz="2000" kern="0" dirty="0" err="1" smtClean="0">
                <a:latin typeface="Lucida Sans Unicode" panose="020B0602030504020204" pitchFamily="34" charset="0"/>
                <a:cs typeface="Lucida Sans Unicode" panose="020B0602030504020204" pitchFamily="34" charset="0"/>
              </a:rPr>
              <a:t>CustomerID</a:t>
            </a:r>
            <a:r>
              <a:rPr lang="en-GB" sz="2000" kern="0" dirty="0">
                <a:latin typeface="Lucida Sans Unicode" panose="020B0602030504020204" pitchFamily="34" charset="0"/>
                <a:cs typeface="Lucida Sans Unicode" panose="020B0602030504020204" pitchFamily="34" charset="0"/>
              </a:rPr>
              <a:t>) AS </a:t>
            </a:r>
            <a:r>
              <a:rPr lang="en-GB" sz="2000" kern="0" dirty="0" smtClean="0">
                <a:latin typeface="Lucida Sans Unicode" panose="020B0602030504020204" pitchFamily="34" charset="0"/>
                <a:cs typeface="Lucida Sans Unicode" panose="020B0602030504020204" pitchFamily="34" charset="0"/>
              </a:rPr>
              <a:t>Customers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FROM </a:t>
            </a:r>
            <a:r>
              <a:rPr lang="en-GB" sz="2000" kern="0" dirty="0" err="1" smtClean="0">
                <a:latin typeface="Lucida Sans Unicode" panose="020B0602030504020204" pitchFamily="34" charset="0"/>
                <a:cs typeface="Lucida Sans Unicode" panose="020B0602030504020204" pitchFamily="34" charset="0"/>
              </a:rPr>
              <a:t>Sales.vCustomerDetails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GROUP </a:t>
            </a:r>
            <a:r>
              <a:rPr lang="en-GB" sz="2000" kern="0" dirty="0">
                <a:latin typeface="Lucida Sans Unicode" panose="020B0602030504020204" pitchFamily="34" charset="0"/>
                <a:cs typeface="Lucida Sans Unicode" panose="020B0602030504020204" pitchFamily="34" charset="0"/>
              </a:rPr>
              <a:t>BY ROLLUP(</a:t>
            </a:r>
            <a:r>
              <a:rPr lang="en-GB" sz="2000" kern="0" dirty="0" err="1">
                <a:latin typeface="Lucida Sans Unicode" panose="020B0602030504020204" pitchFamily="34" charset="0"/>
                <a:cs typeface="Lucida Sans Unicode" panose="020B0602030504020204" pitchFamily="34" charset="0"/>
              </a:rPr>
              <a:t>StateProvince</a:t>
            </a:r>
            <a:r>
              <a:rPr lang="en-GB" sz="2000" kern="0" dirty="0">
                <a:latin typeface="Lucida Sans Unicode" panose="020B0602030504020204" pitchFamily="34" charset="0"/>
                <a:cs typeface="Lucida Sans Unicode" panose="020B0602030504020204" pitchFamily="34" charset="0"/>
              </a:rPr>
              <a:t>, City)</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ORDER </a:t>
            </a:r>
            <a:r>
              <a:rPr lang="en-GB" sz="2000" kern="0" dirty="0">
                <a:latin typeface="Lucida Sans Unicode" panose="020B0602030504020204" pitchFamily="34" charset="0"/>
                <a:cs typeface="Lucida Sans Unicode" panose="020B0602030504020204" pitchFamily="34" charset="0"/>
              </a:rPr>
              <a:t>BY </a:t>
            </a:r>
            <a:r>
              <a:rPr lang="en-GB" sz="2000" kern="0" dirty="0" err="1">
                <a:latin typeface="Lucida Sans Unicode" panose="020B0602030504020204" pitchFamily="34" charset="0"/>
                <a:cs typeface="Lucida Sans Unicode" panose="020B0602030504020204" pitchFamily="34" charset="0"/>
              </a:rPr>
              <a:t>StateProvince</a:t>
            </a:r>
            <a:r>
              <a:rPr lang="en-GB" sz="2000" kern="0" dirty="0">
                <a:latin typeface="Lucida Sans Unicode" panose="020B0602030504020204" pitchFamily="34" charset="0"/>
                <a:cs typeface="Lucida Sans Unicode" panose="020B0602030504020204" pitchFamily="34" charset="0"/>
              </a:rPr>
              <a:t>, City;</a:t>
            </a:r>
          </a:p>
        </p:txBody>
      </p:sp>
    </p:spTree>
    <p:extLst>
      <p:ext uri="{BB962C8B-B14F-4D97-AF65-F5344CB8AC3E}">
        <p14:creationId xmlns:p14="http://schemas.microsoft.com/office/powerpoint/2010/main" val="42173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Identifying Groupings in Results</a:t>
            </a:r>
            <a:endParaRPr lang="en-GB" dirty="0"/>
          </a:p>
        </p:txBody>
      </p:sp>
      <p:sp>
        <p:nvSpPr>
          <p:cNvPr id="3" name="Content Placeholder 2"/>
          <p:cNvSpPr>
            <a:spLocks noGrp="1"/>
          </p:cNvSpPr>
          <p:nvPr>
            <p:ph sz="quarter" idx="10"/>
          </p:nvPr>
        </p:nvSpPr>
        <p:spPr>
          <a:xfrm>
            <a:off x="379413" y="864394"/>
            <a:ext cx="11525250" cy="5814220"/>
          </a:xfrm>
        </p:spPr>
        <p:txBody>
          <a:bodyPr/>
          <a:lstStyle/>
          <a:p>
            <a:pPr lvl="0"/>
            <a:r>
              <a:rPr lang="en-US" dirty="0">
                <a:solidFill>
                  <a:srgbClr val="000000"/>
                </a:solidFill>
              </a:rPr>
              <a:t>Multiple grouping sets present a problem in identifying the source of each row in the result set</a:t>
            </a:r>
          </a:p>
          <a:p>
            <a:pPr lvl="0"/>
            <a:r>
              <a:rPr lang="en-US" dirty="0">
                <a:solidFill>
                  <a:srgbClr val="000000"/>
                </a:solidFill>
              </a:rPr>
              <a:t>NULLs could come from the source data or could be a placeholder in the grouping set</a:t>
            </a:r>
          </a:p>
          <a:p>
            <a:pPr lvl="0"/>
            <a:r>
              <a:rPr lang="en-US" dirty="0">
                <a:solidFill>
                  <a:srgbClr val="000000"/>
                </a:solidFill>
              </a:rPr>
              <a:t>The GROUPING_ID function provides a method to mark a row with a 1 or 0 to identify which grouping set </a:t>
            </a:r>
            <a:r>
              <a:rPr lang="en-US" dirty="0" smtClean="0">
                <a:solidFill>
                  <a:srgbClr val="000000"/>
                </a:solidFill>
              </a:rPr>
              <a:t>for the row</a:t>
            </a:r>
            <a:endParaRPr lang="en-GB" dirty="0"/>
          </a:p>
        </p:txBody>
      </p:sp>
      <p:sp>
        <p:nvSpPr>
          <p:cNvPr id="4" name="AutoShape 3"/>
          <p:cNvSpPr>
            <a:spLocks noChangeArrowheads="1"/>
          </p:cNvSpPr>
          <p:nvPr/>
        </p:nvSpPr>
        <p:spPr bwMode="auto">
          <a:xfrm>
            <a:off x="1497511" y="4361796"/>
            <a:ext cx="9511008" cy="2014002"/>
          </a:xfrm>
          <a:prstGeom prst="roundRect">
            <a:avLst>
              <a:gd name="adj" fmla="val 709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SELECT GROUPING_ID(</a:t>
            </a:r>
            <a:r>
              <a:rPr lang="en-GB" sz="2000" kern="0" dirty="0" err="1" smtClean="0">
                <a:latin typeface="Lucida Sans Unicode" panose="020B0602030504020204" pitchFamily="34" charset="0"/>
                <a:cs typeface="Lucida Sans Unicode" panose="020B0602030504020204" pitchFamily="34" charset="0"/>
              </a:rPr>
              <a:t>SalesPersonName</a:t>
            </a:r>
            <a:r>
              <a:rPr lang="en-GB" sz="2000" kern="0" dirty="0" smtClean="0">
                <a:latin typeface="Lucida Sans Unicode" panose="020B0602030504020204" pitchFamily="34" charset="0"/>
                <a:cs typeface="Lucida Sans Unicode" panose="020B0602030504020204" pitchFamily="34" charset="0"/>
              </a:rPr>
              <a:t>) AS </a:t>
            </a:r>
            <a:r>
              <a:rPr lang="en-GB" sz="2000" kern="0" dirty="0" err="1" smtClean="0">
                <a:latin typeface="Lucida Sans Unicode" panose="020B0602030504020204" pitchFamily="34" charset="0"/>
                <a:cs typeface="Lucida Sans Unicode" panose="020B0602030504020204" pitchFamily="34" charset="0"/>
              </a:rPr>
              <a:t>SalesPersonGroup</a:t>
            </a: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	 GROUPING_ID(</a:t>
            </a:r>
            <a:r>
              <a:rPr lang="en-GB" sz="2000" kern="0" dirty="0" err="1" smtClean="0">
                <a:latin typeface="Lucida Sans Unicode" panose="020B0602030504020204" pitchFamily="34" charset="0"/>
                <a:cs typeface="Lucida Sans Unicode" panose="020B0602030504020204" pitchFamily="34" charset="0"/>
              </a:rPr>
              <a:t>CustomerName</a:t>
            </a:r>
            <a:r>
              <a:rPr lang="en-GB" sz="2000" kern="0" dirty="0" smtClean="0">
                <a:latin typeface="Lucida Sans Unicode" panose="020B0602030504020204" pitchFamily="34" charset="0"/>
                <a:cs typeface="Lucida Sans Unicode" panose="020B0602030504020204" pitchFamily="34" charset="0"/>
              </a:rPr>
              <a:t>) AS </a:t>
            </a:r>
            <a:r>
              <a:rPr lang="en-GB" sz="2000" kern="0" dirty="0" err="1" smtClean="0">
                <a:latin typeface="Lucida Sans Unicode" panose="020B0602030504020204" pitchFamily="34" charset="0"/>
                <a:cs typeface="Lucida Sans Unicode" panose="020B0602030504020204" pitchFamily="34" charset="0"/>
              </a:rPr>
              <a:t>CustomerGroup</a:t>
            </a:r>
            <a:r>
              <a:rPr lang="en-GB" sz="2000" kern="0" dirty="0" smtClean="0">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GB" sz="2000" kern="0" dirty="0" smtClean="0">
                <a:latin typeface="Lucida Sans Unicode" panose="020B0602030504020204" pitchFamily="34" charset="0"/>
                <a:cs typeface="Lucida Sans Unicode" panose="020B0602030504020204" pitchFamily="34" charset="0"/>
              </a:rPr>
              <a:t>	 </a:t>
            </a:r>
            <a:r>
              <a:rPr lang="en-GB" sz="2000" kern="0" dirty="0" err="1" smtClean="0">
                <a:latin typeface="Lucida Sans Unicode" panose="020B0602030504020204" pitchFamily="34" charset="0"/>
                <a:cs typeface="Lucida Sans Unicode" panose="020B0602030504020204" pitchFamily="34" charset="0"/>
              </a:rPr>
              <a:t>SalesPersonName</a:t>
            </a:r>
            <a:r>
              <a:rPr lang="en-GB" sz="2000" kern="0" dirty="0" smtClean="0">
                <a:latin typeface="Lucida Sans Unicode" panose="020B0602030504020204" pitchFamily="34" charset="0"/>
                <a:cs typeface="Lucida Sans Unicode" panose="020B0602030504020204" pitchFamily="34" charset="0"/>
              </a:rPr>
              <a:t>, </a:t>
            </a:r>
            <a:r>
              <a:rPr lang="en-GB" sz="2000" kern="0" dirty="0" err="1" smtClean="0">
                <a:latin typeface="Lucida Sans Unicode" panose="020B0602030504020204" pitchFamily="34" charset="0"/>
                <a:cs typeface="Lucida Sans Unicode" panose="020B0602030504020204" pitchFamily="34" charset="0"/>
              </a:rPr>
              <a:t>CustomerName</a:t>
            </a:r>
            <a:r>
              <a:rPr lang="en-GB" sz="2000" kern="0" dirty="0" smtClean="0">
                <a:latin typeface="Lucida Sans Unicode" panose="020B0602030504020204" pitchFamily="34" charset="0"/>
                <a:cs typeface="Lucida Sans Unicode" panose="020B0602030504020204" pitchFamily="34" charset="0"/>
              </a:rPr>
              <a:t>, </a:t>
            </a:r>
            <a:r>
              <a:rPr lang="en-GB" sz="2000" kern="0" dirty="0">
                <a:latin typeface="Lucida Sans Unicode" panose="020B0602030504020204" pitchFamily="34" charset="0"/>
                <a:cs typeface="Lucida Sans Unicode" panose="020B0602030504020204" pitchFamily="34" charset="0"/>
              </a:rPr>
              <a:t>SUM(Amount) AS </a:t>
            </a:r>
            <a:r>
              <a:rPr lang="en-GB" sz="2000" kern="0" dirty="0" err="1">
                <a:latin typeface="Lucida Sans Unicode" panose="020B0602030504020204" pitchFamily="34" charset="0"/>
                <a:cs typeface="Lucida Sans Unicode" panose="020B0602030504020204" pitchFamily="34" charset="0"/>
              </a:rPr>
              <a:t>TotalAmount</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GB" sz="2000" kern="0" dirty="0">
                <a:latin typeface="Lucida Sans Unicode" panose="020B0602030504020204" pitchFamily="34" charset="0"/>
                <a:cs typeface="Lucida Sans Unicode" panose="020B0602030504020204" pitchFamily="34" charset="0"/>
              </a:rPr>
              <a:t>FROM </a:t>
            </a:r>
            <a:r>
              <a:rPr lang="en-GB" sz="2000" kern="0" dirty="0" err="1" smtClean="0">
                <a:latin typeface="Lucida Sans Unicode" panose="020B0602030504020204" pitchFamily="34" charset="0"/>
                <a:cs typeface="Lucida Sans Unicode" panose="020B0602030504020204" pitchFamily="34" charset="0"/>
              </a:rPr>
              <a:t>Sales.vSalesOrders</a:t>
            </a:r>
            <a:endParaRPr lang="en-GB" sz="2000" kern="0" dirty="0">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GROUP </a:t>
            </a:r>
            <a:r>
              <a:rPr lang="en-US" sz="2000" kern="0" dirty="0">
                <a:latin typeface="Lucida Sans Unicode" panose="020B0602030504020204" pitchFamily="34" charset="0"/>
                <a:cs typeface="Lucida Sans Unicode" panose="020B0602030504020204" pitchFamily="34" charset="0"/>
              </a:rPr>
              <a:t>BY </a:t>
            </a:r>
            <a:r>
              <a:rPr lang="en-US" sz="2000" kern="0" dirty="0" smtClean="0">
                <a:latin typeface="Lucida Sans Unicode" panose="020B0602030504020204" pitchFamily="34" charset="0"/>
                <a:cs typeface="Lucida Sans Unicode" panose="020B0602030504020204" pitchFamily="34" charset="0"/>
              </a:rPr>
              <a:t>CUBE(</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CustomerName</a:t>
            </a:r>
            <a:r>
              <a:rPr lang="en-US" sz="2000" kern="0" dirty="0" smtClean="0">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rPr>
              <a:t>ORDER </a:t>
            </a:r>
            <a:r>
              <a:rPr lang="en-US" sz="2000" kern="0" dirty="0">
                <a:latin typeface="Lucida Sans Unicode" panose="020B0602030504020204" pitchFamily="34" charset="0"/>
                <a:cs typeface="Lucida Sans Unicode" panose="020B0602030504020204" pitchFamily="34" charset="0"/>
              </a:rPr>
              <a:t>BY </a:t>
            </a:r>
            <a:r>
              <a:rPr lang="en-GB" sz="2000" kern="0" dirty="0" err="1">
                <a:latin typeface="Lucida Sans Unicode" panose="020B0602030504020204" pitchFamily="34" charset="0"/>
                <a:cs typeface="Lucida Sans Unicode" panose="020B0602030504020204" pitchFamily="34" charset="0"/>
              </a:rPr>
              <a:t>SalesPersonName</a:t>
            </a:r>
            <a:r>
              <a:rPr lang="en-GB" sz="2000" kern="0" dirty="0">
                <a:latin typeface="Lucida Sans Unicode" panose="020B0602030504020204" pitchFamily="34" charset="0"/>
                <a:cs typeface="Lucida Sans Unicode" panose="020B0602030504020204" pitchFamily="34" charset="0"/>
              </a:rPr>
              <a:t>, </a:t>
            </a:r>
            <a:r>
              <a:rPr lang="en-GB" sz="2000" kern="0" dirty="0" err="1">
                <a:latin typeface="Lucida Sans Unicode" panose="020B0602030504020204" pitchFamily="34" charset="0"/>
                <a:cs typeface="Lucida Sans Unicode" panose="020B0602030504020204" pitchFamily="34" charset="0"/>
              </a:rPr>
              <a:t>CustomerName</a:t>
            </a:r>
            <a:r>
              <a:rPr lang="en-US" sz="2000" kern="0" dirty="0" smtClean="0">
                <a:latin typeface="Lucida Sans Unicode" panose="020B0602030504020204" pitchFamily="34" charset="0"/>
                <a:cs typeface="Lucida Sans Unicode" panose="020B0602030504020204" pitchFamily="34" charset="0"/>
              </a:rPr>
              <a:t>;</a:t>
            </a:r>
            <a:endParaRPr kumimoji="0" lang="en-US" sz="2000" i="0" u="none" strike="noStrike" kern="0" cap="none" spc="0" normalizeH="0" baseline="0" noProof="0" dirty="0" smtClean="0">
              <a:ln>
                <a:noFill/>
              </a:ln>
              <a:effectLst/>
              <a:uLnTx/>
              <a:uFillTx/>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84539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Grouping Sets</a:t>
            </a:r>
            <a:endParaRPr lang="en-GB" dirty="0"/>
          </a:p>
        </p:txBody>
      </p:sp>
    </p:spTree>
    <p:extLst>
      <p:ext uri="{BB962C8B-B14F-4D97-AF65-F5344CB8AC3E}">
        <p14:creationId xmlns:p14="http://schemas.microsoft.com/office/powerpoint/2010/main" val="2122493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Pivoting Data</a:t>
            </a:r>
            <a:endParaRPr lang="en-GB" dirty="0"/>
          </a:p>
        </p:txBody>
      </p:sp>
      <p:sp>
        <p:nvSpPr>
          <p:cNvPr id="3" name="Content Placeholder 2"/>
          <p:cNvSpPr>
            <a:spLocks noGrp="1"/>
          </p:cNvSpPr>
          <p:nvPr>
            <p:ph sz="quarter" idx="10"/>
          </p:nvPr>
        </p:nvSpPr>
        <p:spPr>
          <a:xfrm>
            <a:off x="378696" y="941625"/>
            <a:ext cx="11525250" cy="5721351"/>
          </a:xfrm>
        </p:spPr>
        <p:txBody>
          <a:bodyPr/>
          <a:lstStyle/>
          <a:p>
            <a:r>
              <a:rPr lang="en-US" dirty="0"/>
              <a:t>Pivoting data is rotating data from a rows-based orientation to a columns-based orientation</a:t>
            </a:r>
          </a:p>
          <a:p>
            <a:r>
              <a:rPr lang="en-US" dirty="0"/>
              <a:t>Distinct values from a single column are projected across as headings for other columns—may include aggregation</a:t>
            </a:r>
          </a:p>
          <a:p>
            <a:endParaRPr lang="en-GB" dirty="0"/>
          </a:p>
        </p:txBody>
      </p:sp>
      <p:graphicFrame>
        <p:nvGraphicFramePr>
          <p:cNvPr id="4" name="Table 3"/>
          <p:cNvGraphicFramePr>
            <a:graphicFrameLocks noGrp="1"/>
          </p:cNvGraphicFramePr>
          <p:nvPr>
            <p:extLst>
              <p:ext uri="{D42A27DB-BD31-4B8C-83A1-F6EECF244321}">
                <p14:modId xmlns:p14="http://schemas.microsoft.com/office/powerpoint/2010/main" val="2744920382"/>
              </p:ext>
            </p:extLst>
          </p:nvPr>
        </p:nvGraphicFramePr>
        <p:xfrm>
          <a:off x="96042" y="3330496"/>
          <a:ext cx="4532504" cy="3332480"/>
        </p:xfrm>
        <a:graphic>
          <a:graphicData uri="http://schemas.openxmlformats.org/drawingml/2006/table">
            <a:tbl>
              <a:tblPr firstRow="1" bandRow="1">
                <a:tableStyleId>{5C22544A-7EE6-4342-B048-85BDC9FD1C3A}</a:tableStyleId>
              </a:tblPr>
              <a:tblGrid>
                <a:gridCol w="989711"/>
                <a:gridCol w="1181799"/>
                <a:gridCol w="1308418"/>
                <a:gridCol w="1052576"/>
              </a:tblGrid>
              <a:tr h="318981">
                <a:tc>
                  <a:txBody>
                    <a:bodyPr/>
                    <a:lstStyle/>
                    <a:p>
                      <a:r>
                        <a:rPr lang="en-GB" dirty="0" err="1" smtClean="0"/>
                        <a:t>OrderID</a:t>
                      </a:r>
                      <a:endParaRPr lang="en-GB" dirty="0"/>
                    </a:p>
                  </a:txBody>
                  <a:tcPr/>
                </a:tc>
                <a:tc>
                  <a:txBody>
                    <a:bodyPr/>
                    <a:lstStyle/>
                    <a:p>
                      <a:r>
                        <a:rPr lang="en-GB" dirty="0" err="1" smtClean="0"/>
                        <a:t>ProductID</a:t>
                      </a:r>
                      <a:endParaRPr lang="en-GB" dirty="0"/>
                    </a:p>
                  </a:txBody>
                  <a:tcPr/>
                </a:tc>
                <a:tc>
                  <a:txBody>
                    <a:bodyPr/>
                    <a:lstStyle/>
                    <a:p>
                      <a:r>
                        <a:rPr lang="en-GB" dirty="0" smtClean="0"/>
                        <a:t>Category</a:t>
                      </a:r>
                      <a:endParaRPr lang="en-GB" dirty="0"/>
                    </a:p>
                  </a:txBody>
                  <a:tcPr/>
                </a:tc>
                <a:tc>
                  <a:txBody>
                    <a:bodyPr/>
                    <a:lstStyle/>
                    <a:p>
                      <a:r>
                        <a:rPr lang="en-GB" dirty="0" smtClean="0"/>
                        <a:t>Revenue</a:t>
                      </a:r>
                      <a:endParaRPr lang="en-GB" dirty="0"/>
                    </a:p>
                  </a:txBody>
                  <a:tcPr/>
                </a:tc>
              </a:tr>
              <a:tr h="370840">
                <a:tc>
                  <a:txBody>
                    <a:bodyPr/>
                    <a:lstStyle/>
                    <a:p>
                      <a:r>
                        <a:rPr lang="en-GB" dirty="0" smtClean="0"/>
                        <a:t>1023</a:t>
                      </a:r>
                      <a:endParaRPr lang="en-GB" dirty="0"/>
                    </a:p>
                  </a:txBody>
                  <a:tcPr/>
                </a:tc>
                <a:tc>
                  <a:txBody>
                    <a:bodyPr/>
                    <a:lstStyle/>
                    <a:p>
                      <a:r>
                        <a:rPr lang="en-GB" dirty="0" smtClean="0"/>
                        <a:t>1</a:t>
                      </a:r>
                      <a:endParaRPr lang="en-GB" dirty="0"/>
                    </a:p>
                  </a:txBody>
                  <a:tcPr/>
                </a:tc>
                <a:tc>
                  <a:txBody>
                    <a:bodyPr/>
                    <a:lstStyle/>
                    <a:p>
                      <a:r>
                        <a:rPr lang="en-GB" dirty="0" smtClean="0"/>
                        <a:t>Bikes</a:t>
                      </a:r>
                      <a:endParaRPr lang="en-GB" dirty="0"/>
                    </a:p>
                  </a:txBody>
                  <a:tcPr/>
                </a:tc>
                <a:tc>
                  <a:txBody>
                    <a:bodyPr/>
                    <a:lstStyle/>
                    <a:p>
                      <a:r>
                        <a:rPr lang="en-GB" dirty="0" smtClean="0"/>
                        <a:t>1078.75</a:t>
                      </a:r>
                      <a:endParaRPr lang="en-GB" dirty="0"/>
                    </a:p>
                  </a:txBody>
                  <a:tcPr/>
                </a:tc>
              </a:tr>
              <a:tr h="370840">
                <a:tc>
                  <a:txBody>
                    <a:bodyPr/>
                    <a:lstStyle/>
                    <a:p>
                      <a:r>
                        <a:rPr lang="en-GB" dirty="0" smtClean="0"/>
                        <a:t>1023</a:t>
                      </a:r>
                      <a:endParaRPr lang="en-GB" dirty="0"/>
                    </a:p>
                  </a:txBody>
                  <a:tcPr/>
                </a:tc>
                <a:tc>
                  <a:txBody>
                    <a:bodyPr/>
                    <a:lstStyle/>
                    <a:p>
                      <a:r>
                        <a:rPr lang="en-GB" dirty="0" smtClean="0"/>
                        <a:t>15</a:t>
                      </a:r>
                      <a:endParaRPr lang="en-GB" dirty="0"/>
                    </a:p>
                  </a:txBody>
                  <a:tcPr/>
                </a:tc>
                <a:tc>
                  <a:txBody>
                    <a:bodyPr/>
                    <a:lstStyle/>
                    <a:p>
                      <a:r>
                        <a:rPr lang="en-GB" dirty="0" smtClean="0"/>
                        <a:t>Accessories</a:t>
                      </a:r>
                      <a:endParaRPr lang="en-GB" dirty="0"/>
                    </a:p>
                  </a:txBody>
                  <a:tcPr/>
                </a:tc>
                <a:tc>
                  <a:txBody>
                    <a:bodyPr/>
                    <a:lstStyle/>
                    <a:p>
                      <a:r>
                        <a:rPr lang="en-GB" dirty="0" smtClean="0"/>
                        <a:t>52.00</a:t>
                      </a:r>
                      <a:endParaRPr lang="en-GB" dirty="0"/>
                    </a:p>
                  </a:txBody>
                  <a:tcPr/>
                </a:tc>
              </a:tr>
              <a:tr h="370840">
                <a:tc>
                  <a:txBody>
                    <a:bodyPr/>
                    <a:lstStyle/>
                    <a:p>
                      <a:r>
                        <a:rPr lang="en-GB" dirty="0" smtClean="0"/>
                        <a:t>1023</a:t>
                      </a:r>
                      <a:endParaRPr lang="en-GB" dirty="0"/>
                    </a:p>
                  </a:txBody>
                  <a:tcPr/>
                </a:tc>
                <a:tc>
                  <a:txBody>
                    <a:bodyPr/>
                    <a:lstStyle/>
                    <a:p>
                      <a:r>
                        <a:rPr lang="en-GB" dirty="0" smtClean="0"/>
                        <a:t>21</a:t>
                      </a:r>
                      <a:endParaRPr lang="en-GB" dirty="0"/>
                    </a:p>
                  </a:txBody>
                  <a:tcPr/>
                </a:tc>
                <a:tc>
                  <a:txBody>
                    <a:bodyPr/>
                    <a:lstStyle/>
                    <a:p>
                      <a:r>
                        <a:rPr lang="en-GB" dirty="0" smtClean="0"/>
                        <a:t>Accessories</a:t>
                      </a:r>
                      <a:endParaRPr lang="en-GB" dirty="0"/>
                    </a:p>
                  </a:txBody>
                  <a:tcPr/>
                </a:tc>
                <a:tc>
                  <a:txBody>
                    <a:bodyPr/>
                    <a:lstStyle/>
                    <a:p>
                      <a:r>
                        <a:rPr lang="en-GB" dirty="0" smtClean="0"/>
                        <a:t>124.90</a:t>
                      </a:r>
                      <a:endParaRPr lang="en-GB" dirty="0"/>
                    </a:p>
                  </a:txBody>
                  <a:tcPr/>
                </a:tc>
              </a:tr>
              <a:tr h="370840">
                <a:tc>
                  <a:txBody>
                    <a:bodyPr/>
                    <a:lstStyle/>
                    <a:p>
                      <a:r>
                        <a:rPr lang="en-GB" dirty="0" smtClean="0"/>
                        <a:t>1024</a:t>
                      </a:r>
                      <a:endParaRPr lang="en-GB" dirty="0"/>
                    </a:p>
                  </a:txBody>
                  <a:tcPr/>
                </a:tc>
                <a:tc>
                  <a:txBody>
                    <a:bodyPr/>
                    <a:lstStyle/>
                    <a:p>
                      <a:r>
                        <a:rPr lang="en-GB" dirty="0" smtClean="0"/>
                        <a:t>1</a:t>
                      </a:r>
                      <a:endParaRPr lang="en-GB" dirty="0"/>
                    </a:p>
                  </a:txBody>
                  <a:tcPr/>
                </a:tc>
                <a:tc>
                  <a:txBody>
                    <a:bodyPr/>
                    <a:lstStyle/>
                    <a:p>
                      <a:r>
                        <a:rPr lang="en-GB" dirty="0" smtClean="0"/>
                        <a:t>Bikes</a:t>
                      </a:r>
                      <a:endParaRPr lang="en-GB" dirty="0"/>
                    </a:p>
                  </a:txBody>
                  <a:tcPr/>
                </a:tc>
                <a:tc>
                  <a:txBody>
                    <a:bodyPr/>
                    <a:lstStyle/>
                    <a:p>
                      <a:r>
                        <a:rPr lang="en-GB" dirty="0" smtClean="0"/>
                        <a:t>2491.00</a:t>
                      </a:r>
                      <a:endParaRPr lang="en-GB" dirty="0"/>
                    </a:p>
                  </a:txBody>
                  <a:tcPr/>
                </a:tc>
              </a:tr>
              <a:tr h="370840">
                <a:tc>
                  <a:txBody>
                    <a:bodyPr/>
                    <a:lstStyle/>
                    <a:p>
                      <a:r>
                        <a:rPr lang="en-GB" dirty="0" smtClean="0"/>
                        <a:t>1025</a:t>
                      </a:r>
                      <a:endParaRPr lang="en-GB" dirty="0"/>
                    </a:p>
                  </a:txBody>
                  <a:tcPr/>
                </a:tc>
                <a:tc>
                  <a:txBody>
                    <a:bodyPr/>
                    <a:lstStyle/>
                    <a:p>
                      <a:r>
                        <a:rPr lang="en-GB" dirty="0" smtClean="0"/>
                        <a:t>3</a:t>
                      </a:r>
                      <a:endParaRPr lang="en-GB" dirty="0"/>
                    </a:p>
                  </a:txBody>
                  <a:tcPr/>
                </a:tc>
                <a:tc>
                  <a:txBody>
                    <a:bodyPr/>
                    <a:lstStyle/>
                    <a:p>
                      <a:r>
                        <a:rPr lang="en-GB" dirty="0" smtClean="0"/>
                        <a:t>Bikes</a:t>
                      </a:r>
                      <a:endParaRPr lang="en-GB" dirty="0"/>
                    </a:p>
                  </a:txBody>
                  <a:tcPr/>
                </a:tc>
                <a:tc>
                  <a:txBody>
                    <a:bodyPr/>
                    <a:lstStyle/>
                    <a:p>
                      <a:r>
                        <a:rPr lang="en-GB" dirty="0" smtClean="0"/>
                        <a:t>1067.49</a:t>
                      </a:r>
                      <a:endParaRPr lang="en-GB" dirty="0"/>
                    </a:p>
                  </a:txBody>
                  <a:tcPr/>
                </a:tc>
              </a:tr>
              <a:tr h="370840">
                <a:tc>
                  <a:txBody>
                    <a:bodyPr/>
                    <a:lstStyle/>
                    <a:p>
                      <a:r>
                        <a:rPr lang="en-GB" dirty="0" smtClean="0"/>
                        <a:t>1025</a:t>
                      </a:r>
                      <a:endParaRPr lang="en-GB" dirty="0"/>
                    </a:p>
                  </a:txBody>
                  <a:tcPr/>
                </a:tc>
                <a:tc>
                  <a:txBody>
                    <a:bodyPr/>
                    <a:lstStyle/>
                    <a:p>
                      <a:r>
                        <a:rPr lang="en-GB" dirty="0" smtClean="0"/>
                        <a:t>15</a:t>
                      </a:r>
                      <a:endParaRPr lang="en-GB" dirty="0"/>
                    </a:p>
                  </a:txBody>
                  <a:tcPr/>
                </a:tc>
                <a:tc>
                  <a:txBody>
                    <a:bodyPr/>
                    <a:lstStyle/>
                    <a:p>
                      <a:r>
                        <a:rPr lang="en-GB" dirty="0" smtClean="0"/>
                        <a:t>Accessories</a:t>
                      </a:r>
                      <a:endParaRPr lang="en-GB" dirty="0"/>
                    </a:p>
                  </a:txBody>
                  <a:tcPr/>
                </a:tc>
                <a:tc>
                  <a:txBody>
                    <a:bodyPr/>
                    <a:lstStyle/>
                    <a:p>
                      <a:r>
                        <a:rPr lang="en-GB" dirty="0" smtClean="0"/>
                        <a:t>125.99</a:t>
                      </a:r>
                      <a:endParaRPr lang="en-GB" dirty="0"/>
                    </a:p>
                  </a:txBody>
                  <a:tcPr/>
                </a:tc>
              </a:tr>
              <a:tr h="370840">
                <a:tc>
                  <a:txBody>
                    <a:bodyPr/>
                    <a:lstStyle/>
                    <a:p>
                      <a:r>
                        <a:rPr lang="en-GB" dirty="0" smtClean="0"/>
                        <a:t>1025</a:t>
                      </a:r>
                      <a:endParaRPr lang="en-GB" dirty="0"/>
                    </a:p>
                  </a:txBody>
                  <a:tcPr/>
                </a:tc>
                <a:tc>
                  <a:txBody>
                    <a:bodyPr/>
                    <a:lstStyle/>
                    <a:p>
                      <a:r>
                        <a:rPr lang="en-GB" dirty="0" smtClean="0"/>
                        <a:t>35</a:t>
                      </a:r>
                      <a:endParaRPr lang="en-GB" dirty="0"/>
                    </a:p>
                  </a:txBody>
                  <a:tcPr/>
                </a:tc>
                <a:tc>
                  <a:txBody>
                    <a:bodyPr/>
                    <a:lstStyle/>
                    <a:p>
                      <a:r>
                        <a:rPr lang="en-GB" dirty="0" smtClean="0"/>
                        <a:t>Clothing</a:t>
                      </a:r>
                      <a:endParaRPr lang="en-GB" dirty="0"/>
                    </a:p>
                  </a:txBody>
                  <a:tcPr/>
                </a:tc>
                <a:tc>
                  <a:txBody>
                    <a:bodyPr/>
                    <a:lstStyle/>
                    <a:p>
                      <a:r>
                        <a:rPr lang="en-GB" dirty="0" smtClean="0"/>
                        <a:t>26.57</a:t>
                      </a:r>
                      <a:endParaRPr lang="en-GB" dirty="0"/>
                    </a:p>
                  </a:txBody>
                  <a:tcPr/>
                </a:tc>
              </a:tr>
              <a:tr h="370840">
                <a:tc>
                  <a:txBody>
                    <a:bodyPr/>
                    <a:lstStyle/>
                    <a:p>
                      <a:r>
                        <a:rPr lang="en-GB" dirty="0" smtClean="0"/>
                        <a:t>1025</a:t>
                      </a:r>
                      <a:endParaRPr lang="en-GB" dirty="0"/>
                    </a:p>
                  </a:txBody>
                  <a:tcPr/>
                </a:tc>
                <a:tc>
                  <a:txBody>
                    <a:bodyPr/>
                    <a:lstStyle/>
                    <a:p>
                      <a:r>
                        <a:rPr lang="en-GB" dirty="0" smtClean="0"/>
                        <a:t>36</a:t>
                      </a:r>
                      <a:endParaRPr lang="en-GB" dirty="0"/>
                    </a:p>
                  </a:txBody>
                  <a:tcPr/>
                </a:tc>
                <a:tc>
                  <a:txBody>
                    <a:bodyPr/>
                    <a:lstStyle/>
                    <a:p>
                      <a:r>
                        <a:rPr lang="en-GB" dirty="0" smtClean="0"/>
                        <a:t>Clothing</a:t>
                      </a:r>
                      <a:endParaRPr lang="en-GB" dirty="0"/>
                    </a:p>
                  </a:txBody>
                  <a:tcPr/>
                </a:tc>
                <a:tc>
                  <a:txBody>
                    <a:bodyPr/>
                    <a:lstStyle/>
                    <a:p>
                      <a:r>
                        <a:rPr lang="en-GB" dirty="0" smtClean="0"/>
                        <a:t>5.78</a:t>
                      </a:r>
                      <a:endParaRPr lang="en-GB"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57125102"/>
              </p:ext>
            </p:extLst>
          </p:nvPr>
        </p:nvGraphicFramePr>
        <p:xfrm>
          <a:off x="6999288" y="3315229"/>
          <a:ext cx="4956303" cy="1483360"/>
        </p:xfrm>
        <a:graphic>
          <a:graphicData uri="http://schemas.openxmlformats.org/drawingml/2006/table">
            <a:tbl>
              <a:tblPr firstRow="1" bandRow="1">
                <a:tableStyleId>{5C22544A-7EE6-4342-B048-85BDC9FD1C3A}</a:tableStyleId>
              </a:tblPr>
              <a:tblGrid>
                <a:gridCol w="1308418"/>
                <a:gridCol w="987743"/>
                <a:gridCol w="1322705"/>
                <a:gridCol w="1337437"/>
              </a:tblGrid>
              <a:tr h="370840">
                <a:tc>
                  <a:txBody>
                    <a:bodyPr/>
                    <a:lstStyle/>
                    <a:p>
                      <a:r>
                        <a:rPr lang="en-GB" dirty="0" err="1" smtClean="0"/>
                        <a:t>OrderID</a:t>
                      </a:r>
                      <a:endParaRPr lang="en-GB" dirty="0"/>
                    </a:p>
                  </a:txBody>
                  <a:tcPr/>
                </a:tc>
                <a:tc>
                  <a:txBody>
                    <a:bodyPr/>
                    <a:lstStyle/>
                    <a:p>
                      <a:r>
                        <a:rPr lang="en-GB" dirty="0" smtClean="0"/>
                        <a:t>Bikes</a:t>
                      </a:r>
                      <a:endParaRPr lang="en-GB" dirty="0"/>
                    </a:p>
                  </a:txBody>
                  <a:tcPr/>
                </a:tc>
                <a:tc>
                  <a:txBody>
                    <a:bodyPr/>
                    <a:lstStyle/>
                    <a:p>
                      <a:r>
                        <a:rPr lang="en-GB" dirty="0" smtClean="0"/>
                        <a:t>Accessories</a:t>
                      </a:r>
                      <a:endParaRPr lang="en-GB" dirty="0"/>
                    </a:p>
                  </a:txBody>
                  <a:tcPr/>
                </a:tc>
                <a:tc>
                  <a:txBody>
                    <a:bodyPr/>
                    <a:lstStyle/>
                    <a:p>
                      <a:r>
                        <a:rPr lang="en-GB" dirty="0" smtClean="0"/>
                        <a:t>Clothing</a:t>
                      </a:r>
                      <a:endParaRPr lang="en-GB" dirty="0"/>
                    </a:p>
                  </a:txBody>
                  <a:tcPr/>
                </a:tc>
              </a:tr>
              <a:tr h="370840">
                <a:tc>
                  <a:txBody>
                    <a:bodyPr/>
                    <a:lstStyle/>
                    <a:p>
                      <a:r>
                        <a:rPr lang="en-GB" dirty="0" smtClean="0"/>
                        <a:t>1023</a:t>
                      </a:r>
                      <a:endParaRPr lang="en-GB" dirty="0"/>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dirty="0" smtClean="0"/>
                        <a:t>1078.75</a:t>
                      </a:r>
                    </a:p>
                  </a:txBody>
                  <a:tcPr/>
                </a:tc>
                <a:tc>
                  <a:txBody>
                    <a:bodyPr/>
                    <a:lstStyle/>
                    <a:p>
                      <a:r>
                        <a:rPr lang="en-GB" dirty="0" smtClean="0"/>
                        <a:t>176.90</a:t>
                      </a:r>
                      <a:endParaRPr lang="en-GB" dirty="0"/>
                    </a:p>
                  </a:txBody>
                  <a:tcPr/>
                </a:tc>
                <a:tc>
                  <a:txBody>
                    <a:bodyPr/>
                    <a:lstStyle/>
                    <a:p>
                      <a:r>
                        <a:rPr lang="en-GB" i="1" dirty="0" smtClean="0">
                          <a:solidFill>
                            <a:schemeClr val="bg1">
                              <a:lumMod val="50000"/>
                            </a:schemeClr>
                          </a:solidFill>
                        </a:rPr>
                        <a:t>NULL</a:t>
                      </a:r>
                      <a:endParaRPr lang="en-GB" i="1" dirty="0">
                        <a:solidFill>
                          <a:schemeClr val="bg1">
                            <a:lumMod val="50000"/>
                          </a:schemeClr>
                        </a:solidFill>
                      </a:endParaRPr>
                    </a:p>
                  </a:txBody>
                  <a:tcPr/>
                </a:tc>
              </a:tr>
              <a:tr h="370840">
                <a:tc>
                  <a:txBody>
                    <a:bodyPr/>
                    <a:lstStyle/>
                    <a:p>
                      <a:r>
                        <a:rPr lang="en-GB" dirty="0" smtClean="0"/>
                        <a:t>1024</a:t>
                      </a:r>
                      <a:endParaRPr lang="en-GB" dirty="0"/>
                    </a:p>
                  </a:txBody>
                  <a:tcPr/>
                </a:tc>
                <a:tc>
                  <a:txBody>
                    <a:bodyPr/>
                    <a:lstStyle/>
                    <a:p>
                      <a:r>
                        <a:rPr lang="en-GB" dirty="0" smtClean="0"/>
                        <a:t>2491.00</a:t>
                      </a:r>
                      <a:endParaRPr lang="en-GB" dirty="0"/>
                    </a:p>
                  </a:txBody>
                  <a:tcPr/>
                </a:tc>
                <a:tc>
                  <a:txBody>
                    <a:bodyPr/>
                    <a:lstStyle/>
                    <a:p>
                      <a:r>
                        <a:rPr lang="en-GB" i="1" dirty="0" smtClean="0">
                          <a:solidFill>
                            <a:schemeClr val="bg1">
                              <a:lumMod val="50000"/>
                            </a:schemeClr>
                          </a:solidFill>
                        </a:rPr>
                        <a:t>NULL</a:t>
                      </a:r>
                      <a:endParaRPr lang="en-GB" i="1" dirty="0">
                        <a:solidFill>
                          <a:schemeClr val="bg1">
                            <a:lumMod val="50000"/>
                          </a:schemeClr>
                        </a:solidFill>
                      </a:endParaRPr>
                    </a:p>
                  </a:txBody>
                  <a:tcPr/>
                </a:tc>
                <a:tc>
                  <a:txBody>
                    <a:bodyPr/>
                    <a:lstStyle/>
                    <a:p>
                      <a:r>
                        <a:rPr lang="en-GB" i="1" dirty="0" smtClean="0">
                          <a:solidFill>
                            <a:schemeClr val="bg1">
                              <a:lumMod val="50000"/>
                            </a:schemeClr>
                          </a:solidFill>
                        </a:rPr>
                        <a:t>NULL</a:t>
                      </a:r>
                      <a:endParaRPr lang="en-GB" i="1" dirty="0">
                        <a:solidFill>
                          <a:schemeClr val="bg1">
                            <a:lumMod val="50000"/>
                          </a:schemeClr>
                        </a:solidFill>
                      </a:endParaRPr>
                    </a:p>
                  </a:txBody>
                  <a:tcPr/>
                </a:tc>
              </a:tr>
              <a:tr h="370840">
                <a:tc>
                  <a:txBody>
                    <a:bodyPr/>
                    <a:lstStyle/>
                    <a:p>
                      <a:r>
                        <a:rPr lang="en-GB" dirty="0" smtClean="0"/>
                        <a:t>1025</a:t>
                      </a:r>
                      <a:endParaRPr lang="en-GB" dirty="0"/>
                    </a:p>
                  </a:txBody>
                  <a:tcPr/>
                </a:tc>
                <a:tc>
                  <a:txBody>
                    <a:bodyPr/>
                    <a:lstStyle/>
                    <a:p>
                      <a:r>
                        <a:rPr lang="en-GB" dirty="0" smtClean="0"/>
                        <a:t>1067.49</a:t>
                      </a:r>
                      <a:endParaRPr lang="en-GB" dirty="0"/>
                    </a:p>
                  </a:txBody>
                  <a:tcPr/>
                </a:tc>
                <a:tc>
                  <a:txBody>
                    <a:bodyPr/>
                    <a:lstStyle/>
                    <a:p>
                      <a:r>
                        <a:rPr lang="en-GB" dirty="0" smtClean="0"/>
                        <a:t>125.99</a:t>
                      </a:r>
                      <a:endParaRPr lang="en-GB" dirty="0"/>
                    </a:p>
                  </a:txBody>
                  <a:tcPr/>
                </a:tc>
                <a:tc>
                  <a:txBody>
                    <a:bodyPr/>
                    <a:lstStyle/>
                    <a:p>
                      <a:r>
                        <a:rPr lang="en-GB" dirty="0" smtClean="0"/>
                        <a:t>32.35</a:t>
                      </a:r>
                      <a:endParaRPr lang="en-GB" dirty="0"/>
                    </a:p>
                  </a:txBody>
                  <a:tcPr/>
                </a:tc>
              </a:tr>
            </a:tbl>
          </a:graphicData>
        </a:graphic>
      </p:graphicFrame>
      <p:sp>
        <p:nvSpPr>
          <p:cNvPr id="8" name="Bent-Up Arrow 7"/>
          <p:cNvSpPr/>
          <p:nvPr/>
        </p:nvSpPr>
        <p:spPr>
          <a:xfrm>
            <a:off x="4629150" y="4786313"/>
            <a:ext cx="4586288" cy="1074654"/>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dirty="0"/>
          </a:p>
        </p:txBody>
      </p:sp>
      <p:sp>
        <p:nvSpPr>
          <p:cNvPr id="9" name="TextBox 8"/>
          <p:cNvSpPr txBox="1"/>
          <p:nvPr/>
        </p:nvSpPr>
        <p:spPr>
          <a:xfrm>
            <a:off x="4858299" y="5249047"/>
            <a:ext cx="7045647" cy="1077218"/>
          </a:xfrm>
          <a:prstGeom prst="rect">
            <a:avLst/>
          </a:prstGeom>
          <a:solidFill>
            <a:schemeClr val="accent1">
              <a:lumMod val="20000"/>
              <a:lumOff val="80000"/>
            </a:schemeClr>
          </a:solidFill>
        </p:spPr>
        <p:txBody>
          <a:bodyPr wrap="none" rtlCol="0">
            <a:spAutoFit/>
          </a:bodyPr>
          <a:lstStyle/>
          <a:p>
            <a:r>
              <a:rPr lang="en-GB" sz="1600" dirty="0" smtClean="0"/>
              <a:t>SELECT </a:t>
            </a:r>
            <a:r>
              <a:rPr lang="en-GB" sz="1600" dirty="0" err="1" smtClean="0"/>
              <a:t>OrderID</a:t>
            </a:r>
            <a:r>
              <a:rPr lang="en-GB" sz="1600" dirty="0" smtClean="0"/>
              <a:t>, Bikes, Accessories, Clothing</a:t>
            </a:r>
          </a:p>
          <a:p>
            <a:r>
              <a:rPr lang="en-GB" sz="1600" dirty="0" smtClean="0"/>
              <a:t>FROM</a:t>
            </a:r>
          </a:p>
          <a:p>
            <a:pPr lvl="1"/>
            <a:r>
              <a:rPr lang="en-GB" sz="1600" dirty="0" smtClean="0"/>
              <a:t>(SELECT </a:t>
            </a:r>
            <a:r>
              <a:rPr lang="en-GB" sz="1600" dirty="0" err="1" smtClean="0"/>
              <a:t>OrderID</a:t>
            </a:r>
            <a:r>
              <a:rPr lang="en-GB" sz="1600" dirty="0" smtClean="0"/>
              <a:t>, Category, Revenue FROM </a:t>
            </a:r>
            <a:r>
              <a:rPr lang="en-GB" sz="1600" dirty="0" err="1" smtClean="0"/>
              <a:t>Sales.SalesDetails</a:t>
            </a:r>
            <a:r>
              <a:rPr lang="en-GB" sz="1600" dirty="0" smtClean="0"/>
              <a:t>) AS sales</a:t>
            </a:r>
          </a:p>
          <a:p>
            <a:r>
              <a:rPr lang="en-GB" sz="1600" b="1" dirty="0" smtClean="0"/>
              <a:t>PIVOT (SUM(Revenue) FOR Category IN([Bikes], [Accessories], [Clothing])) AS </a:t>
            </a:r>
            <a:r>
              <a:rPr lang="en-GB" sz="1600" b="1" dirty="0" err="1" smtClean="0"/>
              <a:t>pvt</a:t>
            </a:r>
            <a:endParaRPr lang="en-GB" sz="1600" b="1" dirty="0"/>
          </a:p>
        </p:txBody>
      </p:sp>
    </p:spTree>
    <p:extLst>
      <p:ext uri="{BB962C8B-B14F-4D97-AF65-F5344CB8AC3E}">
        <p14:creationId xmlns:p14="http://schemas.microsoft.com/office/powerpoint/2010/main" val="70325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22" presetClass="entr" presetSubtype="8"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Unpivoting</a:t>
            </a:r>
            <a:r>
              <a:rPr lang="en-GB" dirty="0" smtClean="0"/>
              <a:t> Data</a:t>
            </a:r>
            <a:endParaRPr lang="en-GB" dirty="0"/>
          </a:p>
        </p:txBody>
      </p:sp>
      <p:sp>
        <p:nvSpPr>
          <p:cNvPr id="3" name="Content Placeholder 2"/>
          <p:cNvSpPr>
            <a:spLocks noGrp="1"/>
          </p:cNvSpPr>
          <p:nvPr>
            <p:ph sz="quarter" idx="10"/>
          </p:nvPr>
        </p:nvSpPr>
        <p:spPr>
          <a:xfrm>
            <a:off x="379413" y="796413"/>
            <a:ext cx="11525250" cy="5882201"/>
          </a:xfrm>
        </p:spPr>
        <p:txBody>
          <a:bodyPr/>
          <a:lstStyle/>
          <a:p>
            <a:pPr lvl="0"/>
            <a:r>
              <a:rPr lang="en-US" dirty="0" err="1">
                <a:solidFill>
                  <a:srgbClr val="000000"/>
                </a:solidFill>
              </a:rPr>
              <a:t>Unpivoting</a:t>
            </a:r>
            <a:r>
              <a:rPr lang="en-US" dirty="0">
                <a:solidFill>
                  <a:srgbClr val="000000"/>
                </a:solidFill>
              </a:rPr>
              <a:t> data is rotating data from a columns-based orientation to a rows-based orientation</a:t>
            </a:r>
          </a:p>
          <a:p>
            <a:pPr lvl="0"/>
            <a:r>
              <a:rPr lang="en-US" dirty="0">
                <a:solidFill>
                  <a:srgbClr val="000000"/>
                </a:solidFill>
              </a:rPr>
              <a:t>Spreads or splits values from one source row into one or more target rows</a:t>
            </a:r>
          </a:p>
          <a:p>
            <a:pPr lvl="0"/>
            <a:r>
              <a:rPr lang="en-US" dirty="0">
                <a:solidFill>
                  <a:srgbClr val="000000"/>
                </a:solidFill>
              </a:rPr>
              <a:t>Each source row becomes one or more rows in result set based on number of columns being pivoted</a:t>
            </a:r>
          </a:p>
        </p:txBody>
      </p:sp>
      <p:graphicFrame>
        <p:nvGraphicFramePr>
          <p:cNvPr id="5" name="Table 4"/>
          <p:cNvGraphicFramePr>
            <a:graphicFrameLocks noGrp="1"/>
          </p:cNvGraphicFramePr>
          <p:nvPr>
            <p:extLst>
              <p:ext uri="{D42A27DB-BD31-4B8C-83A1-F6EECF244321}">
                <p14:modId xmlns:p14="http://schemas.microsoft.com/office/powerpoint/2010/main" val="2387791035"/>
              </p:ext>
            </p:extLst>
          </p:nvPr>
        </p:nvGraphicFramePr>
        <p:xfrm>
          <a:off x="8366122" y="4087814"/>
          <a:ext cx="3350705" cy="2590800"/>
        </p:xfrm>
        <a:graphic>
          <a:graphicData uri="http://schemas.openxmlformats.org/drawingml/2006/table">
            <a:tbl>
              <a:tblPr firstRow="1" bandRow="1">
                <a:tableStyleId>{5C22544A-7EE6-4342-B048-85BDC9FD1C3A}</a:tableStyleId>
              </a:tblPr>
              <a:tblGrid>
                <a:gridCol w="989711"/>
                <a:gridCol w="1308418"/>
                <a:gridCol w="1052576"/>
              </a:tblGrid>
              <a:tr h="318981">
                <a:tc>
                  <a:txBody>
                    <a:bodyPr/>
                    <a:lstStyle/>
                    <a:p>
                      <a:r>
                        <a:rPr lang="en-GB" dirty="0" err="1" smtClean="0"/>
                        <a:t>OrderID</a:t>
                      </a:r>
                      <a:endParaRPr lang="en-GB" dirty="0"/>
                    </a:p>
                  </a:txBody>
                  <a:tcPr/>
                </a:tc>
                <a:tc>
                  <a:txBody>
                    <a:bodyPr/>
                    <a:lstStyle/>
                    <a:p>
                      <a:r>
                        <a:rPr lang="en-GB" dirty="0" smtClean="0"/>
                        <a:t>Category</a:t>
                      </a:r>
                      <a:endParaRPr lang="en-GB" dirty="0"/>
                    </a:p>
                  </a:txBody>
                  <a:tcPr/>
                </a:tc>
                <a:tc>
                  <a:txBody>
                    <a:bodyPr/>
                    <a:lstStyle/>
                    <a:p>
                      <a:r>
                        <a:rPr lang="en-GB" dirty="0" smtClean="0"/>
                        <a:t>Revenue</a:t>
                      </a:r>
                      <a:endParaRPr lang="en-GB" dirty="0"/>
                    </a:p>
                  </a:txBody>
                  <a:tcPr/>
                </a:tc>
              </a:tr>
              <a:tr h="370840">
                <a:tc>
                  <a:txBody>
                    <a:bodyPr/>
                    <a:lstStyle/>
                    <a:p>
                      <a:r>
                        <a:rPr lang="en-GB" dirty="0" smtClean="0"/>
                        <a:t>1023</a:t>
                      </a:r>
                      <a:endParaRPr lang="en-GB" dirty="0"/>
                    </a:p>
                  </a:txBody>
                  <a:tcPr/>
                </a:tc>
                <a:tc>
                  <a:txBody>
                    <a:bodyPr/>
                    <a:lstStyle/>
                    <a:p>
                      <a:r>
                        <a:rPr lang="en-GB" dirty="0" smtClean="0"/>
                        <a:t>Bikes</a:t>
                      </a:r>
                      <a:endParaRPr lang="en-GB" dirty="0"/>
                    </a:p>
                  </a:txBody>
                  <a:tcPr/>
                </a:tc>
                <a:tc>
                  <a:txBody>
                    <a:bodyPr/>
                    <a:lstStyle/>
                    <a:p>
                      <a:r>
                        <a:rPr lang="en-GB" dirty="0" smtClean="0"/>
                        <a:t>1078.75</a:t>
                      </a:r>
                      <a:endParaRPr lang="en-GB" dirty="0"/>
                    </a:p>
                  </a:txBody>
                  <a:tcPr/>
                </a:tc>
              </a:tr>
              <a:tr h="370840">
                <a:tc>
                  <a:txBody>
                    <a:bodyPr/>
                    <a:lstStyle/>
                    <a:p>
                      <a:r>
                        <a:rPr lang="en-GB" dirty="0" smtClean="0"/>
                        <a:t>1023</a:t>
                      </a:r>
                      <a:endParaRPr lang="en-GB" dirty="0"/>
                    </a:p>
                  </a:txBody>
                  <a:tcPr/>
                </a:tc>
                <a:tc>
                  <a:txBody>
                    <a:bodyPr/>
                    <a:lstStyle/>
                    <a:p>
                      <a:r>
                        <a:rPr lang="en-GB" dirty="0" smtClean="0"/>
                        <a:t>Accessories</a:t>
                      </a:r>
                      <a:endParaRPr lang="en-GB" dirty="0"/>
                    </a:p>
                  </a:txBody>
                  <a:tcPr/>
                </a:tc>
                <a:tc>
                  <a:txBody>
                    <a:bodyPr/>
                    <a:lstStyle/>
                    <a:p>
                      <a:r>
                        <a:rPr lang="en-GB" dirty="0" smtClean="0"/>
                        <a:t>176.90</a:t>
                      </a:r>
                      <a:endParaRPr lang="en-GB" dirty="0"/>
                    </a:p>
                  </a:txBody>
                  <a:tcPr/>
                </a:tc>
              </a:tr>
              <a:tr h="370840">
                <a:tc>
                  <a:txBody>
                    <a:bodyPr/>
                    <a:lstStyle/>
                    <a:p>
                      <a:r>
                        <a:rPr lang="en-GB" dirty="0" smtClean="0"/>
                        <a:t>1024</a:t>
                      </a:r>
                      <a:endParaRPr lang="en-GB" dirty="0"/>
                    </a:p>
                  </a:txBody>
                  <a:tcPr/>
                </a:tc>
                <a:tc>
                  <a:txBody>
                    <a:bodyPr/>
                    <a:lstStyle/>
                    <a:p>
                      <a:r>
                        <a:rPr lang="en-GB" dirty="0" smtClean="0"/>
                        <a:t>Bikes</a:t>
                      </a:r>
                      <a:endParaRPr lang="en-GB" dirty="0"/>
                    </a:p>
                  </a:txBody>
                  <a:tcPr/>
                </a:tc>
                <a:tc>
                  <a:txBody>
                    <a:bodyPr/>
                    <a:lstStyle/>
                    <a:p>
                      <a:r>
                        <a:rPr lang="en-GB" dirty="0" smtClean="0"/>
                        <a:t>2491.00</a:t>
                      </a:r>
                      <a:endParaRPr lang="en-GB" dirty="0"/>
                    </a:p>
                  </a:txBody>
                  <a:tcPr/>
                </a:tc>
              </a:tr>
              <a:tr h="370840">
                <a:tc>
                  <a:txBody>
                    <a:bodyPr/>
                    <a:lstStyle/>
                    <a:p>
                      <a:r>
                        <a:rPr lang="en-GB" dirty="0" smtClean="0"/>
                        <a:t>1025</a:t>
                      </a:r>
                      <a:endParaRPr lang="en-GB" dirty="0"/>
                    </a:p>
                  </a:txBody>
                  <a:tcPr/>
                </a:tc>
                <a:tc>
                  <a:txBody>
                    <a:bodyPr/>
                    <a:lstStyle/>
                    <a:p>
                      <a:r>
                        <a:rPr lang="en-GB" dirty="0" smtClean="0"/>
                        <a:t>Bikes</a:t>
                      </a:r>
                      <a:endParaRPr lang="en-GB" dirty="0"/>
                    </a:p>
                  </a:txBody>
                  <a:tcPr/>
                </a:tc>
                <a:tc>
                  <a:txBody>
                    <a:bodyPr/>
                    <a:lstStyle/>
                    <a:p>
                      <a:r>
                        <a:rPr lang="en-GB" dirty="0" smtClean="0"/>
                        <a:t>1067.49</a:t>
                      </a:r>
                      <a:endParaRPr lang="en-GB" dirty="0"/>
                    </a:p>
                  </a:txBody>
                  <a:tcPr/>
                </a:tc>
              </a:tr>
              <a:tr h="370840">
                <a:tc>
                  <a:txBody>
                    <a:bodyPr/>
                    <a:lstStyle/>
                    <a:p>
                      <a:r>
                        <a:rPr lang="en-GB" dirty="0" smtClean="0"/>
                        <a:t>1025</a:t>
                      </a:r>
                      <a:endParaRPr lang="en-GB" dirty="0"/>
                    </a:p>
                  </a:txBody>
                  <a:tcPr/>
                </a:tc>
                <a:tc>
                  <a:txBody>
                    <a:bodyPr/>
                    <a:lstStyle/>
                    <a:p>
                      <a:r>
                        <a:rPr lang="en-GB" dirty="0" smtClean="0"/>
                        <a:t>Accessories</a:t>
                      </a:r>
                      <a:endParaRPr lang="en-GB" dirty="0"/>
                    </a:p>
                  </a:txBody>
                  <a:tcPr/>
                </a:tc>
                <a:tc>
                  <a:txBody>
                    <a:bodyPr/>
                    <a:lstStyle/>
                    <a:p>
                      <a:r>
                        <a:rPr lang="en-GB" dirty="0" smtClean="0"/>
                        <a:t>125.99</a:t>
                      </a:r>
                      <a:endParaRPr lang="en-GB" dirty="0"/>
                    </a:p>
                  </a:txBody>
                  <a:tcPr/>
                </a:tc>
              </a:tr>
              <a:tr h="370840">
                <a:tc>
                  <a:txBody>
                    <a:bodyPr/>
                    <a:lstStyle/>
                    <a:p>
                      <a:r>
                        <a:rPr lang="en-GB" dirty="0" smtClean="0"/>
                        <a:t>1025</a:t>
                      </a:r>
                      <a:endParaRPr lang="en-GB" dirty="0"/>
                    </a:p>
                  </a:txBody>
                  <a:tcPr/>
                </a:tc>
                <a:tc>
                  <a:txBody>
                    <a:bodyPr/>
                    <a:lstStyle/>
                    <a:p>
                      <a:r>
                        <a:rPr lang="en-GB" dirty="0" smtClean="0"/>
                        <a:t>Clothing</a:t>
                      </a:r>
                      <a:endParaRPr lang="en-GB" dirty="0"/>
                    </a:p>
                  </a:txBody>
                  <a:tcPr/>
                </a:tc>
                <a:tc>
                  <a:txBody>
                    <a:bodyPr/>
                    <a:lstStyle/>
                    <a:p>
                      <a:r>
                        <a:rPr lang="en-GB" dirty="0" smtClean="0"/>
                        <a:t>32.35</a:t>
                      </a:r>
                      <a:endParaRPr lang="en-GB"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0509174"/>
              </p:ext>
            </p:extLst>
          </p:nvPr>
        </p:nvGraphicFramePr>
        <p:xfrm>
          <a:off x="379413" y="4135520"/>
          <a:ext cx="4956303" cy="1488532"/>
        </p:xfrm>
        <a:graphic>
          <a:graphicData uri="http://schemas.openxmlformats.org/drawingml/2006/table">
            <a:tbl>
              <a:tblPr firstRow="1" bandRow="1">
                <a:tableStyleId>{5C22544A-7EE6-4342-B048-85BDC9FD1C3A}</a:tableStyleId>
              </a:tblPr>
              <a:tblGrid>
                <a:gridCol w="1308418"/>
                <a:gridCol w="987743"/>
                <a:gridCol w="1322705"/>
                <a:gridCol w="1337437"/>
              </a:tblGrid>
              <a:tr h="370840">
                <a:tc>
                  <a:txBody>
                    <a:bodyPr/>
                    <a:lstStyle/>
                    <a:p>
                      <a:r>
                        <a:rPr lang="en-GB" dirty="0" err="1" smtClean="0"/>
                        <a:t>OrderID</a:t>
                      </a:r>
                      <a:endParaRPr lang="en-GB" dirty="0"/>
                    </a:p>
                  </a:txBody>
                  <a:tcPr/>
                </a:tc>
                <a:tc>
                  <a:txBody>
                    <a:bodyPr/>
                    <a:lstStyle/>
                    <a:p>
                      <a:r>
                        <a:rPr lang="en-GB" dirty="0" smtClean="0"/>
                        <a:t>Bikes</a:t>
                      </a:r>
                      <a:endParaRPr lang="en-GB" dirty="0"/>
                    </a:p>
                  </a:txBody>
                  <a:tcPr/>
                </a:tc>
                <a:tc>
                  <a:txBody>
                    <a:bodyPr/>
                    <a:lstStyle/>
                    <a:p>
                      <a:r>
                        <a:rPr lang="en-GB" dirty="0" smtClean="0"/>
                        <a:t>Accessories</a:t>
                      </a:r>
                      <a:endParaRPr lang="en-GB" dirty="0"/>
                    </a:p>
                  </a:txBody>
                  <a:tcPr/>
                </a:tc>
                <a:tc>
                  <a:txBody>
                    <a:bodyPr/>
                    <a:lstStyle/>
                    <a:p>
                      <a:r>
                        <a:rPr lang="en-GB" dirty="0" smtClean="0"/>
                        <a:t>Clothing</a:t>
                      </a:r>
                      <a:endParaRPr lang="en-GB" dirty="0"/>
                    </a:p>
                  </a:txBody>
                  <a:tcPr/>
                </a:tc>
              </a:tr>
              <a:tr h="370840">
                <a:tc>
                  <a:txBody>
                    <a:bodyPr/>
                    <a:lstStyle/>
                    <a:p>
                      <a:r>
                        <a:rPr lang="en-GB" dirty="0" smtClean="0"/>
                        <a:t>1023</a:t>
                      </a:r>
                      <a:endParaRPr lang="en-GB" dirty="0"/>
                    </a:p>
                  </a:txBody>
                  <a:tcP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GB" dirty="0" smtClean="0"/>
                        <a:t>1078.75</a:t>
                      </a:r>
                    </a:p>
                  </a:txBody>
                  <a:tcPr/>
                </a:tc>
                <a:tc>
                  <a:txBody>
                    <a:bodyPr/>
                    <a:lstStyle/>
                    <a:p>
                      <a:r>
                        <a:rPr lang="en-GB" dirty="0" smtClean="0"/>
                        <a:t>176.90</a:t>
                      </a:r>
                      <a:endParaRPr lang="en-GB" dirty="0"/>
                    </a:p>
                  </a:txBody>
                  <a:tcPr/>
                </a:tc>
                <a:tc>
                  <a:txBody>
                    <a:bodyPr/>
                    <a:lstStyle/>
                    <a:p>
                      <a:r>
                        <a:rPr lang="en-GB" i="1" dirty="0" smtClean="0">
                          <a:solidFill>
                            <a:schemeClr val="bg1">
                              <a:lumMod val="50000"/>
                            </a:schemeClr>
                          </a:solidFill>
                        </a:rPr>
                        <a:t>NULL</a:t>
                      </a:r>
                      <a:endParaRPr lang="en-GB" i="1" dirty="0">
                        <a:solidFill>
                          <a:schemeClr val="bg1">
                            <a:lumMod val="50000"/>
                          </a:schemeClr>
                        </a:solidFill>
                      </a:endParaRPr>
                    </a:p>
                  </a:txBody>
                  <a:tcPr/>
                </a:tc>
              </a:tr>
              <a:tr h="370840">
                <a:tc>
                  <a:txBody>
                    <a:bodyPr/>
                    <a:lstStyle/>
                    <a:p>
                      <a:r>
                        <a:rPr lang="en-GB" dirty="0" smtClean="0"/>
                        <a:t>1024</a:t>
                      </a:r>
                      <a:endParaRPr lang="en-GB" dirty="0"/>
                    </a:p>
                  </a:txBody>
                  <a:tcPr/>
                </a:tc>
                <a:tc>
                  <a:txBody>
                    <a:bodyPr/>
                    <a:lstStyle/>
                    <a:p>
                      <a:r>
                        <a:rPr lang="en-GB" dirty="0" smtClean="0"/>
                        <a:t>2491.00</a:t>
                      </a:r>
                      <a:endParaRPr lang="en-GB" dirty="0"/>
                    </a:p>
                  </a:txBody>
                  <a:tcPr/>
                </a:tc>
                <a:tc>
                  <a:txBody>
                    <a:bodyPr/>
                    <a:lstStyle/>
                    <a:p>
                      <a:r>
                        <a:rPr lang="en-GB" i="1" dirty="0" smtClean="0">
                          <a:solidFill>
                            <a:schemeClr val="bg1">
                              <a:lumMod val="50000"/>
                            </a:schemeClr>
                          </a:solidFill>
                        </a:rPr>
                        <a:t>NULL</a:t>
                      </a:r>
                      <a:endParaRPr lang="en-GB" i="1" dirty="0">
                        <a:solidFill>
                          <a:schemeClr val="bg1">
                            <a:lumMod val="50000"/>
                          </a:schemeClr>
                        </a:solidFill>
                      </a:endParaRPr>
                    </a:p>
                  </a:txBody>
                  <a:tcPr/>
                </a:tc>
                <a:tc>
                  <a:txBody>
                    <a:bodyPr/>
                    <a:lstStyle/>
                    <a:p>
                      <a:r>
                        <a:rPr lang="en-GB" i="1" dirty="0" smtClean="0">
                          <a:solidFill>
                            <a:schemeClr val="bg1">
                              <a:lumMod val="50000"/>
                            </a:schemeClr>
                          </a:solidFill>
                        </a:rPr>
                        <a:t>NULL</a:t>
                      </a:r>
                      <a:endParaRPr lang="en-GB" i="1" dirty="0">
                        <a:solidFill>
                          <a:schemeClr val="bg1">
                            <a:lumMod val="50000"/>
                          </a:schemeClr>
                        </a:solidFill>
                      </a:endParaRPr>
                    </a:p>
                  </a:txBody>
                  <a:tcPr/>
                </a:tc>
              </a:tr>
              <a:tr h="376012">
                <a:tc>
                  <a:txBody>
                    <a:bodyPr/>
                    <a:lstStyle/>
                    <a:p>
                      <a:r>
                        <a:rPr lang="en-GB" dirty="0" smtClean="0"/>
                        <a:t>1025</a:t>
                      </a:r>
                      <a:endParaRPr lang="en-GB" dirty="0"/>
                    </a:p>
                  </a:txBody>
                  <a:tcPr/>
                </a:tc>
                <a:tc>
                  <a:txBody>
                    <a:bodyPr/>
                    <a:lstStyle/>
                    <a:p>
                      <a:r>
                        <a:rPr lang="en-GB" dirty="0" smtClean="0"/>
                        <a:t>1067.49</a:t>
                      </a:r>
                      <a:endParaRPr lang="en-GB" dirty="0"/>
                    </a:p>
                  </a:txBody>
                  <a:tcPr/>
                </a:tc>
                <a:tc>
                  <a:txBody>
                    <a:bodyPr/>
                    <a:lstStyle/>
                    <a:p>
                      <a:r>
                        <a:rPr lang="en-GB" dirty="0" smtClean="0"/>
                        <a:t>125.99</a:t>
                      </a:r>
                      <a:endParaRPr lang="en-GB" dirty="0"/>
                    </a:p>
                  </a:txBody>
                  <a:tcPr/>
                </a:tc>
                <a:tc>
                  <a:txBody>
                    <a:bodyPr/>
                    <a:lstStyle/>
                    <a:p>
                      <a:r>
                        <a:rPr lang="en-GB" dirty="0" smtClean="0"/>
                        <a:t>32.35</a:t>
                      </a:r>
                      <a:endParaRPr lang="en-GB" dirty="0"/>
                    </a:p>
                  </a:txBody>
                  <a:tcPr/>
                </a:tc>
              </a:tr>
            </a:tbl>
          </a:graphicData>
        </a:graphic>
      </p:graphicFrame>
      <p:sp>
        <p:nvSpPr>
          <p:cNvPr id="8" name="Bent-Up Arrow 7"/>
          <p:cNvSpPr/>
          <p:nvPr/>
        </p:nvSpPr>
        <p:spPr>
          <a:xfrm rot="5400000">
            <a:off x="4945488" y="3185515"/>
            <a:ext cx="967667" cy="5816865"/>
          </a:xfrm>
          <a:prstGeom prst="ben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7" name="TextBox 6"/>
          <p:cNvSpPr txBox="1"/>
          <p:nvPr/>
        </p:nvSpPr>
        <p:spPr>
          <a:xfrm>
            <a:off x="954893" y="5689884"/>
            <a:ext cx="6945106" cy="1077218"/>
          </a:xfrm>
          <a:prstGeom prst="rect">
            <a:avLst/>
          </a:prstGeom>
          <a:solidFill>
            <a:schemeClr val="accent1">
              <a:lumMod val="20000"/>
              <a:lumOff val="80000"/>
            </a:schemeClr>
          </a:solidFill>
        </p:spPr>
        <p:txBody>
          <a:bodyPr wrap="none" rtlCol="0">
            <a:spAutoFit/>
          </a:bodyPr>
          <a:lstStyle/>
          <a:p>
            <a:r>
              <a:rPr lang="en-GB" sz="1600" dirty="0" smtClean="0"/>
              <a:t>SELECT </a:t>
            </a:r>
            <a:r>
              <a:rPr lang="en-GB" sz="1600" dirty="0" err="1" smtClean="0"/>
              <a:t>OrderID</a:t>
            </a:r>
            <a:r>
              <a:rPr lang="en-GB" sz="1600" dirty="0" smtClean="0"/>
              <a:t>, Category, Revenue</a:t>
            </a:r>
          </a:p>
          <a:p>
            <a:r>
              <a:rPr lang="en-GB" sz="1600" dirty="0" smtClean="0"/>
              <a:t>FROM</a:t>
            </a:r>
          </a:p>
          <a:p>
            <a:pPr lvl="1"/>
            <a:r>
              <a:rPr lang="en-GB" sz="1600" dirty="0" smtClean="0"/>
              <a:t>(SELECT </a:t>
            </a:r>
            <a:r>
              <a:rPr lang="en-GB" sz="1600" dirty="0" err="1" smtClean="0"/>
              <a:t>OrderID</a:t>
            </a:r>
            <a:r>
              <a:rPr lang="en-GB" sz="1600" dirty="0" smtClean="0"/>
              <a:t>, Bikes, Accessories, Clothing FROM </a:t>
            </a:r>
            <a:r>
              <a:rPr lang="en-GB" sz="1600" dirty="0" err="1" smtClean="0"/>
              <a:t>Sales.SalesByCat</a:t>
            </a:r>
            <a:r>
              <a:rPr lang="en-GB" sz="1600" dirty="0" smtClean="0"/>
              <a:t>) AS </a:t>
            </a:r>
            <a:r>
              <a:rPr lang="en-GB" sz="1600" dirty="0" err="1" smtClean="0"/>
              <a:t>pvt</a:t>
            </a:r>
            <a:endParaRPr lang="en-GB" sz="1600" dirty="0" smtClean="0"/>
          </a:p>
          <a:p>
            <a:r>
              <a:rPr lang="en-GB" sz="1600" b="1" dirty="0" smtClean="0"/>
              <a:t>UNPIVOT (Revenue FOR Category IN([Bikes], [Accessories], [Clothing])) AS </a:t>
            </a:r>
            <a:r>
              <a:rPr lang="en-GB" sz="1600" b="1" dirty="0" err="1" smtClean="0"/>
              <a:t>unpvt</a:t>
            </a:r>
            <a:endParaRPr lang="en-GB" sz="1600" b="1" dirty="0"/>
          </a:p>
        </p:txBody>
      </p:sp>
    </p:spTree>
    <p:extLst>
      <p:ext uri="{BB962C8B-B14F-4D97-AF65-F5344CB8AC3E}">
        <p14:creationId xmlns:p14="http://schemas.microsoft.com/office/powerpoint/2010/main" val="396095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par>
                          <p:cTn id="17" fill="hold">
                            <p:stCondLst>
                              <p:cond delay="0"/>
                            </p:stCondLst>
                            <p:childTnLst>
                              <p:par>
                                <p:cTn id="18" presetID="22" presetClass="entr" presetSubtype="8"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7"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80A71032-C16A-4ACC-83BF-D0F9240327F6">8</Module>
    <Content_x0020_Type xmlns="80A71032-C16A-4ACC-83BF-D0F9240327F6">Slide Presentation</Content_x0020_Type>
    <Status xmlns="80A71032-C16A-4ACC-83BF-D0F9240327F6">Final</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0140C9F36D8864BBD4046C1E339F64D" ma:contentTypeVersion="" ma:contentTypeDescription="Create a new document." ma:contentTypeScope="" ma:versionID="71cb34a51de4ff91df97b9a6e71a60e2">
  <xsd:schema xmlns:xsd="http://www.w3.org/2001/XMLSchema" xmlns:xs="http://www.w3.org/2001/XMLSchema" xmlns:p="http://schemas.microsoft.com/office/2006/metadata/properties" xmlns:ns2="80A71032-C16A-4ACC-83BF-D0F9240327F6" xmlns:ns3="27aa9422-7f1f-4c84-9cdf-302b1a67e513" targetNamespace="http://schemas.microsoft.com/office/2006/metadata/properties" ma:root="true" ma:fieldsID="c01dafa997595310f82b253cc960ff13" ns2:_="" ns3:_="">
    <xsd:import namespace="80A71032-C16A-4ACC-83BF-D0F9240327F6"/>
    <xsd:import namespace="27aa9422-7f1f-4c84-9cdf-302b1a67e513"/>
    <xsd:element name="properties">
      <xsd:complexType>
        <xsd:sequence>
          <xsd:element name="documentManagement">
            <xsd:complexType>
              <xsd:all>
                <xsd:element ref="ns2:Content_x0020_Type"/>
                <xsd:element ref="ns2:Module" minOccurs="0"/>
                <xsd:element ref="ns2:Status"/>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71032-C16A-4ACC-83BF-D0F9240327F6"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2D85CB-3760-430B-84DF-A1A78877311B}"/>
</file>

<file path=customXml/itemProps2.xml><?xml version="1.0" encoding="utf-8"?>
<ds:datastoreItem xmlns:ds="http://schemas.openxmlformats.org/officeDocument/2006/customXml" ds:itemID="{F2FFF0DF-DE28-4736-8660-A1702B38C641}"/>
</file>

<file path=customXml/itemProps3.xml><?xml version="1.0" encoding="utf-8"?>
<ds:datastoreItem xmlns:ds="http://schemas.openxmlformats.org/officeDocument/2006/customXml" ds:itemID="{2D9A37A4-4E80-4734-9F18-66840B7A38C8}"/>
</file>

<file path=docProps/app.xml><?xml version="1.0" encoding="utf-8"?>
<Properties xmlns="http://schemas.openxmlformats.org/officeDocument/2006/extended-properties" xmlns:vt="http://schemas.openxmlformats.org/officeDocument/2006/docPropsVTypes">
  <Template/>
  <TotalTime>0</TotalTime>
  <Words>552</Words>
  <Application>Microsoft Office PowerPoint</Application>
  <PresentationFormat>Widescreen</PresentationFormat>
  <Paragraphs>192</Paragraphs>
  <Slides>12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Lucida Sans Unicode</vt:lpstr>
      <vt:lpstr>Segoe</vt:lpstr>
      <vt:lpstr>Segoe UI</vt:lpstr>
      <vt:lpstr>Segoe UI Light</vt:lpstr>
      <vt:lpstr>1_Office Theme</vt:lpstr>
      <vt:lpstr>PowerPoint Presentation</vt:lpstr>
      <vt:lpstr>Module Overview</vt:lpstr>
      <vt:lpstr>Grouping Sets Syntax</vt:lpstr>
      <vt:lpstr>Grouping Sets Example</vt:lpstr>
      <vt:lpstr>ROLLUP and CUBE</vt:lpstr>
      <vt:lpstr>Identifying Groupings in Results</vt:lpstr>
      <vt:lpstr>Grouping Sets</vt:lpstr>
      <vt:lpstr>Pivoting Data</vt:lpstr>
      <vt:lpstr>Unpivoting Data</vt:lpstr>
      <vt:lpstr>Pivoting and Unpivoting Data</vt:lpstr>
      <vt:lpstr>Grouping and Pivoting Data</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2015-01-29T20:03:05Z</dcterms:created>
  <dcterms:modified xsi:type="dcterms:W3CDTF">2015-01-29T20:03:10Z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0x010100D0140C9F36D8864BBD4046C1E339F64D</vt:lpwstr>
  </property>
</Properties>
</file>