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handoutMasterIdLst>
    <p:handoutMasterId r:id="rId17"/>
  </p:handoutMasterIdLst>
  <p:sldIdLst>
    <p:sldId id="277" r:id="rId2"/>
    <p:sldId id="278" r:id="rId3"/>
    <p:sldId id="289" r:id="rId4"/>
    <p:sldId id="290" r:id="rId5"/>
    <p:sldId id="282" r:id="rId6"/>
    <p:sldId id="283" r:id="rId7"/>
    <p:sldId id="284" r:id="rId8"/>
    <p:sldId id="285" r:id="rId9"/>
    <p:sldId id="286" r:id="rId10"/>
    <p:sldId id="287" r:id="rId11"/>
    <p:sldId id="291" r:id="rId12"/>
    <p:sldId id="292" r:id="rId13"/>
    <p:sldId id="28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9" d="100"/>
          <a:sy n="89" d="100"/>
        </p:scale>
        <p:origin x="235"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188042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10 | </a:t>
            </a:r>
            <a:r>
              <a:rPr lang="en-GB" dirty="0"/>
              <a:t>Programming with Transact-SQL</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 Using WHILE</a:t>
            </a:r>
          </a:p>
        </p:txBody>
      </p:sp>
    </p:spTree>
    <p:extLst>
      <p:ext uri="{BB962C8B-B14F-4D97-AF65-F5344CB8AC3E}">
        <p14:creationId xmlns:p14="http://schemas.microsoft.com/office/powerpoint/2010/main" val="172373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Stored Procedures</a:t>
            </a:r>
            <a:endParaRPr lang="en-GB" dirty="0"/>
          </a:p>
        </p:txBody>
      </p:sp>
      <p:sp>
        <p:nvSpPr>
          <p:cNvPr id="4" name="Content Placeholder 3"/>
          <p:cNvSpPr>
            <a:spLocks noGrp="1"/>
          </p:cNvSpPr>
          <p:nvPr>
            <p:ph sz="quarter" idx="10"/>
          </p:nvPr>
        </p:nvSpPr>
        <p:spPr>
          <a:xfrm>
            <a:off x="379413" y="929898"/>
            <a:ext cx="11524533" cy="5748716"/>
          </a:xfrm>
        </p:spPr>
        <p:txBody>
          <a:bodyPr/>
          <a:lstStyle/>
          <a:p>
            <a:r>
              <a:rPr lang="en-GB" dirty="0" smtClean="0"/>
              <a:t>Database objects that encapsulate Transact-SQL code</a:t>
            </a:r>
          </a:p>
          <a:p>
            <a:r>
              <a:rPr lang="en-GB" dirty="0" smtClean="0"/>
              <a:t>Can be parameterized</a:t>
            </a:r>
          </a:p>
          <a:p>
            <a:pPr lvl="1"/>
            <a:r>
              <a:rPr lang="en-GB" sz="2400" dirty="0" smtClean="0"/>
              <a:t>Input parameters</a:t>
            </a:r>
          </a:p>
          <a:p>
            <a:pPr lvl="1"/>
            <a:r>
              <a:rPr lang="en-GB" sz="2400" dirty="0" smtClean="0"/>
              <a:t>Output parameters</a:t>
            </a:r>
          </a:p>
          <a:p>
            <a:pPr lvl="1"/>
            <a:endParaRPr lang="en-GB" sz="2400" dirty="0"/>
          </a:p>
          <a:p>
            <a:pPr lvl="1"/>
            <a:endParaRPr lang="en-GB" sz="2400" dirty="0" smtClean="0"/>
          </a:p>
          <a:p>
            <a:pPr lvl="1"/>
            <a:endParaRPr lang="en-GB" sz="2400" dirty="0"/>
          </a:p>
          <a:p>
            <a:pPr lvl="1"/>
            <a:endParaRPr lang="en-GB" sz="2400" dirty="0" smtClean="0"/>
          </a:p>
          <a:p>
            <a:pPr lvl="1"/>
            <a:endParaRPr lang="en-GB" sz="2400" dirty="0"/>
          </a:p>
          <a:p>
            <a:pPr lvl="1"/>
            <a:endParaRPr lang="en-GB" sz="1200" dirty="0" smtClean="0"/>
          </a:p>
          <a:p>
            <a:r>
              <a:rPr lang="en-GB" dirty="0" smtClean="0"/>
              <a:t>Executed with the EXECUTE command</a:t>
            </a:r>
            <a:endParaRPr lang="en-GB" dirty="0"/>
          </a:p>
        </p:txBody>
      </p:sp>
      <p:sp>
        <p:nvSpPr>
          <p:cNvPr id="5" name="AutoShape 3"/>
          <p:cNvSpPr>
            <a:spLocks noChangeArrowheads="1"/>
          </p:cNvSpPr>
          <p:nvPr/>
        </p:nvSpPr>
        <p:spPr bwMode="auto">
          <a:xfrm>
            <a:off x="507421" y="3069261"/>
            <a:ext cx="11268515" cy="243358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CREATE PROCEDURE </a:t>
            </a:r>
            <a:r>
              <a:rPr lang="en-US" kern="0" dirty="0" err="1">
                <a:solidFill>
                  <a:srgbClr val="000000"/>
                </a:solidFill>
                <a:latin typeface="Lucida Sans Unicode" panose="020B0602030504020204" pitchFamily="34" charset="0"/>
                <a:cs typeface="Lucida Sans Unicode" panose="020B0602030504020204" pitchFamily="34" charset="0"/>
              </a:rPr>
              <a:t>SalesLT.GetProductsByCategory</a:t>
            </a:r>
            <a:r>
              <a:rPr lang="en-US" kern="0" dirty="0">
                <a:solidFill>
                  <a:srgbClr val="000000"/>
                </a:solidFill>
                <a:latin typeface="Lucida Sans Unicode" panose="020B0602030504020204" pitchFamily="34" charset="0"/>
                <a:cs typeface="Lucida Sans Unicode" panose="020B0602030504020204" pitchFamily="34" charset="0"/>
              </a:rPr>
              <a:t> (@</a:t>
            </a:r>
            <a:r>
              <a:rPr lang="en-US" kern="0" dirty="0" err="1">
                <a:solidFill>
                  <a:srgbClr val="000000"/>
                </a:solidFill>
                <a:latin typeface="Lucida Sans Unicode" panose="020B0602030504020204" pitchFamily="34" charset="0"/>
                <a:cs typeface="Lucida Sans Unicode" panose="020B0602030504020204" pitchFamily="34" charset="0"/>
              </a:rPr>
              <a:t>CategoryID</a:t>
            </a:r>
            <a:r>
              <a:rPr lang="en-US" kern="0" dirty="0">
                <a:solidFill>
                  <a:srgbClr val="000000"/>
                </a:solidFill>
                <a:latin typeface="Lucida Sans Unicode" panose="020B0602030504020204" pitchFamily="34" charset="0"/>
                <a:cs typeface="Lucida Sans Unicode" panose="020B0602030504020204" pitchFamily="34" charset="0"/>
              </a:rPr>
              <a:t> INT = NULL)</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AS</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IF @</a:t>
            </a:r>
            <a:r>
              <a:rPr lang="en-US" kern="0" dirty="0" err="1">
                <a:solidFill>
                  <a:srgbClr val="000000"/>
                </a:solidFill>
                <a:latin typeface="Lucida Sans Unicode" panose="020B0602030504020204" pitchFamily="34" charset="0"/>
                <a:cs typeface="Lucida Sans Unicode" panose="020B0602030504020204" pitchFamily="34" charset="0"/>
              </a:rPr>
              <a:t>CategoryID</a:t>
            </a:r>
            <a:r>
              <a:rPr lang="en-US" kern="0" dirty="0">
                <a:solidFill>
                  <a:srgbClr val="000000"/>
                </a:solidFill>
                <a:latin typeface="Lucida Sans Unicode" panose="020B0602030504020204" pitchFamily="34" charset="0"/>
                <a:cs typeface="Lucida Sans Unicode" panose="020B0602030504020204" pitchFamily="34" charset="0"/>
              </a:rPr>
              <a:t> IS NULL</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SELECT </a:t>
            </a:r>
            <a:r>
              <a:rPr lang="en-US" kern="0" dirty="0" err="1">
                <a:solidFill>
                  <a:srgbClr val="000000"/>
                </a:solidFill>
                <a:latin typeface="Lucida Sans Unicode" panose="020B0602030504020204" pitchFamily="34" charset="0"/>
                <a:cs typeface="Lucida Sans Unicode" panose="020B0602030504020204" pitchFamily="34" charset="0"/>
              </a:rPr>
              <a:t>ProductID</a:t>
            </a:r>
            <a:r>
              <a:rPr lang="en-US" kern="0" dirty="0">
                <a:solidFill>
                  <a:srgbClr val="000000"/>
                </a:solidFill>
                <a:latin typeface="Lucida Sans Unicode" panose="020B0602030504020204" pitchFamily="34" charset="0"/>
                <a:cs typeface="Lucida Sans Unicode" panose="020B0602030504020204" pitchFamily="34" charset="0"/>
              </a:rPr>
              <a:t>, Name, Color, Size, </a:t>
            </a:r>
            <a:r>
              <a:rPr lang="en-US" kern="0" dirty="0" err="1">
                <a:solidFill>
                  <a:srgbClr val="000000"/>
                </a:solidFill>
                <a:latin typeface="Lucida Sans Unicode" panose="020B0602030504020204" pitchFamily="34" charset="0"/>
                <a:cs typeface="Lucida Sans Unicode" panose="020B0602030504020204" pitchFamily="34" charset="0"/>
              </a:rPr>
              <a:t>ListPrice</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FROM </a:t>
            </a:r>
            <a:r>
              <a:rPr lang="en-US" kern="0" dirty="0" err="1">
                <a:solidFill>
                  <a:srgbClr val="000000"/>
                </a:solidFill>
                <a:latin typeface="Lucida Sans Unicode" panose="020B0602030504020204" pitchFamily="34" charset="0"/>
                <a:cs typeface="Lucida Sans Unicode" panose="020B0602030504020204" pitchFamily="34" charset="0"/>
              </a:rPr>
              <a:t>SalesLT.Product</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ELSE</a:t>
            </a: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SELECT </a:t>
            </a:r>
            <a:r>
              <a:rPr lang="en-US" kern="0" dirty="0" err="1">
                <a:solidFill>
                  <a:srgbClr val="000000"/>
                </a:solidFill>
                <a:latin typeface="Lucida Sans Unicode" panose="020B0602030504020204" pitchFamily="34" charset="0"/>
                <a:cs typeface="Lucida Sans Unicode" panose="020B0602030504020204" pitchFamily="34" charset="0"/>
              </a:rPr>
              <a:t>ProductID</a:t>
            </a:r>
            <a:r>
              <a:rPr lang="en-US" kern="0" dirty="0">
                <a:solidFill>
                  <a:srgbClr val="000000"/>
                </a:solidFill>
                <a:latin typeface="Lucida Sans Unicode" panose="020B0602030504020204" pitchFamily="34" charset="0"/>
                <a:cs typeface="Lucida Sans Unicode" panose="020B0602030504020204" pitchFamily="34" charset="0"/>
              </a:rPr>
              <a:t>, Name, Color, Size, </a:t>
            </a:r>
            <a:r>
              <a:rPr lang="en-US" kern="0" dirty="0" err="1">
                <a:solidFill>
                  <a:srgbClr val="000000"/>
                </a:solidFill>
                <a:latin typeface="Lucida Sans Unicode" panose="020B0602030504020204" pitchFamily="34" charset="0"/>
                <a:cs typeface="Lucida Sans Unicode" panose="020B0602030504020204" pitchFamily="34" charset="0"/>
              </a:rPr>
              <a:t>ListPrice</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FROM </a:t>
            </a:r>
            <a:r>
              <a:rPr lang="en-US" kern="0" dirty="0" err="1">
                <a:solidFill>
                  <a:srgbClr val="000000"/>
                </a:solidFill>
                <a:latin typeface="Lucida Sans Unicode" panose="020B0602030504020204" pitchFamily="34" charset="0"/>
                <a:cs typeface="Lucida Sans Unicode" panose="020B0602030504020204" pitchFamily="34" charset="0"/>
              </a:rPr>
              <a:t>SalesLT.Product</a:t>
            </a:r>
            <a:endParaRPr lang="en-US"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kern="0" dirty="0">
                <a:solidFill>
                  <a:srgbClr val="000000"/>
                </a:solidFill>
                <a:latin typeface="Lucida Sans Unicode" panose="020B0602030504020204" pitchFamily="34" charset="0"/>
                <a:cs typeface="Lucida Sans Unicode" panose="020B0602030504020204" pitchFamily="34" charset="0"/>
              </a:rPr>
              <a:t>	WHERE </a:t>
            </a:r>
            <a:r>
              <a:rPr lang="en-US" kern="0" dirty="0" err="1">
                <a:solidFill>
                  <a:srgbClr val="000000"/>
                </a:solidFill>
                <a:latin typeface="Lucida Sans Unicode" panose="020B0602030504020204" pitchFamily="34" charset="0"/>
                <a:cs typeface="Lucida Sans Unicode" panose="020B0602030504020204" pitchFamily="34" charset="0"/>
              </a:rPr>
              <a:t>ProductCategoryID</a:t>
            </a:r>
            <a:r>
              <a:rPr lang="en-US" kern="0" dirty="0">
                <a:solidFill>
                  <a:srgbClr val="000000"/>
                </a:solidFill>
                <a:latin typeface="Lucida Sans Unicode" panose="020B0602030504020204" pitchFamily="34" charset="0"/>
                <a:cs typeface="Lucida Sans Unicode" panose="020B0602030504020204" pitchFamily="34" charset="0"/>
              </a:rPr>
              <a:t> = @</a:t>
            </a:r>
            <a:r>
              <a:rPr lang="en-US" kern="0" dirty="0" err="1">
                <a:solidFill>
                  <a:srgbClr val="000000"/>
                </a:solidFill>
                <a:latin typeface="Lucida Sans Unicode" panose="020B0602030504020204" pitchFamily="34" charset="0"/>
                <a:cs typeface="Lucida Sans Unicode" panose="020B0602030504020204" pitchFamily="34" charset="0"/>
              </a:rPr>
              <a:t>CategoryID</a:t>
            </a:r>
            <a:r>
              <a:rPr lang="en-US" kern="0" dirty="0">
                <a:solidFill>
                  <a:srgbClr val="00000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507420" y="6250529"/>
            <a:ext cx="11268515" cy="36204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kern="0" dirty="0" smtClean="0">
                <a:solidFill>
                  <a:srgbClr val="000000"/>
                </a:solidFill>
                <a:latin typeface="Lucida Sans Unicode" panose="020B0602030504020204" pitchFamily="34" charset="0"/>
                <a:cs typeface="Lucida Sans Unicode" panose="020B0602030504020204" pitchFamily="34" charset="0"/>
              </a:rPr>
              <a:t>EXECUTE </a:t>
            </a:r>
            <a:r>
              <a:rPr lang="en-US" kern="0" dirty="0" err="1" smtClean="0">
                <a:solidFill>
                  <a:srgbClr val="000000"/>
                </a:solidFill>
                <a:latin typeface="Lucida Sans Unicode" panose="020B0602030504020204" pitchFamily="34" charset="0"/>
                <a:cs typeface="Lucida Sans Unicode" panose="020B0602030504020204" pitchFamily="34" charset="0"/>
              </a:rPr>
              <a:t>SalesLT.GetProductsByCategory</a:t>
            </a:r>
            <a:r>
              <a:rPr lang="en-US" kern="0" dirty="0" smtClean="0">
                <a:solidFill>
                  <a:srgbClr val="000000"/>
                </a:solidFill>
                <a:latin typeface="Lucida Sans Unicode" panose="020B0602030504020204" pitchFamily="34" charset="0"/>
                <a:cs typeface="Lucida Sans Unicode" panose="020B0602030504020204" pitchFamily="34" charset="0"/>
              </a:rPr>
              <a:t> 6;</a:t>
            </a:r>
            <a:endParaRPr lang="en-US"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0803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a:t>
            </a:r>
            <a:r>
              <a:rPr lang="en-GB" smtClean="0"/>
              <a:t>Stored Procedure</a:t>
            </a:r>
            <a:endParaRPr lang="en-GB"/>
          </a:p>
        </p:txBody>
      </p:sp>
    </p:spTree>
    <p:extLst>
      <p:ext uri="{BB962C8B-B14F-4D97-AF65-F5344CB8AC3E}">
        <p14:creationId xmlns:p14="http://schemas.microsoft.com/office/powerpoint/2010/main" val="104065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Batches</a:t>
            </a:r>
          </a:p>
          <a:p>
            <a:r>
              <a:rPr lang="en-GB" dirty="0" smtClean="0"/>
              <a:t>Comments</a:t>
            </a:r>
          </a:p>
          <a:p>
            <a:r>
              <a:rPr lang="en-GB" dirty="0" smtClean="0"/>
              <a:t>Variables</a:t>
            </a:r>
          </a:p>
          <a:p>
            <a:r>
              <a:rPr lang="en-GB" dirty="0" smtClean="0"/>
              <a:t>Conditional Branching</a:t>
            </a:r>
          </a:p>
          <a:p>
            <a:r>
              <a:rPr lang="en-GB" dirty="0" smtClean="0"/>
              <a:t>Loops</a:t>
            </a:r>
          </a:p>
          <a:p>
            <a:r>
              <a:rPr lang="en-GB" dirty="0" smtClean="0"/>
              <a:t>Stored Procedure</a:t>
            </a:r>
          </a:p>
          <a:p>
            <a:endParaRPr lang="en-GB" dirty="0"/>
          </a:p>
          <a:p>
            <a:r>
              <a:rPr lang="en-GB" dirty="0"/>
              <a:t>Lab: Programming with Transact-SQL</a:t>
            </a:r>
            <a:endParaRPr lang="en-GB" dirty="0" smtClean="0"/>
          </a:p>
        </p:txBody>
      </p:sp>
      <p:sp>
        <p:nvSpPr>
          <p:cNvPr id="2" name="Title 1"/>
          <p:cNvSpPr>
            <a:spLocks noGrp="1"/>
          </p:cNvSpPr>
          <p:nvPr>
            <p:ph type="title"/>
          </p:nvPr>
        </p:nvSpPr>
        <p:spPr/>
        <p:txBody>
          <a:bodyPr/>
          <a:lstStyle/>
          <a:p>
            <a:r>
              <a:rPr lang="en-GB" dirty="0"/>
              <a:t>Programming with Transact-SQL</a:t>
            </a:r>
            <a:endParaRPr lang="en-US" dirty="0"/>
          </a:p>
        </p:txBody>
      </p:sp>
    </p:spTree>
    <p:extLst>
      <p:ext uri="{BB962C8B-B14F-4D97-AF65-F5344CB8AC3E}">
        <p14:creationId xmlns:p14="http://schemas.microsoft.com/office/powerpoint/2010/main" val="517843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Batches</a:t>
            </a:r>
          </a:p>
          <a:p>
            <a:r>
              <a:rPr lang="en-GB" dirty="0" smtClean="0"/>
              <a:t>Comments</a:t>
            </a:r>
          </a:p>
          <a:p>
            <a:r>
              <a:rPr lang="en-GB" dirty="0" smtClean="0"/>
              <a:t>Variables</a:t>
            </a:r>
          </a:p>
          <a:p>
            <a:r>
              <a:rPr lang="en-GB" dirty="0" smtClean="0"/>
              <a:t>Conditional Branching</a:t>
            </a:r>
          </a:p>
          <a:p>
            <a:r>
              <a:rPr lang="en-GB" dirty="0" smtClean="0"/>
              <a:t>Loops</a:t>
            </a:r>
          </a:p>
          <a:p>
            <a:r>
              <a:rPr lang="en-GB" dirty="0" smtClean="0"/>
              <a:t>Stored </a:t>
            </a:r>
            <a:r>
              <a:rPr lang="en-GB" dirty="0"/>
              <a:t>Procedures</a:t>
            </a:r>
          </a:p>
          <a:p>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Batches</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Batches are sets of commands sent to SQL Server as a unit</a:t>
            </a:r>
          </a:p>
          <a:p>
            <a:pPr lvl="0"/>
            <a:r>
              <a:rPr lang="en-US" dirty="0">
                <a:solidFill>
                  <a:srgbClr val="000000"/>
                </a:solidFill>
              </a:rPr>
              <a:t>Batches determine variable scope, name resolution</a:t>
            </a:r>
          </a:p>
          <a:p>
            <a:pPr lvl="0"/>
            <a:r>
              <a:rPr lang="en-US" dirty="0">
                <a:solidFill>
                  <a:srgbClr val="000000"/>
                </a:solidFill>
              </a:rPr>
              <a:t>To separate statements into batches, use a separator:</a:t>
            </a:r>
          </a:p>
          <a:p>
            <a:pPr lvl="1"/>
            <a:r>
              <a:rPr lang="en-US" dirty="0">
                <a:solidFill>
                  <a:srgbClr val="000000"/>
                </a:solidFill>
              </a:rPr>
              <a:t>SQL Server tools use the GO keyword</a:t>
            </a:r>
          </a:p>
          <a:p>
            <a:pPr lvl="1"/>
            <a:r>
              <a:rPr lang="en-US" dirty="0">
                <a:solidFill>
                  <a:srgbClr val="000000"/>
                </a:solidFill>
              </a:rPr>
              <a:t>GO is not </a:t>
            </a:r>
            <a:r>
              <a:rPr lang="en-US" dirty="0" smtClean="0">
                <a:solidFill>
                  <a:srgbClr val="000000"/>
                </a:solidFill>
              </a:rPr>
              <a:t>a T-SQL </a:t>
            </a:r>
            <a:r>
              <a:rPr lang="en-US" dirty="0">
                <a:solidFill>
                  <a:srgbClr val="000000"/>
                </a:solidFill>
              </a:rPr>
              <a:t>command!</a:t>
            </a:r>
          </a:p>
          <a:p>
            <a:pPr lvl="1"/>
            <a:r>
              <a:rPr lang="en-US" dirty="0">
                <a:solidFill>
                  <a:srgbClr val="000000"/>
                </a:solidFill>
              </a:rPr>
              <a:t>GO [count] </a:t>
            </a:r>
            <a:r>
              <a:rPr lang="en-US" dirty="0" smtClean="0">
                <a:solidFill>
                  <a:srgbClr val="000000"/>
                </a:solidFill>
              </a:rPr>
              <a:t>executes the batch the specified number of times</a:t>
            </a:r>
            <a:endParaRPr lang="en-GB" dirty="0"/>
          </a:p>
        </p:txBody>
      </p:sp>
      <p:sp>
        <p:nvSpPr>
          <p:cNvPr id="4" name="AutoShape 3"/>
          <p:cNvSpPr>
            <a:spLocks noChangeArrowheads="1"/>
          </p:cNvSpPr>
          <p:nvPr/>
        </p:nvSpPr>
        <p:spPr bwMode="auto">
          <a:xfrm>
            <a:off x="2057276" y="4959183"/>
            <a:ext cx="816890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GB" sz="2000" kern="0" dirty="0" smtClean="0">
                <a:solidFill>
                  <a:srgbClr val="000000"/>
                </a:solidFill>
                <a:latin typeface="Lucida Sans Unicode" panose="020B0602030504020204" pitchFamily="34" charset="0"/>
                <a:cs typeface="Lucida Sans Unicode" panose="020B0602030504020204" pitchFamily="34" charset="0"/>
              </a:rPr>
              <a:t>SELECT * FROM </a:t>
            </a:r>
            <a:r>
              <a:rPr lang="en-GB" sz="2000" kern="0" dirty="0" err="1" smtClean="0">
                <a:solidFill>
                  <a:srgbClr val="000000"/>
                </a:solidFill>
                <a:latin typeface="Lucida Sans Unicode" panose="020B0602030504020204" pitchFamily="34" charset="0"/>
                <a:cs typeface="Lucida Sans Unicode" panose="020B0602030504020204" pitchFamily="34" charset="0"/>
              </a:rPr>
              <a:t>Production.Product</a:t>
            </a:r>
            <a:r>
              <a:rPr lang="en-GB" sz="2000" kern="0" dirty="0" smtClean="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GB" sz="2000" kern="0" dirty="0" smtClean="0">
                <a:solidFill>
                  <a:srgbClr val="000000"/>
                </a:solidFill>
                <a:latin typeface="Lucida Sans Unicode" panose="020B0602030504020204" pitchFamily="34" charset="0"/>
                <a:cs typeface="Lucida Sans Unicode" panose="020B0602030504020204" pitchFamily="34" charset="0"/>
              </a:rPr>
              <a:t>SELECT * FROM </a:t>
            </a:r>
            <a:r>
              <a:rPr lang="en-GB" sz="2000" kern="0" dirty="0" err="1" smtClean="0">
                <a:solidFill>
                  <a:srgbClr val="000000"/>
                </a:solidFill>
                <a:latin typeface="Lucida Sans Unicode" panose="020B0602030504020204" pitchFamily="34" charset="0"/>
                <a:cs typeface="Lucida Sans Unicode" panose="020B0602030504020204" pitchFamily="34" charset="0"/>
              </a:rPr>
              <a:t>Sales.Customer</a:t>
            </a:r>
            <a:r>
              <a:rPr lang="en-GB" sz="2000" kern="0" dirty="0" smtClean="0">
                <a:solidFill>
                  <a:srgbClr val="000000"/>
                </a:solidFill>
                <a:latin typeface="Lucida Sans Unicode" panose="020B0602030504020204" pitchFamily="34" charset="0"/>
                <a:cs typeface="Lucida Sans Unicode" panose="020B0602030504020204" pitchFamily="34" charset="0"/>
              </a:rPr>
              <a:t>;</a:t>
            </a:r>
            <a:endParaRPr lang="en-GB"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GO</a:t>
            </a: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2104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sz="quarter" idx="10"/>
          </p:nvPr>
        </p:nvSpPr>
        <p:spPr>
          <a:xfrm>
            <a:off x="379413" y="1099335"/>
            <a:ext cx="11525250" cy="5579279"/>
          </a:xfrm>
        </p:spPr>
        <p:txBody>
          <a:bodyPr/>
          <a:lstStyle/>
          <a:p>
            <a:r>
              <a:rPr lang="en-US" dirty="0"/>
              <a:t>Marks T-SQL code as a comment:</a:t>
            </a:r>
          </a:p>
          <a:p>
            <a:pPr lvl="1"/>
            <a:r>
              <a:rPr lang="en-US" dirty="0"/>
              <a:t>For a block, enclose it between </a:t>
            </a:r>
            <a:r>
              <a:rPr lang="en-US" b="1" dirty="0"/>
              <a:t>/*</a:t>
            </a:r>
            <a:r>
              <a:rPr lang="en-US" dirty="0"/>
              <a:t> and </a:t>
            </a:r>
            <a:r>
              <a:rPr lang="en-US" b="1" dirty="0"/>
              <a:t>*/</a:t>
            </a:r>
            <a:r>
              <a:rPr lang="en-US" dirty="0"/>
              <a:t> characters</a:t>
            </a:r>
          </a:p>
          <a:p>
            <a:pPr marL="457046" lvl="1" indent="0">
              <a:buNone/>
            </a:pPr>
            <a:endParaRPr lang="en-US" sz="3600" dirty="0" smtClean="0"/>
          </a:p>
          <a:p>
            <a:pPr marL="457046" lvl="1" indent="0">
              <a:buNone/>
            </a:pPr>
            <a:endParaRPr lang="en-US" sz="3600" dirty="0"/>
          </a:p>
          <a:p>
            <a:pPr lvl="1"/>
            <a:endParaRPr lang="en-US" sz="3600" dirty="0"/>
          </a:p>
          <a:p>
            <a:pPr lvl="1"/>
            <a:r>
              <a:rPr lang="en-US" dirty="0"/>
              <a:t>For inline text, precede the comments with </a:t>
            </a:r>
            <a:r>
              <a:rPr lang="en-US" b="1" dirty="0"/>
              <a:t>--</a:t>
            </a:r>
          </a:p>
          <a:p>
            <a:pPr marL="457046" lvl="1" indent="0">
              <a:buNone/>
            </a:pPr>
            <a:endParaRPr lang="en-US" sz="3600" dirty="0"/>
          </a:p>
          <a:p>
            <a:r>
              <a:rPr lang="en-US" dirty="0"/>
              <a:t>T-SQL Editors </a:t>
            </a:r>
            <a:r>
              <a:rPr lang="en-US" dirty="0" smtClean="0"/>
              <a:t>typically </a:t>
            </a:r>
            <a:r>
              <a:rPr lang="en-US" dirty="0"/>
              <a:t>color-code comments, as shown above</a:t>
            </a:r>
          </a:p>
          <a:p>
            <a:endParaRPr lang="en-GB" sz="4000" dirty="0"/>
          </a:p>
        </p:txBody>
      </p:sp>
      <p:sp>
        <p:nvSpPr>
          <p:cNvPr id="6" name="AutoShape 3"/>
          <p:cNvSpPr>
            <a:spLocks noChangeArrowheads="1"/>
          </p:cNvSpPr>
          <p:nvPr/>
        </p:nvSpPr>
        <p:spPr bwMode="auto">
          <a:xfrm>
            <a:off x="2675378" y="2162822"/>
            <a:ext cx="6256338" cy="163038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	This is a block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         of commented code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rgbClr val="008000"/>
                </a:solidFill>
                <a:effectLst/>
                <a:uLnTx/>
                <a:uFillTx/>
                <a:cs typeface="Lucida Sans Unicode" panose="020B0602030504020204" pitchFamily="34" charset="0"/>
              </a:rPr>
              <a:t>*/</a:t>
            </a:r>
            <a:endParaRPr kumimoji="0" lang="en-US" sz="2400" b="0" i="0" u="none" strike="noStrike" kern="0" cap="none" spc="0" normalizeH="0" baseline="0" noProof="0" dirty="0" smtClean="0">
              <a:ln>
                <a:noFill/>
              </a:ln>
              <a:solidFill>
                <a:srgbClr val="000000"/>
              </a:solidFill>
              <a:effectLst/>
              <a:uLnTx/>
              <a:uFillTx/>
              <a:cs typeface="Lucida Sans Unicode" panose="020B0602030504020204" pitchFamily="34" charset="0"/>
            </a:endParaRPr>
          </a:p>
        </p:txBody>
      </p:sp>
      <p:sp>
        <p:nvSpPr>
          <p:cNvPr id="7" name="AutoShape 3"/>
          <p:cNvSpPr>
            <a:spLocks noChangeArrowheads="1"/>
          </p:cNvSpPr>
          <p:nvPr/>
        </p:nvSpPr>
        <p:spPr bwMode="auto">
          <a:xfrm>
            <a:off x="2675378" y="4710324"/>
            <a:ext cx="6256338" cy="4507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auto" latinLnBrk="0" hangingPunct="1">
              <a:lnSpc>
                <a:spcPct val="90000"/>
              </a:lnSpc>
              <a:spcBef>
                <a:spcPts val="0"/>
              </a:spcBef>
              <a:spcAft>
                <a:spcPts val="0"/>
              </a:spcAft>
              <a:buClrTx/>
              <a:buSzTx/>
              <a:buFontTx/>
              <a:buNone/>
              <a:tabLst>
                <a:tab pos="457200" algn="l"/>
              </a:tabLst>
              <a:defRPr/>
            </a:pPr>
            <a:r>
              <a:rPr kumimoji="0" lang="en-US" sz="2400" b="0" i="0" u="none" strike="noStrike" kern="0" cap="none" spc="0" normalizeH="0" baseline="0" noProof="0" dirty="0">
                <a:ln>
                  <a:noFill/>
                </a:ln>
                <a:solidFill>
                  <a:srgbClr val="008000"/>
                </a:solidFill>
                <a:effectLst/>
                <a:uLnTx/>
                <a:uFillTx/>
                <a:cs typeface="Lucida Sans Unicode" panose="020B0602030504020204" pitchFamily="34" charset="0"/>
              </a:rPr>
              <a:t>--	This line of text will be ignored</a:t>
            </a:r>
            <a:endParaRPr kumimoji="0" lang="en-US" sz="2400" b="0" i="0" u="none" strike="noStrike" kern="0" cap="none" spc="0" normalizeH="0" baseline="0" noProof="0" dirty="0" smtClean="0">
              <a:ln>
                <a:noFill/>
              </a:ln>
              <a:solidFill>
                <a:srgbClr val="000000"/>
              </a:solidFill>
              <a:effectLst/>
              <a:uLnTx/>
              <a:uFillTx/>
              <a:cs typeface="Lucida Sans Unicode" panose="020B0602030504020204" pitchFamily="34" charset="0"/>
            </a:endParaRPr>
          </a:p>
        </p:txBody>
      </p:sp>
    </p:spTree>
    <p:extLst>
      <p:ext uri="{BB962C8B-B14F-4D97-AF65-F5344CB8AC3E}">
        <p14:creationId xmlns:p14="http://schemas.microsoft.com/office/powerpoint/2010/main" val="260929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GB" dirty="0"/>
          </a:p>
        </p:txBody>
      </p:sp>
      <p:sp>
        <p:nvSpPr>
          <p:cNvPr id="3" name="Content Placeholder 2"/>
          <p:cNvSpPr>
            <a:spLocks noGrp="1"/>
          </p:cNvSpPr>
          <p:nvPr>
            <p:ph sz="quarter" idx="10"/>
          </p:nvPr>
        </p:nvSpPr>
        <p:spPr>
          <a:xfrm>
            <a:off x="379413" y="1037690"/>
            <a:ext cx="11525250" cy="5640924"/>
          </a:xfrm>
        </p:spPr>
        <p:txBody>
          <a:bodyPr/>
          <a:lstStyle/>
          <a:p>
            <a:pPr lvl="0"/>
            <a:r>
              <a:rPr lang="en-US" sz="2800" dirty="0">
                <a:solidFill>
                  <a:srgbClr val="000000"/>
                </a:solidFill>
              </a:rPr>
              <a:t>Variables are objects that allow storage of a value for use later in </a:t>
            </a:r>
            <a:r>
              <a:rPr lang="en-US" sz="2800" dirty="0" smtClean="0">
                <a:solidFill>
                  <a:srgbClr val="000000"/>
                </a:solidFill>
              </a:rPr>
              <a:t>the</a:t>
            </a:r>
            <a:br>
              <a:rPr lang="en-US" sz="2800" dirty="0" smtClean="0">
                <a:solidFill>
                  <a:srgbClr val="000000"/>
                </a:solidFill>
              </a:rPr>
            </a:br>
            <a:r>
              <a:rPr lang="en-US" sz="2800" dirty="0" smtClean="0">
                <a:solidFill>
                  <a:srgbClr val="000000"/>
                </a:solidFill>
              </a:rPr>
              <a:t>same </a:t>
            </a:r>
            <a:r>
              <a:rPr lang="en-US" sz="2800" dirty="0">
                <a:solidFill>
                  <a:srgbClr val="000000"/>
                </a:solidFill>
              </a:rPr>
              <a:t>batch</a:t>
            </a:r>
          </a:p>
          <a:p>
            <a:pPr lvl="0"/>
            <a:r>
              <a:rPr lang="en-US" sz="2800" dirty="0">
                <a:solidFill>
                  <a:srgbClr val="000000"/>
                </a:solidFill>
              </a:rPr>
              <a:t>Variables are defined with the DECLARE keyword</a:t>
            </a:r>
          </a:p>
          <a:p>
            <a:pPr lvl="1"/>
            <a:r>
              <a:rPr lang="en-US" sz="2400" dirty="0" smtClean="0">
                <a:solidFill>
                  <a:srgbClr val="000000"/>
                </a:solidFill>
              </a:rPr>
              <a:t>Variables </a:t>
            </a:r>
            <a:r>
              <a:rPr lang="en-US" sz="2400" dirty="0">
                <a:solidFill>
                  <a:srgbClr val="000000"/>
                </a:solidFill>
              </a:rPr>
              <a:t>can be declared and initialized in the same statement</a:t>
            </a:r>
          </a:p>
          <a:p>
            <a:pPr lvl="0"/>
            <a:r>
              <a:rPr lang="en-US" sz="2800" dirty="0">
                <a:solidFill>
                  <a:srgbClr val="000000"/>
                </a:solidFill>
              </a:rPr>
              <a:t>Variables are always local to the batch in which they're declared and go out of scope when the batch ends</a:t>
            </a:r>
          </a:p>
          <a:p>
            <a:endParaRPr lang="en-US" sz="3600" dirty="0"/>
          </a:p>
        </p:txBody>
      </p:sp>
      <p:sp>
        <p:nvSpPr>
          <p:cNvPr id="5" name="AutoShape 3"/>
          <p:cNvSpPr>
            <a:spLocks noChangeArrowheads="1"/>
          </p:cNvSpPr>
          <p:nvPr/>
        </p:nvSpPr>
        <p:spPr bwMode="auto">
          <a:xfrm>
            <a:off x="2057276" y="4281012"/>
            <a:ext cx="8168908" cy="2109907"/>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--Declare and initialize variables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DECLARE </a:t>
            </a:r>
            <a:r>
              <a:rPr lang="en-GB" sz="2000" kern="0" dirty="0">
                <a:solidFill>
                  <a:srgbClr val="000000"/>
                </a:solidFill>
                <a:latin typeface="Lucida Sans Unicode" panose="020B0602030504020204" pitchFamily="34" charset="0"/>
                <a:cs typeface="Lucida Sans Unicode" panose="020B0602030504020204" pitchFamily="34" charset="0"/>
              </a:rPr>
              <a:t>@</a:t>
            </a:r>
            <a:r>
              <a:rPr lang="en-GB" sz="2000" kern="0" dirty="0" err="1">
                <a:solidFill>
                  <a:srgbClr val="000000"/>
                </a:solidFill>
                <a:latin typeface="Lucida Sans Unicode" panose="020B0602030504020204" pitchFamily="34" charset="0"/>
                <a:cs typeface="Lucida Sans Unicode" panose="020B0602030504020204" pitchFamily="34" charset="0"/>
              </a:rPr>
              <a:t>color</a:t>
            </a:r>
            <a:r>
              <a:rPr lang="en-GB" sz="2000" kern="0" dirty="0">
                <a:solidFill>
                  <a:srgbClr val="000000"/>
                </a:solidFill>
                <a:latin typeface="Lucida Sans Unicode" panose="020B0602030504020204" pitchFamily="34" charset="0"/>
                <a:cs typeface="Lucida Sans Unicode" panose="020B0602030504020204" pitchFamily="34" charset="0"/>
              </a:rPr>
              <a:t> </a:t>
            </a:r>
            <a:r>
              <a:rPr lang="en-GB" sz="2000" kern="0" dirty="0" err="1">
                <a:solidFill>
                  <a:srgbClr val="000000"/>
                </a:solidFill>
                <a:latin typeface="Lucida Sans Unicode" panose="020B0602030504020204" pitchFamily="34" charset="0"/>
                <a:cs typeface="Lucida Sans Unicode" panose="020B0602030504020204" pitchFamily="34" charset="0"/>
              </a:rPr>
              <a:t>nvarchar</a:t>
            </a:r>
            <a:r>
              <a:rPr lang="en-GB" sz="2000" kern="0" dirty="0">
                <a:solidFill>
                  <a:srgbClr val="000000"/>
                </a:solidFill>
                <a:latin typeface="Lucida Sans Unicode" panose="020B0602030504020204" pitchFamily="34" charset="0"/>
                <a:cs typeface="Lucida Sans Unicode" panose="020B0602030504020204" pitchFamily="34" charset="0"/>
              </a:rPr>
              <a:t>(15)='Black', @size </a:t>
            </a:r>
            <a:r>
              <a:rPr lang="en-GB" sz="2000" kern="0" dirty="0" err="1">
                <a:solidFill>
                  <a:srgbClr val="000000"/>
                </a:solidFill>
                <a:latin typeface="Lucida Sans Unicode" panose="020B0602030504020204" pitchFamily="34" charset="0"/>
                <a:cs typeface="Lucida Sans Unicode" panose="020B0602030504020204" pitchFamily="34" charset="0"/>
              </a:rPr>
              <a:t>nvarchar</a:t>
            </a:r>
            <a:r>
              <a:rPr lang="en-GB" sz="2000" kern="0" dirty="0">
                <a:solidFill>
                  <a:srgbClr val="000000"/>
                </a:solidFill>
                <a:latin typeface="Lucida Sans Unicode" panose="020B0602030504020204" pitchFamily="34" charset="0"/>
                <a:cs typeface="Lucida Sans Unicode" panose="020B0602030504020204" pitchFamily="34" charset="0"/>
              </a:rPr>
              <a:t>(5)='L'</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--Use variables in statements</a:t>
            </a: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SELECT *</a:t>
            </a: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  FROM </a:t>
            </a:r>
            <a:r>
              <a:rPr lang="en-GB" sz="2000" kern="0" dirty="0" err="1" smtClean="0">
                <a:solidFill>
                  <a:srgbClr val="000000"/>
                </a:solidFill>
                <a:latin typeface="Lucida Sans Unicode" panose="020B0602030504020204" pitchFamily="34" charset="0"/>
                <a:cs typeface="Lucida Sans Unicode" panose="020B0602030504020204" pitchFamily="34" charset="0"/>
              </a:rPr>
              <a:t>Production.Product</a:t>
            </a:r>
            <a:endParaRPr lang="en-GB"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  WHERE </a:t>
            </a:r>
            <a:r>
              <a:rPr lang="en-GB" sz="2000" kern="0" dirty="0" err="1">
                <a:solidFill>
                  <a:srgbClr val="000000"/>
                </a:solidFill>
                <a:latin typeface="Lucida Sans Unicode" panose="020B0602030504020204" pitchFamily="34" charset="0"/>
                <a:cs typeface="Lucida Sans Unicode" panose="020B0602030504020204" pitchFamily="34" charset="0"/>
              </a:rPr>
              <a:t>Color</a:t>
            </a:r>
            <a:r>
              <a:rPr lang="en-GB" sz="2000" kern="0" dirty="0">
                <a:solidFill>
                  <a:srgbClr val="000000"/>
                </a:solidFill>
                <a:latin typeface="Lucida Sans Unicode" panose="020B0602030504020204" pitchFamily="34" charset="0"/>
                <a:cs typeface="Lucida Sans Unicode" panose="020B0602030504020204" pitchFamily="34" charset="0"/>
              </a:rPr>
              <a:t>=@</a:t>
            </a:r>
            <a:r>
              <a:rPr lang="en-GB" sz="2000" kern="0" dirty="0" err="1">
                <a:solidFill>
                  <a:srgbClr val="000000"/>
                </a:solidFill>
                <a:latin typeface="Lucida Sans Unicode" panose="020B0602030504020204" pitchFamily="34" charset="0"/>
                <a:cs typeface="Lucida Sans Unicode" panose="020B0602030504020204" pitchFamily="34" charset="0"/>
              </a:rPr>
              <a:t>color</a:t>
            </a:r>
            <a:r>
              <a:rPr lang="en-GB" sz="2000" kern="0" dirty="0">
                <a:solidFill>
                  <a:srgbClr val="000000"/>
                </a:solidFill>
                <a:latin typeface="Lucida Sans Unicode" panose="020B0602030504020204" pitchFamily="34" charset="0"/>
                <a:cs typeface="Lucida Sans Unicode" panose="020B0602030504020204" pitchFamily="34" charset="0"/>
              </a:rPr>
              <a:t> and Size=@</a:t>
            </a:r>
            <a:r>
              <a:rPr lang="en-GB" sz="2000" kern="0" dirty="0" smtClean="0">
                <a:solidFill>
                  <a:srgbClr val="000000"/>
                </a:solidFill>
                <a:latin typeface="Lucida Sans Unicode" panose="020B0602030504020204" pitchFamily="34" charset="0"/>
                <a:cs typeface="Lucida Sans Unicode" panose="020B0602030504020204" pitchFamily="34" charset="0"/>
              </a:rPr>
              <a:t>size;</a:t>
            </a:r>
            <a:endParaRPr lang="en-GB"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GB" sz="2000" kern="0" dirty="0">
                <a:solidFill>
                  <a:srgbClr val="000000"/>
                </a:solidFill>
                <a:latin typeface="Lucida Sans Unicode" panose="020B0602030504020204" pitchFamily="34" charset="0"/>
                <a:cs typeface="Lucida Sans Unicode" panose="020B0602030504020204" pitchFamily="34" charset="0"/>
              </a:rPr>
              <a:t>GO</a:t>
            </a: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Variables</a:t>
            </a:r>
          </a:p>
        </p:txBody>
      </p:sp>
    </p:spTree>
    <p:extLst>
      <p:ext uri="{BB962C8B-B14F-4D97-AF65-F5344CB8AC3E}">
        <p14:creationId xmlns:p14="http://schemas.microsoft.com/office/powerpoint/2010/main" val="79243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 Branching</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IF…ELSE uses a predicate to determine the flow </a:t>
            </a:r>
            <a:r>
              <a:rPr lang="en-US" dirty="0" smtClean="0">
                <a:solidFill>
                  <a:srgbClr val="000000"/>
                </a:solidFill>
              </a:rPr>
              <a:t>of the </a:t>
            </a:r>
            <a:r>
              <a:rPr lang="en-US" dirty="0">
                <a:solidFill>
                  <a:srgbClr val="000000"/>
                </a:solidFill>
              </a:rPr>
              <a:t>code</a:t>
            </a:r>
          </a:p>
          <a:p>
            <a:pPr lvl="1"/>
            <a:r>
              <a:rPr lang="en-US" dirty="0">
                <a:solidFill>
                  <a:srgbClr val="000000"/>
                </a:solidFill>
              </a:rPr>
              <a:t>The code in the IF block is executed if the predicate evaluates to TRUE </a:t>
            </a:r>
          </a:p>
          <a:p>
            <a:pPr lvl="1"/>
            <a:r>
              <a:rPr lang="en-US" dirty="0">
                <a:solidFill>
                  <a:srgbClr val="000000"/>
                </a:solidFill>
              </a:rPr>
              <a:t>The code in the ELSE block is executed if the predicate evaluates to FALSE or UNKNOWN</a:t>
            </a:r>
          </a:p>
          <a:p>
            <a:endParaRPr lang="en-US" dirty="0"/>
          </a:p>
        </p:txBody>
      </p:sp>
      <p:sp>
        <p:nvSpPr>
          <p:cNvPr id="5" name="AutoShape 3"/>
          <p:cNvSpPr>
            <a:spLocks noChangeArrowheads="1"/>
          </p:cNvSpPr>
          <p:nvPr/>
        </p:nvSpPr>
        <p:spPr bwMode="auto">
          <a:xfrm>
            <a:off x="2777878" y="4137389"/>
            <a:ext cx="5903785"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IF</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@color </a:t>
            </a:r>
            <a:r>
              <a:rPr lang="en-US" sz="2000" kern="0" dirty="0">
                <a:solidFill>
                  <a:srgbClr val="000000"/>
                </a:solidFill>
                <a:latin typeface="Lucida Sans Unicode" panose="020B0602030504020204" pitchFamily="34" charset="0"/>
                <a:cs typeface="Lucida Sans Unicode" panose="020B0602030504020204" pitchFamily="34" charset="0"/>
              </a:rPr>
              <a:t>IS NULL</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SELECT * FROM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Production.Product</a:t>
            </a:r>
            <a:r>
              <a:rPr lang="en-US" sz="2000" kern="0" dirty="0" smtClean="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b="1" kern="0" dirty="0" smtClean="0">
                <a:solidFill>
                  <a:srgbClr val="000000"/>
                </a:solidFill>
                <a:latin typeface="Lucida Sans Unicode" panose="020B0602030504020204" pitchFamily="34" charset="0"/>
                <a:cs typeface="Lucida Sans Unicode" panose="020B0602030504020204" pitchFamily="34" charset="0"/>
              </a:rPr>
              <a:t>ELSE</a:t>
            </a:r>
            <a:endParaRPr lang="en-US" sz="2000" b="1"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SELECT * FROM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Production.Product</a:t>
            </a:r>
            <a:endParaRPr lang="en-US" sz="2000" kern="0" dirty="0" smtClean="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WHERE Color = @color;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21613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IF…ELSE</a:t>
            </a:r>
          </a:p>
        </p:txBody>
      </p:sp>
    </p:spTree>
    <p:extLst>
      <p:ext uri="{BB962C8B-B14F-4D97-AF65-F5344CB8AC3E}">
        <p14:creationId xmlns:p14="http://schemas.microsoft.com/office/powerpoint/2010/main" val="34289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Looping</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WHILE enables code to execute in a loop</a:t>
            </a:r>
          </a:p>
          <a:p>
            <a:pPr lvl="0"/>
            <a:r>
              <a:rPr lang="en-US" dirty="0">
                <a:solidFill>
                  <a:srgbClr val="000000"/>
                </a:solidFill>
              </a:rPr>
              <a:t>Statements in the WHILE block repeat as the predicate evaluates to TRUE</a:t>
            </a:r>
          </a:p>
          <a:p>
            <a:pPr lvl="0"/>
            <a:r>
              <a:rPr lang="en-US" dirty="0">
                <a:solidFill>
                  <a:srgbClr val="000000"/>
                </a:solidFill>
              </a:rPr>
              <a:t>The loop ends when the predicate evaluates to FALSE or UNKNOWN</a:t>
            </a:r>
          </a:p>
          <a:p>
            <a:pPr lvl="0"/>
            <a:r>
              <a:rPr lang="en-US" dirty="0">
                <a:solidFill>
                  <a:srgbClr val="000000"/>
                </a:solidFill>
              </a:rPr>
              <a:t>Execution can </a:t>
            </a:r>
            <a:r>
              <a:rPr lang="en-US" dirty="0" smtClean="0">
                <a:solidFill>
                  <a:srgbClr val="000000"/>
                </a:solidFill>
              </a:rPr>
              <a:t>be</a:t>
            </a:r>
            <a:br>
              <a:rPr lang="en-US" dirty="0" smtClean="0">
                <a:solidFill>
                  <a:srgbClr val="000000"/>
                </a:solidFill>
              </a:rPr>
            </a:br>
            <a:r>
              <a:rPr lang="en-US" dirty="0" smtClean="0">
                <a:solidFill>
                  <a:srgbClr val="000000"/>
                </a:solidFill>
              </a:rPr>
              <a:t>altered </a:t>
            </a:r>
            <a:r>
              <a:rPr lang="en-US" dirty="0">
                <a:solidFill>
                  <a:srgbClr val="000000"/>
                </a:solidFill>
              </a:rPr>
              <a:t>by BREAK </a:t>
            </a:r>
            <a:r>
              <a:rPr lang="en-US" dirty="0" smtClean="0">
                <a:solidFill>
                  <a:srgbClr val="000000"/>
                </a:solidFill>
              </a:rPr>
              <a:t/>
            </a:r>
            <a:br>
              <a:rPr lang="en-US" dirty="0" smtClean="0">
                <a:solidFill>
                  <a:srgbClr val="000000"/>
                </a:solidFill>
              </a:rPr>
            </a:br>
            <a:r>
              <a:rPr lang="en-US" dirty="0" smtClean="0">
                <a:solidFill>
                  <a:srgbClr val="000000"/>
                </a:solidFill>
              </a:rPr>
              <a:t>or CONTINUE</a:t>
            </a:r>
            <a:endParaRPr lang="en-US" dirty="0">
              <a:solidFill>
                <a:srgbClr val="000000"/>
              </a:solidFill>
            </a:endParaRPr>
          </a:p>
        </p:txBody>
      </p:sp>
      <p:sp>
        <p:nvSpPr>
          <p:cNvPr id="5" name="AutoShape 3"/>
          <p:cNvSpPr>
            <a:spLocks noChangeArrowheads="1"/>
          </p:cNvSpPr>
          <p:nvPr/>
        </p:nvSpPr>
        <p:spPr bwMode="auto">
          <a:xfrm>
            <a:off x="4195971" y="4085491"/>
            <a:ext cx="7707975" cy="239762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DECLARE @</a:t>
            </a:r>
            <a:r>
              <a:rPr lang="en-US" sz="2000" kern="0" dirty="0" err="1">
                <a:solidFill>
                  <a:srgbClr val="000000"/>
                </a:solidFill>
                <a:latin typeface="Lucida Sans Unicode" panose="020B0602030504020204" pitchFamily="34" charset="0"/>
                <a:cs typeface="Lucida Sans Unicode" panose="020B0602030504020204" pitchFamily="34" charset="0"/>
              </a:rPr>
              <a:t>custid</a:t>
            </a:r>
            <a:r>
              <a:rPr lang="en-US" sz="2000" kern="0" dirty="0">
                <a:solidFill>
                  <a:srgbClr val="000000"/>
                </a:solidFill>
                <a:latin typeface="Lucida Sans Unicode" panose="020B0602030504020204" pitchFamily="34" charset="0"/>
                <a:cs typeface="Lucida Sans Unicode" panose="020B0602030504020204" pitchFamily="34" charset="0"/>
              </a:rPr>
              <a:t> AS INT = 1, @</a:t>
            </a:r>
            <a:r>
              <a:rPr lang="en-US" sz="2000" kern="0" dirty="0" err="1">
                <a:solidFill>
                  <a:srgbClr val="000000"/>
                </a:solidFill>
                <a:latin typeface="Lucida Sans Unicode" panose="020B0602030504020204" pitchFamily="34" charset="0"/>
                <a:cs typeface="Lucida Sans Unicode" panose="020B0602030504020204" pitchFamily="34" charset="0"/>
              </a:rPr>
              <a:t>lname</a:t>
            </a:r>
            <a:r>
              <a:rPr lang="en-US" sz="2000" kern="0" dirty="0">
                <a:solidFill>
                  <a:srgbClr val="000000"/>
                </a:solidFill>
                <a:latin typeface="Lucida Sans Unicode" panose="020B0602030504020204" pitchFamily="34" charset="0"/>
                <a:cs typeface="Lucida Sans Unicode" panose="020B0602030504020204" pitchFamily="34" charset="0"/>
              </a:rPr>
              <a:t> AS NVARCHAR(20);</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WHILE @</a:t>
            </a:r>
            <a:r>
              <a:rPr lang="en-US" sz="2000" b="1" kern="0" dirty="0" err="1">
                <a:solidFill>
                  <a:srgbClr val="000000"/>
                </a:solidFill>
                <a:latin typeface="Lucida Sans Unicode" panose="020B0602030504020204" pitchFamily="34" charset="0"/>
                <a:cs typeface="Lucida Sans Unicode" panose="020B0602030504020204" pitchFamily="34" charset="0"/>
              </a:rPr>
              <a:t>custid</a:t>
            </a:r>
            <a:r>
              <a:rPr lang="en-US" sz="2000" b="1" kern="0" dirty="0">
                <a:solidFill>
                  <a:srgbClr val="000000"/>
                </a:solidFill>
                <a:latin typeface="Lucida Sans Unicode" panose="020B0602030504020204" pitchFamily="34" charset="0"/>
                <a:cs typeface="Lucida Sans Unicode" panose="020B0602030504020204" pitchFamily="34" charset="0"/>
              </a:rPr>
              <a:t> &lt;=5</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BEGIN</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SELECT @</a:t>
            </a:r>
            <a:r>
              <a:rPr lang="en-US" sz="2000" kern="0" dirty="0" err="1">
                <a:solidFill>
                  <a:srgbClr val="000000"/>
                </a:solidFill>
                <a:latin typeface="Lucida Sans Unicode" panose="020B0602030504020204" pitchFamily="34" charset="0"/>
                <a:cs typeface="Lucida Sans Unicode" panose="020B0602030504020204" pitchFamily="34" charset="0"/>
              </a:rPr>
              <a:t>lname</a:t>
            </a:r>
            <a:r>
              <a:rPr lang="en-US" sz="2000" kern="0" dirty="0">
                <a:solidFill>
                  <a:srgbClr val="000000"/>
                </a:solidFill>
                <a:latin typeface="Lucida Sans Unicode" panose="020B0602030504020204" pitchFamily="34" charset="0"/>
                <a:cs typeface="Lucida Sans Unicode" panose="020B0602030504020204" pitchFamily="34" charset="0"/>
              </a:rPr>
              <a:t> = </a:t>
            </a:r>
            <a:r>
              <a:rPr lang="en-US" sz="2000" kern="0" dirty="0" err="1">
                <a:solidFill>
                  <a:srgbClr val="000000"/>
                </a:solidFill>
                <a:latin typeface="Lucida Sans Unicode" panose="020B0602030504020204" pitchFamily="34" charset="0"/>
                <a:cs typeface="Lucida Sans Unicode" panose="020B0602030504020204" pitchFamily="34" charset="0"/>
              </a:rPr>
              <a:t>lastname</a:t>
            </a:r>
            <a:r>
              <a:rPr lang="en-US" sz="2000" kern="0" dirty="0">
                <a:solidFill>
                  <a:srgbClr val="000000"/>
                </a:solidFill>
                <a:latin typeface="Lucida Sans Unicode" panose="020B0602030504020204" pitchFamily="34" charset="0"/>
                <a:cs typeface="Lucida Sans Unicode" panose="020B0602030504020204" pitchFamily="34" charset="0"/>
              </a:rPr>
              <a:t> FROM </a:t>
            </a:r>
            <a:r>
              <a:rPr lang="en-US" sz="2000" kern="0" dirty="0" err="1" smtClean="0">
                <a:solidFill>
                  <a:srgbClr val="000000"/>
                </a:solidFill>
                <a:latin typeface="Lucida Sans Unicode" panose="020B0602030504020204" pitchFamily="34" charset="0"/>
                <a:cs typeface="Lucida Sans Unicode" panose="020B0602030504020204" pitchFamily="34" charset="0"/>
              </a:rPr>
              <a:t>Sales.Customer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WHERE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 @</a:t>
            </a:r>
            <a:r>
              <a:rPr lang="en-US" sz="2000" kern="0" dirty="0" err="1">
                <a:solidFill>
                  <a:srgbClr val="000000"/>
                </a:solidFill>
                <a:latin typeface="Lucida Sans Unicode" panose="020B0602030504020204" pitchFamily="34" charset="0"/>
                <a:cs typeface="Lucida Sans Unicode" panose="020B0602030504020204" pitchFamily="34" charset="0"/>
              </a:rPr>
              <a:t>custid</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PRINT @</a:t>
            </a:r>
            <a:r>
              <a:rPr lang="en-US" sz="2000" kern="0" dirty="0" err="1">
                <a:solidFill>
                  <a:srgbClr val="000000"/>
                </a:solidFill>
                <a:latin typeface="Lucida Sans Unicode" panose="020B0602030504020204" pitchFamily="34" charset="0"/>
                <a:cs typeface="Lucida Sans Unicode" panose="020B0602030504020204" pitchFamily="34" charset="0"/>
              </a:rPr>
              <a:t>lname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SET @</a:t>
            </a:r>
            <a:r>
              <a:rPr lang="en-US" sz="2000" kern="0" dirty="0" err="1">
                <a:solidFill>
                  <a:srgbClr val="000000"/>
                </a:solidFill>
                <a:latin typeface="Lucida Sans Unicode" panose="020B0602030504020204" pitchFamily="34" charset="0"/>
                <a:cs typeface="Lucida Sans Unicode" panose="020B0602030504020204" pitchFamily="34" charset="0"/>
              </a:rPr>
              <a:t>custid</a:t>
            </a:r>
            <a:r>
              <a:rPr lang="en-US" sz="2000" kern="0" dirty="0">
                <a:solidFill>
                  <a:srgbClr val="000000"/>
                </a:solidFill>
                <a:latin typeface="Lucida Sans Unicode" panose="020B0602030504020204" pitchFamily="34" charset="0"/>
                <a:cs typeface="Lucida Sans Unicode" panose="020B0602030504020204" pitchFamily="34" charset="0"/>
              </a:rPr>
              <a:t> += 1;</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END;</a:t>
            </a:r>
          </a:p>
        </p:txBody>
      </p:sp>
      <p:sp>
        <p:nvSpPr>
          <p:cNvPr id="6" name="AutoShape 3"/>
          <p:cNvSpPr>
            <a:spLocks noChangeArrowheads="1"/>
          </p:cNvSpPr>
          <p:nvPr/>
        </p:nvSpPr>
        <p:spPr bwMode="auto">
          <a:xfrm>
            <a:off x="4348371" y="3946181"/>
            <a:ext cx="7707975" cy="298104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CREATE PROCEDURE </a:t>
            </a:r>
            <a:r>
              <a:rPr lang="en-US" sz="2000" kern="0" dirty="0" err="1">
                <a:solidFill>
                  <a:srgbClr val="000000"/>
                </a:solidFill>
                <a:latin typeface="Lucida Sans Unicode" panose="020B0602030504020204" pitchFamily="34" charset="0"/>
                <a:cs typeface="Lucida Sans Unicode" panose="020B0602030504020204" pitchFamily="34" charset="0"/>
              </a:rPr>
              <a:t>SalesLT.GetProductsByCategory</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CategoryID</a:t>
            </a:r>
            <a:r>
              <a:rPr lang="en-US" sz="2000" kern="0" dirty="0">
                <a:solidFill>
                  <a:srgbClr val="000000"/>
                </a:solidFill>
                <a:latin typeface="Lucida Sans Unicode" panose="020B0602030504020204" pitchFamily="34" charset="0"/>
                <a:cs typeface="Lucida Sans Unicode" panose="020B0602030504020204" pitchFamily="34" charset="0"/>
              </a:rPr>
              <a:t> INT = NULL)</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AS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IF @</a:t>
            </a:r>
            <a:r>
              <a:rPr lang="en-US" sz="2000" kern="0" dirty="0" err="1">
                <a:solidFill>
                  <a:srgbClr val="000000"/>
                </a:solidFill>
                <a:latin typeface="Lucida Sans Unicode" panose="020B0602030504020204" pitchFamily="34" charset="0"/>
                <a:cs typeface="Lucida Sans Unicode" panose="020B0602030504020204" pitchFamily="34" charset="0"/>
              </a:rPr>
              <a:t>CategoryID</a:t>
            </a:r>
            <a:r>
              <a:rPr lang="en-US" sz="2000" kern="0" dirty="0">
                <a:solidFill>
                  <a:srgbClr val="000000"/>
                </a:solidFill>
                <a:latin typeface="Lucida Sans Unicode" panose="020B0602030504020204" pitchFamily="34" charset="0"/>
                <a:cs typeface="Lucida Sans Unicode" panose="020B0602030504020204" pitchFamily="34" charset="0"/>
              </a:rPr>
              <a:t> IS NULL</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SELECT </a:t>
            </a:r>
            <a:r>
              <a:rPr lang="en-US" sz="2000" kern="0" dirty="0" err="1">
                <a:solidFill>
                  <a:srgbClr val="000000"/>
                </a:solidFill>
                <a:latin typeface="Lucida Sans Unicode" panose="020B0602030504020204" pitchFamily="34" charset="0"/>
                <a:cs typeface="Lucida Sans Unicode" panose="020B0602030504020204" pitchFamily="34" charset="0"/>
              </a:rPr>
              <a:t>ProductID</a:t>
            </a:r>
            <a:r>
              <a:rPr lang="en-US" sz="2000" kern="0" dirty="0">
                <a:solidFill>
                  <a:srgbClr val="000000"/>
                </a:solidFill>
                <a:latin typeface="Lucida Sans Unicode" panose="020B0602030504020204" pitchFamily="34" charset="0"/>
                <a:cs typeface="Lucida Sans Unicode" panose="020B0602030504020204" pitchFamily="34" charset="0"/>
              </a:rPr>
              <a:t>, Name, Color, Size,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FROM </a:t>
            </a:r>
            <a:r>
              <a:rPr lang="en-US" sz="2000" kern="0" dirty="0" err="1">
                <a:solidFill>
                  <a:srgbClr val="000000"/>
                </a:solidFill>
                <a:latin typeface="Lucida Sans Unicode" panose="020B0602030504020204" pitchFamily="34" charset="0"/>
                <a:cs typeface="Lucida Sans Unicode" panose="020B0602030504020204" pitchFamily="34" charset="0"/>
              </a:rPr>
              <a:t>SalesLT.Product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ELSE</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SELECT </a:t>
            </a:r>
            <a:r>
              <a:rPr lang="en-US" sz="2000" kern="0" dirty="0" err="1">
                <a:solidFill>
                  <a:srgbClr val="000000"/>
                </a:solidFill>
                <a:latin typeface="Lucida Sans Unicode" panose="020B0602030504020204" pitchFamily="34" charset="0"/>
                <a:cs typeface="Lucida Sans Unicode" panose="020B0602030504020204" pitchFamily="34" charset="0"/>
              </a:rPr>
              <a:t>ProductID</a:t>
            </a:r>
            <a:r>
              <a:rPr lang="en-US" sz="2000" kern="0" dirty="0">
                <a:solidFill>
                  <a:srgbClr val="000000"/>
                </a:solidFill>
                <a:latin typeface="Lucida Sans Unicode" panose="020B0602030504020204" pitchFamily="34" charset="0"/>
                <a:cs typeface="Lucida Sans Unicode" panose="020B0602030504020204" pitchFamily="34" charset="0"/>
              </a:rPr>
              <a:t>, Name, Color, Size,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FROM </a:t>
            </a:r>
            <a:r>
              <a:rPr lang="en-US" sz="2000" kern="0" dirty="0" err="1">
                <a:solidFill>
                  <a:srgbClr val="000000"/>
                </a:solidFill>
                <a:latin typeface="Lucida Sans Unicode" panose="020B0602030504020204" pitchFamily="34" charset="0"/>
                <a:cs typeface="Lucida Sans Unicode" panose="020B0602030504020204" pitchFamily="34" charset="0"/>
              </a:rPr>
              <a:t>SalesLT.Product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WHERE </a:t>
            </a:r>
            <a:r>
              <a:rPr lang="en-US" sz="2000" kern="0" dirty="0" err="1">
                <a:solidFill>
                  <a:srgbClr val="000000"/>
                </a:solidFill>
                <a:latin typeface="Lucida Sans Unicode" panose="020B0602030504020204" pitchFamily="34" charset="0"/>
                <a:cs typeface="Lucida Sans Unicode" panose="020B0602030504020204" pitchFamily="34" charset="0"/>
              </a:rPr>
              <a:t>ProductCategoryID</a:t>
            </a:r>
            <a:r>
              <a:rPr lang="en-US" sz="2000" kern="0" dirty="0">
                <a:solidFill>
                  <a:srgbClr val="000000"/>
                </a:solidFill>
                <a:latin typeface="Lucida Sans Unicode" panose="020B0602030504020204" pitchFamily="34" charset="0"/>
                <a:cs typeface="Lucida Sans Unicode" panose="020B0602030504020204" pitchFamily="34" charset="0"/>
              </a:rPr>
              <a:t> = @</a:t>
            </a:r>
            <a:r>
              <a:rPr lang="en-US" sz="2000" kern="0" dirty="0" err="1">
                <a:solidFill>
                  <a:srgbClr val="000000"/>
                </a:solidFill>
                <a:latin typeface="Lucida Sans Unicode" panose="020B0602030504020204" pitchFamily="34" charset="0"/>
                <a:cs typeface="Lucida Sans Unicode" panose="020B0602030504020204" pitchFamily="34" charset="0"/>
              </a:rPr>
              <a:t>CategoryID</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91839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80A71032-C16A-4ACC-83BF-D0F9240327F6">10</Module>
    <Content_x0020_Type xmlns="80A71032-C16A-4ACC-83BF-D0F9240327F6">Slide Presentation</Content_x0020_Type>
    <Status xmlns="80A71032-C16A-4ACC-83BF-D0F9240327F6">Final</Status>
  </documentManagement>
</p:properties>
</file>

<file path=customXml/itemProps1.xml><?xml version="1.0" encoding="utf-8"?>
<ds:datastoreItem xmlns:ds="http://schemas.openxmlformats.org/officeDocument/2006/customXml" ds:itemID="{63C25A73-D4C7-41F1-AEFA-EFCBE73F5940}"/>
</file>

<file path=customXml/itemProps2.xml><?xml version="1.0" encoding="utf-8"?>
<ds:datastoreItem xmlns:ds="http://schemas.openxmlformats.org/officeDocument/2006/customXml" ds:itemID="{811EA16E-C22E-4CEC-A53B-532608059041}"/>
</file>

<file path=customXml/itemProps3.xml><?xml version="1.0" encoding="utf-8"?>
<ds:datastoreItem xmlns:ds="http://schemas.openxmlformats.org/officeDocument/2006/customXml" ds:itemID="{8D66BD58-2130-4207-A0E0-F755A9477493}"/>
</file>

<file path=docProps/app.xml><?xml version="1.0" encoding="utf-8"?>
<Properties xmlns="http://schemas.openxmlformats.org/officeDocument/2006/extended-properties" xmlns:vt="http://schemas.openxmlformats.org/officeDocument/2006/docPropsVTypes">
  <Template>MVA-CourseTemplate-1</Template>
  <TotalTime>0</TotalTime>
  <Words>380</Words>
  <Application>Microsoft Office PowerPoint</Application>
  <PresentationFormat>Widescreen</PresentationFormat>
  <Paragraphs>115</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Lucida Sans Unicode</vt:lpstr>
      <vt:lpstr>Segoe</vt:lpstr>
      <vt:lpstr>Segoe UI</vt:lpstr>
      <vt:lpstr>Segoe UI Light</vt:lpstr>
      <vt:lpstr>1_Office Theme</vt:lpstr>
      <vt:lpstr>PowerPoint Presentation</vt:lpstr>
      <vt:lpstr>Module Overview</vt:lpstr>
      <vt:lpstr>Batches</vt:lpstr>
      <vt:lpstr>Comments</vt:lpstr>
      <vt:lpstr>Variables</vt:lpstr>
      <vt:lpstr>Using Variables</vt:lpstr>
      <vt:lpstr>Conditional Branching</vt:lpstr>
      <vt:lpstr>Using IF…ELSE</vt:lpstr>
      <vt:lpstr>Looping</vt:lpstr>
      <vt:lpstr>Demo: Using WHILE</vt:lpstr>
      <vt:lpstr>Stored Procedures</vt:lpstr>
      <vt:lpstr>Creating a Stored Procedure</vt:lpstr>
      <vt:lpstr>Programming with Transact-SQL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2015-01-29T20:03:32Z</dcterms:created>
  <dcterms:modified xsi:type="dcterms:W3CDTF">2015-01-29T20:03:37Z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