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4"/>
  </p:notesMasterIdLst>
  <p:handoutMasterIdLst>
    <p:handoutMasterId r:id="rId15"/>
  </p:handoutMasterIdLst>
  <p:sldIdLst>
    <p:sldId id="277" r:id="rId2"/>
    <p:sldId id="278" r:id="rId3"/>
    <p:sldId id="280" r:id="rId4"/>
    <p:sldId id="281" r:id="rId5"/>
    <p:sldId id="282" r:id="rId6"/>
    <p:sldId id="283" r:id="rId7"/>
    <p:sldId id="284" r:id="rId8"/>
    <p:sldId id="285" r:id="rId9"/>
    <p:sldId id="286" r:id="rId10"/>
    <p:sldId id="287" r:id="rId11"/>
    <p:sldId id="27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0922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11 | Error Handling and Transactions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Transactions</a:t>
            </a:r>
            <a:endParaRPr lang="en-GB" dirty="0"/>
          </a:p>
        </p:txBody>
      </p:sp>
    </p:spTree>
    <p:extLst>
      <p:ext uri="{BB962C8B-B14F-4D97-AF65-F5344CB8AC3E}">
        <p14:creationId xmlns:p14="http://schemas.microsoft.com/office/powerpoint/2010/main" val="242303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Errors and Error Messages</a:t>
            </a:r>
          </a:p>
          <a:p>
            <a:r>
              <a:rPr lang="en-GB" dirty="0" smtClean="0"/>
              <a:t>Raising Errors</a:t>
            </a:r>
          </a:p>
          <a:p>
            <a:r>
              <a:rPr lang="en-GB" dirty="0" smtClean="0"/>
              <a:t>Catching and </a:t>
            </a:r>
            <a:r>
              <a:rPr lang="en-GB" dirty="0"/>
              <a:t>H</a:t>
            </a:r>
            <a:r>
              <a:rPr lang="en-GB" dirty="0" smtClean="0"/>
              <a:t>andling Errors</a:t>
            </a:r>
          </a:p>
          <a:p>
            <a:r>
              <a:rPr lang="en-GB" dirty="0" smtClean="0"/>
              <a:t>Introduction to Transactions</a:t>
            </a:r>
          </a:p>
          <a:p>
            <a:r>
              <a:rPr lang="en-GB" dirty="0" smtClean="0"/>
              <a:t>Implementing Explicit Transactions</a:t>
            </a:r>
          </a:p>
          <a:p>
            <a:endParaRPr lang="en-GB" dirty="0"/>
          </a:p>
          <a:p>
            <a:r>
              <a:rPr lang="en-GB" dirty="0" smtClean="0"/>
              <a:t>Lab: Error Handling and Transactions</a:t>
            </a:r>
          </a:p>
        </p:txBody>
      </p:sp>
      <p:sp>
        <p:nvSpPr>
          <p:cNvPr id="2" name="Title 1"/>
          <p:cNvSpPr>
            <a:spLocks noGrp="1"/>
          </p:cNvSpPr>
          <p:nvPr>
            <p:ph type="title"/>
          </p:nvPr>
        </p:nvSpPr>
        <p:spPr/>
        <p:txBody>
          <a:bodyPr/>
          <a:lstStyle/>
          <a:p>
            <a:r>
              <a:rPr lang="en-US" dirty="0"/>
              <a:t>Error Handling and Transactions</a:t>
            </a:r>
          </a:p>
        </p:txBody>
      </p:sp>
    </p:spTree>
    <p:extLst>
      <p:ext uri="{BB962C8B-B14F-4D97-AF65-F5344CB8AC3E}">
        <p14:creationId xmlns:p14="http://schemas.microsoft.com/office/powerpoint/2010/main" val="143321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Errors and Error Messages</a:t>
            </a:r>
          </a:p>
          <a:p>
            <a:r>
              <a:rPr lang="en-GB" dirty="0" smtClean="0"/>
              <a:t>Raising Errors</a:t>
            </a:r>
          </a:p>
          <a:p>
            <a:r>
              <a:rPr lang="en-GB" dirty="0" smtClean="0"/>
              <a:t>Catching and </a:t>
            </a:r>
            <a:r>
              <a:rPr lang="en-GB" dirty="0"/>
              <a:t>H</a:t>
            </a:r>
            <a:r>
              <a:rPr lang="en-GB" dirty="0" smtClean="0"/>
              <a:t>andling Errors</a:t>
            </a:r>
          </a:p>
          <a:p>
            <a:r>
              <a:rPr lang="en-GB" dirty="0" smtClean="0"/>
              <a:t>Introduction to Transactions</a:t>
            </a:r>
          </a:p>
          <a:p>
            <a:r>
              <a:rPr lang="en-GB" dirty="0" smtClean="0"/>
              <a:t>Implementing Explicit Transactions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Error Messages</a:t>
            </a:r>
            <a:endParaRPr lang="en-GB"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84297935"/>
              </p:ext>
            </p:extLst>
          </p:nvPr>
        </p:nvGraphicFramePr>
        <p:xfrm>
          <a:off x="377147" y="965993"/>
          <a:ext cx="11526799" cy="2595880"/>
        </p:xfrm>
        <a:graphic>
          <a:graphicData uri="http://schemas.openxmlformats.org/drawingml/2006/table">
            <a:tbl>
              <a:tblPr firstRow="1" bandRow="1">
                <a:tableStyleId>{5C22544A-7EE6-4342-B048-85BDC9FD1C3A}</a:tableStyleId>
              </a:tblPr>
              <a:tblGrid>
                <a:gridCol w="2113206"/>
                <a:gridCol w="9413593"/>
              </a:tblGrid>
              <a:tr h="370840">
                <a:tc gridSpan="2">
                  <a:txBody>
                    <a:bodyPr/>
                    <a:lstStyle/>
                    <a:p>
                      <a:pPr algn="ctr"/>
                      <a:r>
                        <a:rPr lang="en-GB" dirty="0" smtClean="0"/>
                        <a:t>Elements of Database Engine Errors</a:t>
                      </a:r>
                      <a:endParaRPr lang="en-GB" dirty="0"/>
                    </a:p>
                  </a:txBody>
                  <a:tcPr marL="123992" marR="123992"/>
                </a:tc>
                <a:tc hMerge="1">
                  <a:txBody>
                    <a:bodyPr/>
                    <a:lstStyle/>
                    <a:p>
                      <a:endParaRPr lang="en-GB" dirty="0"/>
                    </a:p>
                  </a:txBody>
                  <a:tcPr/>
                </a:tc>
              </a:tr>
              <a:tr h="370840">
                <a:tc>
                  <a:txBody>
                    <a:bodyPr/>
                    <a:lstStyle/>
                    <a:p>
                      <a:r>
                        <a:rPr lang="en-GB" b="1" dirty="0" smtClean="0"/>
                        <a:t>Error number</a:t>
                      </a:r>
                      <a:endParaRPr lang="en-GB" b="1" dirty="0"/>
                    </a:p>
                  </a:txBody>
                  <a:tcPr marL="123992" marR="123992"/>
                </a:tc>
                <a:tc>
                  <a:txBody>
                    <a:bodyPr/>
                    <a:lstStyle/>
                    <a:p>
                      <a:r>
                        <a:rPr lang="en-GB" dirty="0" smtClean="0"/>
                        <a:t>Unique number identifying the specific error</a:t>
                      </a:r>
                      <a:endParaRPr lang="en-GB" dirty="0"/>
                    </a:p>
                  </a:txBody>
                  <a:tcPr marL="123992" marR="123992"/>
                </a:tc>
              </a:tr>
              <a:tr h="370840">
                <a:tc>
                  <a:txBody>
                    <a:bodyPr/>
                    <a:lstStyle/>
                    <a:p>
                      <a:r>
                        <a:rPr lang="en-GB" b="1" dirty="0" smtClean="0"/>
                        <a:t>Error message</a:t>
                      </a:r>
                      <a:endParaRPr lang="en-GB" b="1" dirty="0"/>
                    </a:p>
                  </a:txBody>
                  <a:tcPr marL="123992" marR="123992"/>
                </a:tc>
                <a:tc>
                  <a:txBody>
                    <a:bodyPr/>
                    <a:lstStyle/>
                    <a:p>
                      <a:r>
                        <a:rPr lang="en-GB" dirty="0" smtClean="0"/>
                        <a:t>Text describing the error</a:t>
                      </a:r>
                      <a:endParaRPr lang="en-GB" dirty="0"/>
                    </a:p>
                  </a:txBody>
                  <a:tcPr marL="123992" marR="123992"/>
                </a:tc>
              </a:tr>
              <a:tr h="370840">
                <a:tc>
                  <a:txBody>
                    <a:bodyPr/>
                    <a:lstStyle/>
                    <a:p>
                      <a:r>
                        <a:rPr lang="en-GB" b="1" dirty="0" smtClean="0"/>
                        <a:t>Severity</a:t>
                      </a:r>
                      <a:endParaRPr lang="en-GB" b="1" dirty="0"/>
                    </a:p>
                  </a:txBody>
                  <a:tcPr marL="123992" marR="123992"/>
                </a:tc>
                <a:tc>
                  <a:txBody>
                    <a:bodyPr/>
                    <a:lstStyle/>
                    <a:p>
                      <a:r>
                        <a:rPr lang="en-GB" dirty="0" smtClean="0"/>
                        <a:t>Numeric indication of seriousness from 1-25</a:t>
                      </a:r>
                      <a:endParaRPr lang="en-GB" dirty="0"/>
                    </a:p>
                  </a:txBody>
                  <a:tcPr marL="123992" marR="123992"/>
                </a:tc>
              </a:tr>
              <a:tr h="370840">
                <a:tc>
                  <a:txBody>
                    <a:bodyPr/>
                    <a:lstStyle/>
                    <a:p>
                      <a:r>
                        <a:rPr lang="en-GB" b="1" dirty="0" smtClean="0"/>
                        <a:t>State</a:t>
                      </a:r>
                      <a:endParaRPr lang="en-GB" b="1" dirty="0"/>
                    </a:p>
                  </a:txBody>
                  <a:tcPr marL="123992" marR="123992"/>
                </a:tc>
                <a:tc>
                  <a:txBody>
                    <a:bodyPr/>
                    <a:lstStyle/>
                    <a:p>
                      <a:r>
                        <a:rPr lang="en-GB" dirty="0" smtClean="0"/>
                        <a:t>Internal state code for the database engine</a:t>
                      </a:r>
                      <a:r>
                        <a:rPr lang="en-GB" baseline="0" dirty="0" smtClean="0"/>
                        <a:t> condition</a:t>
                      </a:r>
                      <a:endParaRPr lang="en-GB" dirty="0"/>
                    </a:p>
                  </a:txBody>
                  <a:tcPr marL="123992" marR="123992"/>
                </a:tc>
              </a:tr>
              <a:tr h="370840">
                <a:tc>
                  <a:txBody>
                    <a:bodyPr/>
                    <a:lstStyle/>
                    <a:p>
                      <a:r>
                        <a:rPr lang="en-GB" b="1" dirty="0" smtClean="0"/>
                        <a:t>Procedure</a:t>
                      </a:r>
                      <a:endParaRPr lang="en-GB" b="1" dirty="0"/>
                    </a:p>
                  </a:txBody>
                  <a:tcPr marL="123992" marR="123992"/>
                </a:tc>
                <a:tc>
                  <a:txBody>
                    <a:bodyPr/>
                    <a:lstStyle/>
                    <a:p>
                      <a:r>
                        <a:rPr lang="en-GB" dirty="0" smtClean="0"/>
                        <a:t>The name of the stored procedure or trigger in</a:t>
                      </a:r>
                      <a:r>
                        <a:rPr lang="en-GB" baseline="0" dirty="0" smtClean="0"/>
                        <a:t> which the error occurred</a:t>
                      </a:r>
                      <a:endParaRPr lang="en-GB" dirty="0"/>
                    </a:p>
                  </a:txBody>
                  <a:tcPr marL="123992" marR="123992"/>
                </a:tc>
              </a:tr>
              <a:tr h="370840">
                <a:tc>
                  <a:txBody>
                    <a:bodyPr/>
                    <a:lstStyle/>
                    <a:p>
                      <a:r>
                        <a:rPr lang="en-GB" b="1" dirty="0" smtClean="0"/>
                        <a:t>Line number</a:t>
                      </a:r>
                      <a:endParaRPr lang="en-GB" b="1" dirty="0"/>
                    </a:p>
                  </a:txBody>
                  <a:tcPr marL="123992" marR="123992"/>
                </a:tc>
                <a:tc>
                  <a:txBody>
                    <a:bodyPr/>
                    <a:lstStyle/>
                    <a:p>
                      <a:r>
                        <a:rPr lang="en-GB" dirty="0" smtClean="0"/>
                        <a:t>Which statement in the batch</a:t>
                      </a:r>
                      <a:r>
                        <a:rPr lang="en-GB" baseline="0" dirty="0" smtClean="0"/>
                        <a:t> or</a:t>
                      </a:r>
                      <a:r>
                        <a:rPr lang="en-GB" dirty="0" smtClean="0"/>
                        <a:t> procedure generated</a:t>
                      </a:r>
                      <a:r>
                        <a:rPr lang="en-GB" baseline="0" dirty="0" smtClean="0"/>
                        <a:t> the error</a:t>
                      </a:r>
                      <a:endParaRPr lang="en-GB" dirty="0"/>
                    </a:p>
                  </a:txBody>
                  <a:tcPr marL="123992" marR="123992"/>
                </a:tc>
              </a:tr>
            </a:tbl>
          </a:graphicData>
        </a:graphic>
      </p:graphicFrame>
      <p:sp>
        <p:nvSpPr>
          <p:cNvPr id="5" name="Content Placeholder 6"/>
          <p:cNvSpPr txBox="1">
            <a:spLocks/>
          </p:cNvSpPr>
          <p:nvPr/>
        </p:nvSpPr>
        <p:spPr>
          <a:xfrm>
            <a:off x="379413" y="3943350"/>
            <a:ext cx="11525250" cy="273526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smtClean="0"/>
              <a:t>In SQL Server (</a:t>
            </a:r>
            <a:r>
              <a:rPr lang="en-GB" u="sng" dirty="0" smtClean="0"/>
              <a:t>not</a:t>
            </a:r>
            <a:r>
              <a:rPr lang="en-GB" dirty="0" smtClean="0"/>
              <a:t> Azure SQL Database):</a:t>
            </a:r>
          </a:p>
          <a:p>
            <a:pPr lvl="1"/>
            <a:r>
              <a:rPr lang="en-GB" dirty="0" smtClean="0"/>
              <a:t>Error messages are in </a:t>
            </a:r>
            <a:r>
              <a:rPr lang="en-GB" b="1" dirty="0" err="1" smtClean="0"/>
              <a:t>sys.messages</a:t>
            </a:r>
            <a:endParaRPr lang="en-GB" dirty="0" smtClean="0"/>
          </a:p>
          <a:p>
            <a:pPr lvl="1"/>
            <a:r>
              <a:rPr lang="en-GB" dirty="0" smtClean="0"/>
              <a:t>You can add custom messages using </a:t>
            </a:r>
            <a:r>
              <a:rPr lang="en-GB" b="1" dirty="0" err="1" smtClean="0"/>
              <a:t>sp_addmessage</a:t>
            </a:r>
            <a:endParaRPr lang="en-GB" b="1" dirty="0" smtClean="0"/>
          </a:p>
        </p:txBody>
      </p:sp>
    </p:spTree>
    <p:extLst>
      <p:ext uri="{BB962C8B-B14F-4D97-AF65-F5344CB8AC3E}">
        <p14:creationId xmlns:p14="http://schemas.microsoft.com/office/powerpoint/2010/main" val="125489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a:t>
            </a:r>
            <a:endParaRPr lang="en-GB" dirty="0"/>
          </a:p>
        </p:txBody>
      </p:sp>
      <p:sp>
        <p:nvSpPr>
          <p:cNvPr id="3" name="Content Placeholder 2"/>
          <p:cNvSpPr>
            <a:spLocks noGrp="1"/>
          </p:cNvSpPr>
          <p:nvPr>
            <p:ph sz="quarter" idx="10"/>
          </p:nvPr>
        </p:nvSpPr>
        <p:spPr>
          <a:xfrm>
            <a:off x="272256" y="1245702"/>
            <a:ext cx="11550649" cy="5168593"/>
          </a:xfrm>
        </p:spPr>
        <p:txBody>
          <a:bodyPr/>
          <a:lstStyle/>
          <a:p>
            <a:r>
              <a:rPr lang="en-GB" dirty="0" smtClean="0"/>
              <a:t>The RAISERROR Command</a:t>
            </a:r>
          </a:p>
          <a:p>
            <a:pPr lvl="1"/>
            <a:r>
              <a:rPr lang="en-GB" dirty="0" smtClean="0"/>
              <a:t>Raise a user-defined error in </a:t>
            </a:r>
            <a:r>
              <a:rPr lang="en-GB" b="1" dirty="0" err="1" smtClean="0"/>
              <a:t>sys.messages</a:t>
            </a:r>
            <a:r>
              <a:rPr lang="en-GB" dirty="0" smtClean="0"/>
              <a:t> (SQL Server only)</a:t>
            </a:r>
          </a:p>
          <a:p>
            <a:pPr lvl="1"/>
            <a:r>
              <a:rPr lang="en-GB" dirty="0" smtClean="0"/>
              <a:t>Raise an explicit error message, severity, and state (SQL Server and Azure SQL Database)</a:t>
            </a:r>
          </a:p>
          <a:p>
            <a:pPr lvl="1"/>
            <a:endParaRPr lang="en-GB" dirty="0"/>
          </a:p>
          <a:p>
            <a:r>
              <a:rPr lang="en-GB" dirty="0" smtClean="0"/>
              <a:t>The THROW Command</a:t>
            </a:r>
          </a:p>
          <a:p>
            <a:pPr lvl="1"/>
            <a:r>
              <a:rPr lang="en-GB" dirty="0" smtClean="0"/>
              <a:t>Replacement for RAISERROR</a:t>
            </a:r>
          </a:p>
          <a:p>
            <a:pPr lvl="1"/>
            <a:r>
              <a:rPr lang="en-GB" dirty="0" smtClean="0"/>
              <a:t>Throw explicit error number, message, and state (severity is 16)</a:t>
            </a:r>
          </a:p>
          <a:p>
            <a:pPr lvl="1"/>
            <a:r>
              <a:rPr lang="en-GB" dirty="0" smtClean="0"/>
              <a:t>Re-throw existing error</a:t>
            </a:r>
            <a:endParaRPr lang="en-GB" dirty="0"/>
          </a:p>
        </p:txBody>
      </p:sp>
      <p:sp>
        <p:nvSpPr>
          <p:cNvPr id="5" name="Rounded Rectangle 4"/>
          <p:cNvSpPr/>
          <p:nvPr/>
        </p:nvSpPr>
        <p:spPr bwMode="auto">
          <a:xfrm>
            <a:off x="3242310" y="3220874"/>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RAISERROR (‘An Error Occurred‘, 16, 0); </a:t>
            </a:r>
          </a:p>
        </p:txBody>
      </p:sp>
      <p:sp>
        <p:nvSpPr>
          <p:cNvPr id="6" name="Rounded Rectangle 5"/>
          <p:cNvSpPr/>
          <p:nvPr/>
        </p:nvSpPr>
        <p:spPr bwMode="auto">
          <a:xfrm>
            <a:off x="3242310" y="6040512"/>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THROW 50001, </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‘An Error Occurred‘, 0; </a:t>
            </a:r>
          </a:p>
        </p:txBody>
      </p:sp>
    </p:spTree>
    <p:extLst>
      <p:ext uri="{BB962C8B-B14F-4D97-AF65-F5344CB8AC3E}">
        <p14:creationId xmlns:p14="http://schemas.microsoft.com/office/powerpoint/2010/main" val="84580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Raising Errors</a:t>
            </a:r>
            <a:endParaRPr lang="en-GB" dirty="0"/>
          </a:p>
        </p:txBody>
      </p:sp>
    </p:spTree>
    <p:extLst>
      <p:ext uri="{BB962C8B-B14F-4D97-AF65-F5344CB8AC3E}">
        <p14:creationId xmlns:p14="http://schemas.microsoft.com/office/powerpoint/2010/main" val="407529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Catching and Handling Errors</a:t>
            </a:r>
            <a:endParaRPr lang="en-GB" dirty="0"/>
          </a:p>
        </p:txBody>
      </p:sp>
      <p:sp>
        <p:nvSpPr>
          <p:cNvPr id="4" name="Content Placeholder 3"/>
          <p:cNvSpPr>
            <a:spLocks noGrp="1"/>
          </p:cNvSpPr>
          <p:nvPr>
            <p:ph sz="quarter" idx="10"/>
          </p:nvPr>
        </p:nvSpPr>
        <p:spPr>
          <a:xfrm>
            <a:off x="172245" y="1245702"/>
            <a:ext cx="8900318" cy="5168593"/>
          </a:xfrm>
        </p:spPr>
        <p:txBody>
          <a:bodyPr/>
          <a:lstStyle/>
          <a:p>
            <a:r>
              <a:rPr lang="en-GB" dirty="0" smtClean="0"/>
              <a:t>Use a TRY…CATCH Block</a:t>
            </a:r>
          </a:p>
          <a:p>
            <a:r>
              <a:rPr lang="en-GB" dirty="0" smtClean="0"/>
              <a:t>Handle errors in the CATCH block</a:t>
            </a:r>
          </a:p>
          <a:p>
            <a:pPr lvl="1"/>
            <a:r>
              <a:rPr lang="en-GB" dirty="0" smtClean="0"/>
              <a:t>Get error information:</a:t>
            </a:r>
          </a:p>
          <a:p>
            <a:pPr lvl="2"/>
            <a:r>
              <a:rPr lang="en-GB" sz="1800" dirty="0" smtClean="0"/>
              <a:t>@@ERROR</a:t>
            </a:r>
          </a:p>
          <a:p>
            <a:pPr lvl="2"/>
            <a:r>
              <a:rPr lang="en-GB" sz="1800" dirty="0" smtClean="0"/>
              <a:t>ERROR_NUMBER()</a:t>
            </a:r>
          </a:p>
          <a:p>
            <a:pPr lvl="2"/>
            <a:r>
              <a:rPr lang="en-GB" sz="1800" dirty="0" smtClean="0"/>
              <a:t>ERROR_MESSAGE()</a:t>
            </a:r>
          </a:p>
          <a:p>
            <a:pPr lvl="2"/>
            <a:r>
              <a:rPr lang="en-GB" sz="1800" dirty="0" smtClean="0"/>
              <a:t>ERROR_SEVERITY()</a:t>
            </a:r>
          </a:p>
          <a:p>
            <a:pPr lvl="2"/>
            <a:r>
              <a:rPr lang="en-GB" sz="1800" dirty="0" smtClean="0"/>
              <a:t>ERROR_STATE()</a:t>
            </a:r>
          </a:p>
          <a:p>
            <a:pPr lvl="2"/>
            <a:r>
              <a:rPr lang="en-GB" sz="1800" dirty="0" smtClean="0"/>
              <a:t>ERROR_PROCEDURE()</a:t>
            </a:r>
          </a:p>
          <a:p>
            <a:pPr lvl="2"/>
            <a:r>
              <a:rPr lang="en-GB" sz="1800" dirty="0" smtClean="0"/>
              <a:t>ERROR_LINE()</a:t>
            </a:r>
          </a:p>
          <a:p>
            <a:pPr lvl="1"/>
            <a:r>
              <a:rPr lang="en-GB" dirty="0" smtClean="0"/>
              <a:t>Execute custom correction or logging code</a:t>
            </a:r>
          </a:p>
          <a:p>
            <a:pPr lvl="1"/>
            <a:r>
              <a:rPr lang="en-GB" dirty="0" smtClean="0"/>
              <a:t>Re-throw the original error, or throw a custom error</a:t>
            </a:r>
            <a:endParaRPr lang="en-GB" dirty="0"/>
          </a:p>
        </p:txBody>
      </p:sp>
      <p:sp>
        <p:nvSpPr>
          <p:cNvPr id="5" name="Rounded Rectangle 4"/>
          <p:cNvSpPr/>
          <p:nvPr/>
        </p:nvSpPr>
        <p:spPr bwMode="auto">
          <a:xfrm>
            <a:off x="6557962" y="1568525"/>
            <a:ext cx="5436394" cy="3167782"/>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DECLARE @Discount INT =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UPDATE </a:t>
            </a:r>
            <a:r>
              <a:rPr kumimoji="0" lang="en-GB" sz="1800" b="0" i="0" u="none" strike="noStrike" kern="0" cap="none" spc="0" normalizeH="0" baseline="0" noProof="0" dirty="0" err="1" smtClean="0">
                <a:ln>
                  <a:noFill/>
                </a:ln>
                <a:solidFill>
                  <a:srgbClr val="000000"/>
                </a:solidFill>
                <a:effectLst/>
                <a:uLnTx/>
                <a:uFillTx/>
                <a:latin typeface="Segoe UI" panose="020B0502040204020203" pitchFamily="34" charset="0"/>
                <a:cs typeface="Segoe UI" panose="020B0502040204020203" pitchFamily="34" charset="0"/>
              </a:rPr>
              <a:t>Production.Product</a:t>
            </a:r>
            <a:endPar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SET</a:t>
            </a:r>
            <a:r>
              <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rPr>
              <a:t> Price = Price</a:t>
            </a:r>
            <a:r>
              <a:rPr kumimoji="0" lang="en-GB" sz="1800" b="0" i="0" u="none" strike="noStrike" kern="0" cap="none" spc="0" normalizeH="0" noProof="0" dirty="0" smtClean="0">
                <a:ln>
                  <a:noFill/>
                </a:ln>
                <a:solidFill>
                  <a:srgbClr val="000000"/>
                </a:solidFill>
                <a:effectLst/>
                <a:uLnTx/>
                <a:uFillTx/>
                <a:latin typeface="Segoe UI" panose="020B0502040204020203" pitchFamily="34" charset="0"/>
                <a:cs typeface="Segoe UI" panose="020B0502040204020203" pitchFamily="34" charset="0"/>
              </a:rPr>
              <a:t> / @Discount</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smtClean="0">
                <a:solidFill>
                  <a:srgbClr val="000000"/>
                </a:solidFill>
                <a:latin typeface="Segoe UI" panose="020B0502040204020203" pitchFamily="34" charset="0"/>
                <a:cs typeface="Segoe UI" panose="020B0502040204020203" pitchFamily="34" charset="0"/>
              </a:rPr>
              <a:t>END</a:t>
            </a:r>
            <a:r>
              <a:rPr lang="en-GB" kern="0" dirty="0" smtClean="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THROW 50001, ‘An error occurred’, 0;</a:t>
            </a:r>
            <a:endParaRPr lang="en-GB" kern="0" dirty="0">
              <a:solidFill>
                <a:srgbClr val="000000"/>
              </a:solidFill>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END CATCH;</a:t>
            </a:r>
          </a:p>
          <a:p>
            <a:pPr marL="0" marR="0" lvl="0" indent="0"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10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Catching and Handling Errors</a:t>
            </a:r>
            <a:endParaRPr lang="en-GB" dirty="0"/>
          </a:p>
        </p:txBody>
      </p:sp>
    </p:spTree>
    <p:extLst>
      <p:ext uri="{BB962C8B-B14F-4D97-AF65-F5344CB8AC3E}">
        <p14:creationId xmlns:p14="http://schemas.microsoft.com/office/powerpoint/2010/main" val="413759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Transactions</a:t>
            </a:r>
            <a:endParaRPr lang="en-GB" dirty="0"/>
          </a:p>
        </p:txBody>
      </p:sp>
      <p:sp>
        <p:nvSpPr>
          <p:cNvPr id="3" name="Content Placeholder 2"/>
          <p:cNvSpPr>
            <a:spLocks noGrp="1"/>
          </p:cNvSpPr>
          <p:nvPr>
            <p:ph sz="quarter" idx="10"/>
          </p:nvPr>
        </p:nvSpPr>
        <p:spPr>
          <a:xfrm>
            <a:off x="379413" y="1135856"/>
            <a:ext cx="11525250" cy="5542758"/>
          </a:xfrm>
        </p:spPr>
        <p:txBody>
          <a:bodyPr/>
          <a:lstStyle/>
          <a:p>
            <a:r>
              <a:rPr lang="en-GB" dirty="0"/>
              <a:t>A transaction is a group of tasks defining a unit of work</a:t>
            </a:r>
          </a:p>
          <a:p>
            <a:r>
              <a:rPr lang="en-GB" dirty="0"/>
              <a:t>The entire unit must succeed or fail together—no partial completion is permitted</a:t>
            </a:r>
          </a:p>
          <a:p>
            <a:endParaRPr lang="en-GB" dirty="0"/>
          </a:p>
          <a:p>
            <a:endParaRPr lang="en-GB" dirty="0"/>
          </a:p>
          <a:p>
            <a:r>
              <a:rPr lang="en-GB" dirty="0"/>
              <a:t>Individual data modification statements are automatically treated as standalone transactions</a:t>
            </a:r>
          </a:p>
          <a:p>
            <a:r>
              <a:rPr lang="en-GB" dirty="0" smtClean="0"/>
              <a:t>SQL </a:t>
            </a:r>
            <a:r>
              <a:rPr lang="en-GB" dirty="0"/>
              <a:t>Server uses locking mechanisms and the transaction log to support transactions </a:t>
            </a:r>
          </a:p>
          <a:p>
            <a:endParaRPr lang="en-GB" dirty="0"/>
          </a:p>
        </p:txBody>
      </p:sp>
      <p:sp>
        <p:nvSpPr>
          <p:cNvPr id="5" name="AutoShape 3"/>
          <p:cNvSpPr>
            <a:spLocks noChangeArrowheads="1"/>
          </p:cNvSpPr>
          <p:nvPr/>
        </p:nvSpPr>
        <p:spPr bwMode="auto">
          <a:xfrm>
            <a:off x="2433487" y="3012730"/>
            <a:ext cx="6531920"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--Two tasks that make up a unit of work</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smtClean="0">
                <a:ln>
                  <a:noFill/>
                </a:ln>
                <a:effectLst/>
                <a:uLnTx/>
                <a:uFillTx/>
                <a:latin typeface="Segoe UI" panose="020B0502040204020203" pitchFamily="34" charset="0"/>
                <a:cs typeface="Segoe UI" panose="020B0502040204020203" pitchFamily="34" charset="0"/>
              </a:rPr>
              <a:t>Sales.Order</a:t>
            </a: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smtClean="0">
                <a:ln>
                  <a:noFill/>
                </a:ln>
                <a:effectLst/>
                <a:uLnTx/>
                <a:uFillTx/>
                <a:latin typeface="Segoe UI" panose="020B0502040204020203" pitchFamily="34" charset="0"/>
                <a:cs typeface="Segoe UI" panose="020B0502040204020203" pitchFamily="34" charset="0"/>
              </a:rPr>
              <a:t>Sales.OrderDetail</a:t>
            </a:r>
            <a:r>
              <a:rPr kumimoji="0" lang="en-US" sz="2000" i="0" u="none" strike="noStrike" kern="0" cap="none" spc="0" normalizeH="0" baseline="0" noProof="0" dirty="0" smtClean="0">
                <a:ln>
                  <a:noFill/>
                </a:ln>
                <a:effectLst/>
                <a:uLnTx/>
                <a:uFillTx/>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02599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Explicit Transactions</a:t>
            </a:r>
            <a:endParaRPr lang="en-GB" dirty="0"/>
          </a:p>
        </p:txBody>
      </p:sp>
      <p:sp>
        <p:nvSpPr>
          <p:cNvPr id="3" name="Content Placeholder 2"/>
          <p:cNvSpPr>
            <a:spLocks noGrp="1"/>
          </p:cNvSpPr>
          <p:nvPr>
            <p:ph sz="quarter" idx="10"/>
          </p:nvPr>
        </p:nvSpPr>
        <p:spPr>
          <a:xfrm>
            <a:off x="379413" y="1050131"/>
            <a:ext cx="6557168" cy="5628483"/>
          </a:xfrm>
        </p:spPr>
        <p:txBody>
          <a:bodyPr/>
          <a:lstStyle/>
          <a:p>
            <a:r>
              <a:rPr lang="en-GB" sz="2800" dirty="0" smtClean="0"/>
              <a:t>Use BEGIN TRANSACTION to start a transaction</a:t>
            </a:r>
          </a:p>
          <a:p>
            <a:r>
              <a:rPr lang="en-GB" sz="2800" dirty="0" smtClean="0"/>
              <a:t>USE COMMIT TRANSACTION to complete a transaction</a:t>
            </a:r>
          </a:p>
          <a:p>
            <a:r>
              <a:rPr lang="en-GB" sz="2800" dirty="0" smtClean="0"/>
              <a:t>USE ROLLBACK TRANSACTION to cancel a transaction</a:t>
            </a:r>
          </a:p>
          <a:p>
            <a:pPr lvl="1"/>
            <a:r>
              <a:rPr lang="en-GB" sz="2400" dirty="0" smtClean="0"/>
              <a:t>Or enable XACT_ABORT to automatically rollback on error</a:t>
            </a:r>
          </a:p>
          <a:p>
            <a:r>
              <a:rPr lang="en-GB" sz="2800" dirty="0" smtClean="0"/>
              <a:t>Use @@TRANCOUNT and  XACT_STATE() to check transaction status</a:t>
            </a:r>
          </a:p>
          <a:p>
            <a:endParaRPr lang="en-GB" sz="2800" dirty="0"/>
          </a:p>
        </p:txBody>
      </p:sp>
      <p:sp>
        <p:nvSpPr>
          <p:cNvPr id="4" name="Rounded Rectangle 3"/>
          <p:cNvSpPr/>
          <p:nvPr/>
        </p:nvSpPr>
        <p:spPr bwMode="auto">
          <a:xfrm>
            <a:off x="7093744" y="1568525"/>
            <a:ext cx="4900612" cy="4553669"/>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lang="en-GB" b="1" kern="0" dirty="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 BEGIN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INSERT INTO </a:t>
            </a:r>
            <a:r>
              <a:rPr lang="en-GB" kern="0" dirty="0" err="1" smtClean="0">
                <a:solidFill>
                  <a:srgbClr val="000000"/>
                </a:solidFill>
                <a:latin typeface="Segoe UI" panose="020B0502040204020203" pitchFamily="34" charset="0"/>
                <a:cs typeface="Segoe UI" panose="020B0502040204020203" pitchFamily="34" charset="0"/>
              </a:rPr>
              <a:t>Sales.Order</a:t>
            </a:r>
            <a:r>
              <a:rPr lang="en-GB" kern="0" dirty="0" smtClean="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INSERT INTO </a:t>
            </a:r>
            <a:r>
              <a:rPr lang="en-GB" kern="0" dirty="0" err="1" smtClean="0">
                <a:solidFill>
                  <a:srgbClr val="000000"/>
                </a:solidFill>
                <a:latin typeface="Segoe UI" panose="020B0502040204020203" pitchFamily="34" charset="0"/>
                <a:cs typeface="Segoe UI" panose="020B0502040204020203" pitchFamily="34" charset="0"/>
              </a:rPr>
              <a:t>Sales.OrderDetail</a:t>
            </a:r>
            <a:r>
              <a:rPr lang="en-GB" kern="0" dirty="0" smtClean="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COMMIT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smtClean="0">
                <a:solidFill>
                  <a:srgbClr val="000000"/>
                </a:solidFill>
                <a:latin typeface="Segoe UI" panose="020B0502040204020203" pitchFamily="34" charset="0"/>
                <a:cs typeface="Segoe UI" panose="020B0502040204020203" pitchFamily="34" charset="0"/>
              </a:rPr>
              <a:t>END</a:t>
            </a:r>
            <a:r>
              <a:rPr lang="en-GB" kern="0" dirty="0" smtClean="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IF @@TRANCOUNT &gt;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BEGIN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a:t>
            </a:r>
            <a:r>
              <a:rPr lang="en-GB" b="1" kern="0" dirty="0" smtClean="0">
                <a:solidFill>
                  <a:srgbClr val="000000"/>
                </a:solidFill>
                <a:latin typeface="Segoe UI" panose="020B0502040204020203" pitchFamily="34" charset="0"/>
                <a:cs typeface="Segoe UI" panose="020B0502040204020203" pitchFamily="34" charset="0"/>
              </a:rPr>
              <a:t>ROLLBACK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kern="0" dirty="0" smtClean="0">
                <a:solidFill>
                  <a:srgbClr val="000000"/>
                </a:solidFill>
                <a:latin typeface="Segoe UI" panose="020B0502040204020203" pitchFamily="34" charset="0"/>
                <a:cs typeface="Segoe UI" panose="020B0502040204020203" pitchFamily="34" charset="0"/>
              </a:rPr>
              <a:t> END</a:t>
            </a:r>
          </a:p>
          <a:p>
            <a:pPr eaLnBrk="0" hangingPunct="0"/>
            <a:r>
              <a:rPr lang="en-GB" kern="0" dirty="0" smtClean="0">
                <a:solidFill>
                  <a:srgbClr val="000000"/>
                </a:solidFill>
                <a:latin typeface="Segoe UI" panose="020B0502040204020203" pitchFamily="34" charset="0"/>
                <a:cs typeface="Segoe UI" panose="020B0502040204020203" pitchFamily="34" charset="0"/>
              </a:rPr>
              <a:t>  </a:t>
            </a:r>
            <a:r>
              <a:rPr lang="en-GB" kern="0" dirty="0">
                <a:solidFill>
                  <a:srgbClr val="000000"/>
                </a:solidFill>
                <a:latin typeface="Segoe UI" panose="020B0502040204020203" pitchFamily="34" charset="0"/>
                <a:cs typeface="Segoe UI" panose="020B0502040204020203" pitchFamily="34" charset="0"/>
              </a:rPr>
              <a:t>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  THROW 50001, ‘An error occurred’, 0;</a:t>
            </a:r>
            <a:endParaRPr lang="en-GB" kern="0" dirty="0">
              <a:solidFill>
                <a:srgbClr val="000000"/>
              </a:solidFill>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smtClean="0">
                <a:solidFill>
                  <a:srgbClr val="000000"/>
                </a:solidFill>
                <a:latin typeface="Segoe UI" panose="020B0502040204020203" pitchFamily="34" charset="0"/>
                <a:cs typeface="Segoe UI" panose="020B0502040204020203" pitchFamily="34" charset="0"/>
              </a:rPr>
              <a:t>END CATCH;</a:t>
            </a:r>
          </a:p>
        </p:txBody>
      </p:sp>
    </p:spTree>
    <p:extLst>
      <p:ext uri="{BB962C8B-B14F-4D97-AF65-F5344CB8AC3E}">
        <p14:creationId xmlns:p14="http://schemas.microsoft.com/office/powerpoint/2010/main" val="21986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80A71032-C16A-4ACC-83BF-D0F9240327F6">11</Module>
    <Content_x0020_Type xmlns="80A71032-C16A-4ACC-83BF-D0F9240327F6">Slide Presentation Policheck</Content_x0020_Type>
    <Status xmlns="80A71032-C16A-4ACC-83BF-D0F9240327F6">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BE3F66-F914-446C-BBD8-5B39A5C2196D}"/>
</file>

<file path=customXml/itemProps2.xml><?xml version="1.0" encoding="utf-8"?>
<ds:datastoreItem xmlns:ds="http://schemas.openxmlformats.org/officeDocument/2006/customXml" ds:itemID="{45F604B1-2006-4B36-A0C2-F2776C58530E}"/>
</file>

<file path=customXml/itemProps3.xml><?xml version="1.0" encoding="utf-8"?>
<ds:datastoreItem xmlns:ds="http://schemas.openxmlformats.org/officeDocument/2006/customXml" ds:itemID="{3EE90259-4A03-47A6-BD43-C2E815CD0D36}"/>
</file>

<file path=docProps/app.xml><?xml version="1.0" encoding="utf-8"?>
<Properties xmlns="http://schemas.openxmlformats.org/officeDocument/2006/extended-properties" xmlns:vt="http://schemas.openxmlformats.org/officeDocument/2006/docPropsVTypes">
  <Template/>
  <TotalTime>0</TotalTime>
  <Words>459</Words>
  <Application>Microsoft Office PowerPoint</Application>
  <PresentationFormat>Widescreen</PresentationFormat>
  <Paragraphs>103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PowerPoint Presentation</vt:lpstr>
      <vt:lpstr>Module Overview</vt:lpstr>
      <vt:lpstr>Errors and Error Messages</vt:lpstr>
      <vt:lpstr>Raising Errors</vt:lpstr>
      <vt:lpstr>Raising Errors</vt:lpstr>
      <vt:lpstr>Catching and Handling Errors</vt:lpstr>
      <vt:lpstr>Catching and Handling Errors</vt:lpstr>
      <vt:lpstr>Introduction to Transactions</vt:lpstr>
      <vt:lpstr>Implementing Explicit Transactions</vt:lpstr>
      <vt:lpstr>Implementing Transactions</vt:lpstr>
      <vt:lpstr>Error Handling and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2015-01-29T20:03:46Z</dcterms:created>
  <dcterms:modified xsi:type="dcterms:W3CDTF">2015-01-29T20:03:50Z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