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0"/>
  </p:notesMasterIdLst>
  <p:sldIdLst>
    <p:sldId id="475" r:id="rId2"/>
    <p:sldId id="257" r:id="rId3"/>
    <p:sldId id="269" r:id="rId4"/>
    <p:sldId id="477" r:id="rId5"/>
    <p:sldId id="481" r:id="rId6"/>
    <p:sldId id="478" r:id="rId7"/>
    <p:sldId id="482" r:id="rId8"/>
    <p:sldId id="486" r:id="rId9"/>
    <p:sldId id="488" r:id="rId10"/>
    <p:sldId id="487" r:id="rId11"/>
    <p:sldId id="489" r:id="rId12"/>
    <p:sldId id="490" r:id="rId13"/>
    <p:sldId id="476" r:id="rId14"/>
    <p:sldId id="480" r:id="rId15"/>
    <p:sldId id="484" r:id="rId16"/>
    <p:sldId id="265" r:id="rId17"/>
    <p:sldId id="483" r:id="rId18"/>
    <p:sldId id="266" r:id="rId19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434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CD96D49-52D6-E266-3F10-8AFD68047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20ABD46-D3F1-0BBE-820B-D05394ED7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35182A09-0861-82A3-736E-CBEB0B7D0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53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235C88D-C7FC-8FBD-E724-18C9894A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2691D9E-4DBC-C04A-11B4-E84B361A1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AD666AE-999F-7381-3C0C-EFC56DD91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00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jankitha/Drowsy-Driver-Detection-Using-Deep-Learning-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jcr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jer.com/" TargetMode="External"/><Relationship Id="rId4" Type="http://schemas.openxmlformats.org/officeDocument/2006/relationships/hyperlink" Target="https://jetir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Final Year Project (Review 3)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“Drowsy Driver Detection System Using Deep Learning”</a:t>
            </a:r>
            <a:br>
              <a:rPr lang="en-US" sz="2400" dirty="0"/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Master of Computer Applications(MCA)</a:t>
            </a:r>
          </a:p>
          <a:p>
            <a:pPr marL="0" indent="0" algn="ctr">
              <a:buNone/>
            </a:pP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 : 221 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Prof, Department of SCSE</a:t>
            </a:r>
            <a:br>
              <a:rPr lang="en-I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40207"/>
              </p:ext>
            </p:extLst>
          </p:nvPr>
        </p:nvGraphicFramePr>
        <p:xfrm>
          <a:off x="3435224" y="2727287"/>
          <a:ext cx="53215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Ankitha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20232MCA0012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FF3B1B-930D-808D-D447-915BDB9E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6AF3E-6965-96B5-F4EE-8B7F5A970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7" y="3592286"/>
            <a:ext cx="5962260" cy="185679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4077665-EDB6-A451-FF8D-3D75A79D1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00" y="160691"/>
            <a:ext cx="108640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3: Feature Extraction (EAR &amp; MAR Calculation)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Calculates Eye Aspect Ratio (EAR) and Mouth Aspect Ratio (MAR) to determine drowsiness indicators.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Code Functions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eye_aspect_ratio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(eye): ... 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mouth_aspect_ratio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(mouth):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 EAR for both eyes and take average.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 MAR for mouth.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 for threshold-based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46012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53DB3-E9D3-0075-9FEA-305BD0D7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6AF1A-271A-6F22-DB22-6265D9720260}"/>
              </a:ext>
            </a:extLst>
          </p:cNvPr>
          <p:cNvSpPr txBox="1"/>
          <p:nvPr/>
        </p:nvSpPr>
        <p:spPr>
          <a:xfrm>
            <a:off x="730898" y="985022"/>
            <a:ext cx="10730203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4: Drowsiness Detection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Applies thresholds to EAR and MAR values to detect drowsiness and trigger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 Summary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EAR &lt; 0.22 for more than 3 frames or MAR &gt; 0.7, trigger alarm.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 alarm when conditions are no longer met.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96377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0C3FEE-0BD2-3F98-3FFE-AB1FE713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DE1F8-B557-32D7-8FDC-D1576BD2E749}"/>
              </a:ext>
            </a:extLst>
          </p:cNvPr>
          <p:cNvSpPr txBox="1"/>
          <p:nvPr/>
        </p:nvSpPr>
        <p:spPr>
          <a:xfrm>
            <a:off x="522514" y="541176"/>
            <a:ext cx="1083128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5: Alert System &amp; Visualization</a:t>
            </a:r>
          </a:p>
          <a:p>
            <a:pPr lvl="0" defTabSz="914400"/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auditory alerts and visual feedback on screen.</a:t>
            </a:r>
          </a:p>
          <a:p>
            <a:pPr lvl="0" defTabSz="914400"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defTabSz="914400"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alert using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pygame.mixer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defTabSz="914400"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EAR and MAR display.</a:t>
            </a:r>
          </a:p>
          <a:p>
            <a:pPr lvl="1" defTabSz="914400"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Draws contours around eyes and mouth.</a:t>
            </a:r>
          </a:p>
          <a:p>
            <a:pPr lvl="1" defTabSz="914400"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warning text if drowsy.</a:t>
            </a:r>
          </a:p>
          <a:p>
            <a:pPr lvl="0" defTabSz="914400"/>
            <a:endParaRPr lang="en-US" alt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86C8DE-7BC2-5E32-14D5-FFF6BD522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78" y="2976465"/>
            <a:ext cx="4509243" cy="24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56915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8FEFCB6-E495-C8D1-A4B4-DB711C75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EE171-E143-6383-8BA5-E447B945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158C02-4ADF-2A2E-85C5-99FC60D0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294" y="1125242"/>
            <a:ext cx="8387542" cy="47700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Technologies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3.7+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and Frameworks: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processing and video analysis.</a:t>
            </a:r>
          </a:p>
          <a:p>
            <a:pPr lvl="1">
              <a:lnSpc>
                <a:spcPct val="150000"/>
              </a:lnSpc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Facial landmark detection.</a:t>
            </a:r>
          </a:p>
          <a:p>
            <a:pPr lvl="1">
              <a:lnSpc>
                <a:spcPct val="150000"/>
              </a:lnSpc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 mesh detection.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&amp; SciPy: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Numerical computations.</a:t>
            </a:r>
          </a:p>
          <a:p>
            <a:pPr lvl="1">
              <a:lnSpc>
                <a:spcPct val="150000"/>
              </a:lnSpc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Imutils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processing utilities.</a:t>
            </a:r>
          </a:p>
        </p:txBody>
      </p:sp>
    </p:spTree>
    <p:extLst>
      <p:ext uri="{BB962C8B-B14F-4D97-AF65-F5344CB8AC3E}">
        <p14:creationId xmlns:p14="http://schemas.microsoft.com/office/powerpoint/2010/main" val="3250896396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2188D-AF83-4062-813A-C84AC8D6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AutoShape 2" descr="blob:https://web.whatsapp.com/4b6e3a8b-c882-43da-ad58-8915c0482b61">
            <a:extLst>
              <a:ext uri="{FF2B5EF4-FFF2-40B4-BE49-F238E27FC236}">
                <a16:creationId xmlns:a16="http://schemas.microsoft.com/office/drawing/2014/main" id="{D83DD293-D492-4236-A9E1-BFAE29F304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732415" cy="373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198855-D12D-4EE8-BD61-256DABC39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0" y="1234629"/>
            <a:ext cx="8243454" cy="43887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D4E9AC-D032-B709-D59D-12F7B5EBCF75}"/>
              </a:ext>
            </a:extLst>
          </p:cNvPr>
          <p:cNvSpPr txBox="1"/>
          <p:nvPr/>
        </p:nvSpPr>
        <p:spPr>
          <a:xfrm>
            <a:off x="3616960" y="345440"/>
            <a:ext cx="452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2152554099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6F6591-B5B8-9774-4BC9-7B421869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A5722-ED28-B9DC-8E67-21FAEE67CE34}"/>
              </a:ext>
            </a:extLst>
          </p:cNvPr>
          <p:cNvSpPr txBox="1"/>
          <p:nvPr/>
        </p:nvSpPr>
        <p:spPr>
          <a:xfrm>
            <a:off x="457200" y="653143"/>
            <a:ext cx="1112209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 </a:t>
            </a:r>
          </a:p>
          <a:p>
            <a:endParaRPr lang="en-IN" sz="4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https://github.com/Rajankitha/Drowsy-Driver-Detection-Using-Deep-Learning-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09786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 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07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Thejas A.V., Dr.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Kusumadhara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S., Dr. Bhagya H. K., and Dr. Savitha M.,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"Driver Drowsiness Detection And Alerting System Using Deep Learning,"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Creative Research Thoughts (IJCRT)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11, no. 7, pp. 777–784, July 2023. [Online]. Available: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IJCRT2307777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J. Smith, L. Brown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"Driver Drowsiness Detection Using CNN,"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Emerging Technologies and Innovative Research (JETIR)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11, no. 6, pp. 93–101, June 2024. [Online]. Available: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JETIRGG06093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 Harish S. Gujjar,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"A Deep Learning Approach to Automated Drowsiness Detection in Drivers Using CNN Models for Enhanced Road Safety,"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International Conference on Emerging Trends in Technology and Science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2025, pp. 1–8.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Prof. Priyanka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Sherkhane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Sahane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Purvesh Vaibhav, Bibin Yohannan, Shaikh Mohammed Saqib Abdul Shakoor, and Gade Rohan Kailas,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"Driver Drowsiness Detection Using Machine Learning Algorithms,"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International Journal of Engineering Research (TIJER)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25, no. 1, pp. 13–21, 2025. [Online]. Available: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TIJER2501013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B9942B-61E3-D0CD-E2AF-C0BE42A6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  <a:defRPr/>
            </a:pPr>
            <a:fld id="{2F195F4C-44D2-4F45-A0AC-21646A9D27BF}" type="slidenum">
              <a:rPr lang="en-US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marL="342900" indent="-342900" algn="just">
                <a:lnSpc>
                  <a:spcPct val="150000"/>
                </a:lnSpc>
                <a:buFont typeface="+mj-lt"/>
                <a:buAutoNum type="arabicPeriod" startAt="5"/>
                <a:defRPr/>
              </a:pPr>
              <a:t>17</a:t>
            </a:fld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C8869-6054-C00E-82BB-9FB569E78DA8}"/>
              </a:ext>
            </a:extLst>
          </p:cNvPr>
          <p:cNvSpPr txBox="1"/>
          <p:nvPr/>
        </p:nvSpPr>
        <p:spPr>
          <a:xfrm>
            <a:off x="541176" y="438539"/>
            <a:ext cx="10935477" cy="337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H. Garg,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"Drowsiness Detection of a Driver using Conventional Computer Vision Application,"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2020 International Conference on Power Electronics &amp; IoT Applications in Renewable Energy and Its Control (PARC)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Mathura, India, 2020, pp. 236-556, doi: 10.1109/parc49193.2020.236556.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K. H. Lee, W. Kim, H. K. Choi, and B. Tae Jang,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"A Study on Feature Extraction Methods Used to Estimate a Driver’s Level of Drowsiness,"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2019 21st International Conference on Advanced Communication Technology (ICACT)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PyeongChang, South Korea, 2019, pp. 1-5, doi: 10.23919/icact.2019.870192.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G. Pratama, I. Ardiyanto, and T. B. Adji,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"A review on driver drowsiness based on image, bio-signal, and driver behavior,"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2017 3rd International Conference on Science and Technology - Computer (ICST)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Yogyakarta, Indonesia, 2017, pp. 1-6, doi: 10.1109/icstc.2017.8011855.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23561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62000" y="199823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317CE0-94D4-BCB9-D348-4A6AC6EDE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7388" y="1279737"/>
            <a:ext cx="11037223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Design a real-time drowsy driver detection system that monitors signs of fatigue, such as slow blinking, mouth closure, and head movement.</a:t>
            </a: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sz="1800" dirty="0">
              <a:solidFill>
                <a:schemeClr val="dk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Verdana"/>
            </a:endParaRPr>
          </a:p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system should distinguish between normal and drowsy driving behavior, providing immediate auditory alerts to encourage breaks. </a:t>
            </a:r>
          </a:p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dk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Verdana"/>
            </a:endParaRPr>
          </a:p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must work in various lighting conditions, adapt to different driver behaviors, </a:t>
            </a:r>
          </a:p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dk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Verdana"/>
            </a:endParaRPr>
          </a:p>
          <a:p>
            <a:pPr marL="542925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should be easy to install, reliable, cost-effective, and scalable for diverse vehicles and driving scenarios.</a:t>
            </a:r>
            <a:endParaRPr lang="en-US" altLang="en-US" sz="1800" dirty="0">
              <a:solidFill>
                <a:schemeClr val="dk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1E19B35-65B2-C651-7EFC-212544569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E9E30D49-BC04-1C66-1B7F-0978A10782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0122F-DE90-8520-83D7-26A35134C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60" y="1162842"/>
            <a:ext cx="12041280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01435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19618C-CD53-D156-2611-09FEBF0A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E506E-DC01-7205-D2C7-0D050E03E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6" y="682027"/>
            <a:ext cx="1203175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08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1999" y="3088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 Design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8C645B-770D-AF16-0125-C3B4497D1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175" y="922785"/>
            <a:ext cx="3061699" cy="46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51137-06B7-47D3-3CC0-BE8D0226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8518-C067-306A-200E-5A2743B7D760}"/>
              </a:ext>
            </a:extLst>
          </p:cNvPr>
          <p:cNvSpPr txBox="1"/>
          <p:nvPr/>
        </p:nvSpPr>
        <p:spPr>
          <a:xfrm>
            <a:off x="307910" y="737119"/>
            <a:ext cx="11374017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&amp; Initialize Camera: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system begins by activating the camera to monitor the driver.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Face: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checks for the presence of a face. If no face is detected, it loops back to keep searching.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Features: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Once a face is detected, the system extracts facial features.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EAR/MAR/Head Tilt: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analyzes the facial landmarks to calculate parameters like Eye Aspect Ratio (EAR), Mouth Aspect Ratio (MAR), and head tilt.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Eye Check: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system checks whether the driver’s eyes are open. </a:t>
            </a:r>
          </a:p>
          <a:p>
            <a:pPr lvl="1" algn="just" defTabSz="914400">
              <a:lnSpc>
                <a:spcPct val="15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yes, it continues monitoring. </a:t>
            </a:r>
          </a:p>
          <a:p>
            <a:pPr lvl="1" algn="just" defTabSz="914400">
              <a:lnSpc>
                <a:spcPct val="15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no, it checks how long the eyes remain closed.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Eye Closed Time &gt; 3s: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the eyes are closed for more than 3 seconds, the system triggers an alarm.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Alarm Activation: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alarm turns on with a voice message to alert the driver. </a:t>
            </a:r>
          </a:p>
        </p:txBody>
      </p:sp>
    </p:spTree>
    <p:extLst>
      <p:ext uri="{BB962C8B-B14F-4D97-AF65-F5344CB8AC3E}">
        <p14:creationId xmlns:p14="http://schemas.microsoft.com/office/powerpoint/2010/main" val="1443025323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E93A7D-74A1-1831-ED6D-E59F0A24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4DE78-260E-F325-DDB7-71F3319F5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0" y="3694922"/>
            <a:ext cx="4030825" cy="190344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95FD118-F951-A5D2-E532-12B0DAC0A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80" y="79971"/>
            <a:ext cx="10303596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1: Camera Initialization &amp; Video Capture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Activates the webcam and captures real-time video feed.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Code Elements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 = cv2.VideoCapture(0)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webcam.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read frames.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each frame to grayscale for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933001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11951F-DA0E-8FFE-01C5-E4B9BA98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2527AA7-20FF-EB6F-63E2-2E54EF6F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77293"/>
              </p:ext>
            </p:extLst>
          </p:nvPr>
        </p:nvGraphicFramePr>
        <p:xfrm>
          <a:off x="6788214" y="4498888"/>
          <a:ext cx="5248276" cy="1005840"/>
        </p:xfrm>
        <a:graphic>
          <a:graphicData uri="http://schemas.openxmlformats.org/drawingml/2006/table">
            <a:tbl>
              <a:tblPr/>
              <a:tblGrid>
                <a:gridCol w="2624138">
                  <a:extLst>
                    <a:ext uri="{9D8B030D-6E8A-4147-A177-3AD203B41FA5}">
                      <a16:colId xmlns:a16="http://schemas.microsoft.com/office/drawing/2014/main" val="696843999"/>
                    </a:ext>
                  </a:extLst>
                </a:gridCol>
                <a:gridCol w="2624138">
                  <a:extLst>
                    <a:ext uri="{9D8B030D-6E8A-4147-A177-3AD203B41FA5}">
                      <a16:colId xmlns:a16="http://schemas.microsoft.com/office/drawing/2014/main" val="22846916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Input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Output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81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Face image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EAR value, drowsiness 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356939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C8B11FA3-1278-442B-0F65-BB813AFFC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9" y="3536302"/>
            <a:ext cx="4867954" cy="167127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50B3CEB-7F05-FAB3-C42A-5032DF0DD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21" y="105013"/>
            <a:ext cx="1129004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2: Face &amp; Landmark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Detects the face and extracts facial landmarks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Code Elements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dlib.get_frontal_face_detector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predict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dlib.shape_predictor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("shape_predictor_68_face_landmarks.dat")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Landmark extraction (eyes and mouth).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landmarks to NumPy arrays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13436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8088</TotalTime>
  <Words>1128</Words>
  <Application>Microsoft Office PowerPoint</Application>
  <PresentationFormat>Widescreen</PresentationFormat>
  <Paragraphs>120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MCA Final Year Project (Review 3)  “Drowsy Driver Detection System Using Deep Learning”  </vt:lpstr>
      <vt:lpstr>Content</vt:lpstr>
      <vt:lpstr>Problem Statement</vt:lpstr>
      <vt:lpstr>Literature Review</vt:lpstr>
      <vt:lpstr>PowerPoint Presentation</vt:lpstr>
      <vt:lpstr>Module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Technologies To Be Used</vt:lpstr>
      <vt:lpstr>PowerPoint Presentation</vt:lpstr>
      <vt:lpstr>PowerPoint Presentation</vt:lpstr>
      <vt:lpstr>References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Aakash K</cp:lastModifiedBy>
  <cp:revision>935</cp:revision>
  <cp:lastPrinted>2018-07-24T06:37:20Z</cp:lastPrinted>
  <dcterms:created xsi:type="dcterms:W3CDTF">2018-06-07T04:06:17Z</dcterms:created>
  <dcterms:modified xsi:type="dcterms:W3CDTF">2025-04-25T06:13:53Z</dcterms:modified>
</cp:coreProperties>
</file>