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0"/>
  </p:notesMasterIdLst>
  <p:handoutMasterIdLst>
    <p:handoutMasterId r:id="rId31"/>
  </p:handoutMasterIdLst>
  <p:sldIdLst>
    <p:sldId id="731" r:id="rId3"/>
    <p:sldId id="762" r:id="rId4"/>
    <p:sldId id="559" r:id="rId5"/>
    <p:sldId id="584" r:id="rId6"/>
    <p:sldId id="560" r:id="rId7"/>
    <p:sldId id="561" r:id="rId8"/>
    <p:sldId id="562" r:id="rId9"/>
    <p:sldId id="567" r:id="rId10"/>
    <p:sldId id="764" r:id="rId11"/>
    <p:sldId id="765" r:id="rId12"/>
    <p:sldId id="766" r:id="rId13"/>
    <p:sldId id="763" r:id="rId14"/>
    <p:sldId id="767" r:id="rId15"/>
    <p:sldId id="768" r:id="rId16"/>
    <p:sldId id="776" r:id="rId17"/>
    <p:sldId id="775" r:id="rId18"/>
    <p:sldId id="769" r:id="rId19"/>
    <p:sldId id="777" r:id="rId20"/>
    <p:sldId id="578" r:id="rId21"/>
    <p:sldId id="770" r:id="rId22"/>
    <p:sldId id="771" r:id="rId23"/>
    <p:sldId id="772" r:id="rId24"/>
    <p:sldId id="461" r:id="rId25"/>
    <p:sldId id="462" r:id="rId26"/>
    <p:sldId id="463" r:id="rId27"/>
    <p:sldId id="774" r:id="rId28"/>
    <p:sldId id="76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209" autoAdjust="0"/>
  </p:normalViewPr>
  <p:slideViewPr>
    <p:cSldViewPr>
      <p:cViewPr varScale="1">
        <p:scale>
          <a:sx n="54" d="100"/>
          <a:sy n="54" d="100"/>
        </p:scale>
        <p:origin x="164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7/3/2023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429803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20</a:t>
            </a:fld>
            <a:endParaRPr lang="en-US"/>
          </a:p>
        </p:txBody>
      </p:sp>
    </p:spTree>
    <p:extLst>
      <p:ext uri="{BB962C8B-B14F-4D97-AF65-F5344CB8AC3E}">
        <p14:creationId xmlns:p14="http://schemas.microsoft.com/office/powerpoint/2010/main" val="208398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23</a:t>
            </a:fld>
            <a:endParaRPr lang="en-US"/>
          </a:p>
        </p:txBody>
      </p:sp>
    </p:spTree>
    <p:extLst>
      <p:ext uri="{BB962C8B-B14F-4D97-AF65-F5344CB8AC3E}">
        <p14:creationId xmlns:p14="http://schemas.microsoft.com/office/powerpoint/2010/main" val="44604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26</a:t>
            </a:fld>
            <a:endParaRPr lang="en-US"/>
          </a:p>
        </p:txBody>
      </p:sp>
    </p:spTree>
    <p:extLst>
      <p:ext uri="{BB962C8B-B14F-4D97-AF65-F5344CB8AC3E}">
        <p14:creationId xmlns:p14="http://schemas.microsoft.com/office/powerpoint/2010/main" val="144285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userDrawn="1"/>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915" y="42070"/>
            <a:ext cx="406651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TREES</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14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a:t>
            </a:r>
          </a:p>
          <a:p>
            <a:pPr algn="ctr"/>
            <a:r>
              <a:rPr lang="en-US" sz="2000" dirty="0">
                <a:latin typeface="Times New Roman" pitchFamily="18" charset="0"/>
                <a:cs typeface="Times New Roman" pitchFamily="18" charset="0"/>
              </a:rPr>
              <a:t> DATA STRUCTURES </a:t>
            </a:r>
          </a:p>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(22CSH-211,22ITH-211)</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gatevidyalay.com/wp-content/uploads/2018/07/Full-Binary-Tree-Strictly-Binary-Tree-Exampl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54864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gatevidyalay.com/wp-content/uploads/2018/07/Complete-Binary-Tree-Perfect-Binary-Tree-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4876800" cy="20002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81800" y="1371600"/>
            <a:ext cx="1828800" cy="646331"/>
          </a:xfrm>
          <a:prstGeom prst="rect">
            <a:avLst/>
          </a:prstGeom>
          <a:noFill/>
        </p:spPr>
        <p:txBody>
          <a:bodyPr wrap="square" rtlCol="0">
            <a:spAutoFit/>
          </a:bodyPr>
          <a:lstStyle/>
          <a:p>
            <a:r>
              <a:rPr lang="en-US" dirty="0"/>
              <a:t>Full/ Strict Binary Tree</a:t>
            </a:r>
          </a:p>
        </p:txBody>
      </p:sp>
      <p:sp>
        <p:nvSpPr>
          <p:cNvPr id="5" name="TextBox 4"/>
          <p:cNvSpPr txBox="1"/>
          <p:nvPr/>
        </p:nvSpPr>
        <p:spPr>
          <a:xfrm>
            <a:off x="6096000" y="4343400"/>
            <a:ext cx="2057400" cy="646331"/>
          </a:xfrm>
          <a:prstGeom prst="rect">
            <a:avLst/>
          </a:prstGeom>
          <a:noFill/>
        </p:spPr>
        <p:txBody>
          <a:bodyPr wrap="square" rtlCol="0">
            <a:spAutoFit/>
          </a:bodyPr>
          <a:lstStyle/>
          <a:p>
            <a:r>
              <a:rPr lang="en-US" dirty="0"/>
              <a:t>Complete/Perfect Binary Tree</a:t>
            </a:r>
          </a:p>
        </p:txBody>
      </p:sp>
    </p:spTree>
    <p:extLst>
      <p:ext uri="{BB962C8B-B14F-4D97-AF65-F5344CB8AC3E}">
        <p14:creationId xmlns:p14="http://schemas.microsoft.com/office/powerpoint/2010/main" val="321627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Skewed Binary Tree</a:t>
            </a:r>
          </a:p>
        </p:txBody>
      </p:sp>
      <p:pic>
        <p:nvPicPr>
          <p:cNvPr id="4098" name="Picture 2" descr="https://www.gatevidyalay.com/wp-content/uploads/2018/07/Skewed-Binary-Tree-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51625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64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1B40-49D6-4502-9F2B-BB0E3F19945D}"/>
              </a:ext>
            </a:extLst>
          </p:cNvPr>
          <p:cNvSpPr>
            <a:spLocks noGrp="1"/>
          </p:cNvSpPr>
          <p:nvPr>
            <p:ph type="title"/>
          </p:nvPr>
        </p:nvSpPr>
        <p:spPr/>
        <p:txBody>
          <a:bodyPr/>
          <a:lstStyle/>
          <a:p>
            <a:r>
              <a:rPr lang="en-IN" dirty="0"/>
              <a:t>Representation of Trees in memory </a:t>
            </a:r>
          </a:p>
        </p:txBody>
      </p:sp>
      <p:sp>
        <p:nvSpPr>
          <p:cNvPr id="3" name="Content Placeholder 2">
            <a:extLst>
              <a:ext uri="{FF2B5EF4-FFF2-40B4-BE49-F238E27FC236}">
                <a16:creationId xmlns:a16="http://schemas.microsoft.com/office/drawing/2014/main" id="{582FF5FB-9BC9-4974-9F3F-4F27393B915D}"/>
              </a:ext>
            </a:extLst>
          </p:cNvPr>
          <p:cNvSpPr>
            <a:spLocks noGrp="1"/>
          </p:cNvSpPr>
          <p:nvPr>
            <p:ph idx="1"/>
          </p:nvPr>
        </p:nvSpPr>
        <p:spPr/>
        <p:txBody>
          <a:bodyPr/>
          <a:lstStyle/>
          <a:p>
            <a:r>
              <a:rPr lang="en-IN" dirty="0"/>
              <a:t>Linked representation </a:t>
            </a:r>
          </a:p>
          <a:p>
            <a:r>
              <a:rPr lang="en-IN" dirty="0"/>
              <a:t>Array representation </a:t>
            </a:r>
          </a:p>
          <a:p>
            <a:endParaRPr lang="en-IN" dirty="0"/>
          </a:p>
        </p:txBody>
      </p:sp>
    </p:spTree>
    <p:extLst>
      <p:ext uri="{BB962C8B-B14F-4D97-AF65-F5344CB8AC3E}">
        <p14:creationId xmlns:p14="http://schemas.microsoft.com/office/powerpoint/2010/main" val="328338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Representation of Tree</a:t>
            </a:r>
          </a:p>
        </p:txBody>
      </p:sp>
      <p:sp>
        <p:nvSpPr>
          <p:cNvPr id="3" name="Content Placeholder 2"/>
          <p:cNvSpPr>
            <a:spLocks noGrp="1"/>
          </p:cNvSpPr>
          <p:nvPr>
            <p:ph idx="1"/>
          </p:nvPr>
        </p:nvSpPr>
        <p:spPr/>
        <p:txBody>
          <a:bodyPr/>
          <a:lstStyle/>
          <a:p>
            <a:pPr marL="0" indent="0">
              <a:buNone/>
            </a:pPr>
            <a:r>
              <a:rPr lang="en-US" dirty="0"/>
              <a:t>To store binary tree in a linear array, you need to consider the positional indexes of the nodes. This indexing must be considered starting with 1 from the root node going from left to right as you go down from one level to other.</a:t>
            </a:r>
          </a:p>
          <a:p>
            <a:pPr marL="0" indent="0">
              <a:buNone/>
            </a:pPr>
            <a:endParaRPr lang="en-US" dirty="0"/>
          </a:p>
        </p:txBody>
      </p:sp>
      <p:sp>
        <p:nvSpPr>
          <p:cNvPr id="5" name="AutoShape 3" descr="Binary Tre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124200" y="3505200"/>
            <a:ext cx="3581400" cy="2743200"/>
          </a:xfrm>
          <a:prstGeom prst="rect">
            <a:avLst/>
          </a:prstGeom>
        </p:spPr>
      </p:pic>
    </p:spTree>
    <p:extLst>
      <p:ext uri="{BB962C8B-B14F-4D97-AF65-F5344CB8AC3E}">
        <p14:creationId xmlns:p14="http://schemas.microsoft.com/office/powerpoint/2010/main" val="213024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914400"/>
            <a:ext cx="8001000" cy="1176353"/>
          </a:xfrm>
          <a:prstGeom prst="rect">
            <a:avLst/>
          </a:prstGeom>
        </p:spPr>
      </p:pic>
      <p:sp>
        <p:nvSpPr>
          <p:cNvPr id="5" name="Rectangle 4"/>
          <p:cNvSpPr/>
          <p:nvPr/>
        </p:nvSpPr>
        <p:spPr>
          <a:xfrm>
            <a:off x="381000" y="3733800"/>
            <a:ext cx="6934200" cy="1200329"/>
          </a:xfrm>
          <a:prstGeom prst="rect">
            <a:avLst/>
          </a:prstGeom>
        </p:spPr>
        <p:txBody>
          <a:bodyPr wrap="square">
            <a:spAutoFit/>
          </a:bodyPr>
          <a:lstStyle/>
          <a:p>
            <a:r>
              <a:rPr lang="en-US" dirty="0"/>
              <a:t>The root </a:t>
            </a:r>
            <a:r>
              <a:rPr lang="en-US" b="1" dirty="0"/>
              <a:t>N</a:t>
            </a:r>
            <a:r>
              <a:rPr lang="en-US" dirty="0"/>
              <a:t> of </a:t>
            </a:r>
            <a:r>
              <a:rPr lang="en-US" b="1" dirty="0"/>
              <a:t>T</a:t>
            </a:r>
            <a:r>
              <a:rPr lang="en-US" dirty="0"/>
              <a:t> is stored in </a:t>
            </a:r>
            <a:r>
              <a:rPr lang="en-US" b="1" dirty="0"/>
              <a:t>TREE [1]</a:t>
            </a:r>
            <a:r>
              <a:rPr lang="en-US" dirty="0"/>
              <a:t>.</a:t>
            </a:r>
          </a:p>
          <a:p>
            <a:r>
              <a:rPr lang="en-US" dirty="0"/>
              <a:t>If a node occupies </a:t>
            </a:r>
            <a:r>
              <a:rPr lang="en-US" b="1" dirty="0"/>
              <a:t>TREE [k]</a:t>
            </a:r>
            <a:r>
              <a:rPr lang="en-US" dirty="0"/>
              <a:t> then its left child is stored in </a:t>
            </a:r>
            <a:r>
              <a:rPr lang="en-US" b="1" dirty="0"/>
              <a:t>TREE [2 * k]</a:t>
            </a:r>
            <a:r>
              <a:rPr lang="en-US" dirty="0"/>
              <a:t> and its right child is stored into </a:t>
            </a:r>
            <a:r>
              <a:rPr lang="en-US" b="1" dirty="0"/>
              <a:t>TREE [2 * k + 1]</a:t>
            </a:r>
            <a:endParaRPr lang="en-US" dirty="0"/>
          </a:p>
          <a:p>
            <a:endParaRPr lang="en-US" dirty="0"/>
          </a:p>
        </p:txBody>
      </p:sp>
      <p:sp>
        <p:nvSpPr>
          <p:cNvPr id="6" name="TextBox 5"/>
          <p:cNvSpPr txBox="1"/>
          <p:nvPr/>
        </p:nvSpPr>
        <p:spPr>
          <a:xfrm>
            <a:off x="2895600" y="2438400"/>
            <a:ext cx="184731" cy="369332"/>
          </a:xfrm>
          <a:prstGeom prst="rect">
            <a:avLst/>
          </a:prstGeom>
          <a:noFill/>
        </p:spPr>
        <p:txBody>
          <a:bodyPr wrap="none" rtlCol="0">
            <a:spAutoFit/>
          </a:bodyPr>
          <a:lstStyle/>
          <a:p>
            <a:endParaRPr lang="en-US" dirty="0"/>
          </a:p>
        </p:txBody>
      </p:sp>
      <p:sp>
        <p:nvSpPr>
          <p:cNvPr id="7" name="TextBox 6"/>
          <p:cNvSpPr txBox="1"/>
          <p:nvPr/>
        </p:nvSpPr>
        <p:spPr>
          <a:xfrm>
            <a:off x="381000" y="2125985"/>
            <a:ext cx="3657600" cy="369332"/>
          </a:xfrm>
          <a:prstGeom prst="rect">
            <a:avLst/>
          </a:prstGeom>
          <a:noFill/>
        </p:spPr>
        <p:txBody>
          <a:bodyPr wrap="square" rtlCol="0">
            <a:spAutoFit/>
          </a:bodyPr>
          <a:lstStyle/>
          <a:p>
            <a:r>
              <a:rPr lang="en-US" b="1" dirty="0"/>
              <a:t>Array Representation of Tree T</a:t>
            </a:r>
          </a:p>
        </p:txBody>
      </p:sp>
    </p:spTree>
    <p:extLst>
      <p:ext uri="{BB962C8B-B14F-4D97-AF65-F5344CB8AC3E}">
        <p14:creationId xmlns:p14="http://schemas.microsoft.com/office/powerpoint/2010/main" val="332067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a:t>
            </a:r>
          </a:p>
        </p:txBody>
      </p:sp>
      <p:sp>
        <p:nvSpPr>
          <p:cNvPr id="3" name="Content Placeholder 2"/>
          <p:cNvSpPr>
            <a:spLocks noGrp="1"/>
          </p:cNvSpPr>
          <p:nvPr>
            <p:ph idx="1"/>
          </p:nvPr>
        </p:nvSpPr>
        <p:spPr>
          <a:xfrm>
            <a:off x="914400" y="1752600"/>
            <a:ext cx="8001000" cy="1676400"/>
          </a:xfrm>
        </p:spPr>
        <p:txBody>
          <a:bodyPr/>
          <a:lstStyle/>
          <a:p>
            <a:pPr marL="0" indent="0">
              <a:buNone/>
            </a:pPr>
            <a:r>
              <a:rPr lang="en-US" dirty="0">
                <a:solidFill>
                  <a:srgbClr val="373B41"/>
                </a:solidFill>
                <a:latin typeface="lusitana"/>
              </a:rPr>
              <a:t>If a binary tree contains less number of elements , is deep in structure, the memory underutilization is a major issue.</a:t>
            </a:r>
            <a:endParaRPr lang="en-US" dirty="0"/>
          </a:p>
          <a:p>
            <a:pPr marL="0" indent="0">
              <a:buNone/>
            </a:pPr>
            <a:endParaRPr lang="en-US" dirty="0"/>
          </a:p>
        </p:txBody>
      </p:sp>
    </p:spTree>
    <p:extLst>
      <p:ext uri="{BB962C8B-B14F-4D97-AF65-F5344CB8AC3E}">
        <p14:creationId xmlns:p14="http://schemas.microsoft.com/office/powerpoint/2010/main" val="246222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Representation of Tree</a:t>
            </a:r>
          </a:p>
        </p:txBody>
      </p:sp>
      <p:sp>
        <p:nvSpPr>
          <p:cNvPr id="3" name="Content Placeholder 2"/>
          <p:cNvSpPr>
            <a:spLocks noGrp="1"/>
          </p:cNvSpPr>
          <p:nvPr>
            <p:ph idx="1"/>
          </p:nvPr>
        </p:nvSpPr>
        <p:spPr/>
        <p:txBody>
          <a:bodyPr/>
          <a:lstStyle/>
          <a:p>
            <a:pPr marL="0" indent="0">
              <a:buNone/>
            </a:pPr>
            <a:r>
              <a:rPr lang="en-US" dirty="0"/>
              <a:t>We use a double linked list to represent a binary tree. In a double linked list, every node consists of three fields. First field for storing left child address, second for storing actual data and third for storing right child address.</a:t>
            </a:r>
          </a:p>
        </p:txBody>
      </p:sp>
      <p:pic>
        <p:nvPicPr>
          <p:cNvPr id="4" name="Picture 3"/>
          <p:cNvPicPr>
            <a:picLocks noChangeAspect="1"/>
          </p:cNvPicPr>
          <p:nvPr/>
        </p:nvPicPr>
        <p:blipFill>
          <a:blip r:embed="rId2"/>
          <a:stretch>
            <a:fillRect/>
          </a:stretch>
        </p:blipFill>
        <p:spPr>
          <a:xfrm>
            <a:off x="1325526" y="3581400"/>
            <a:ext cx="7620000" cy="1905000"/>
          </a:xfrm>
          <a:prstGeom prst="rect">
            <a:avLst/>
          </a:prstGeom>
        </p:spPr>
      </p:pic>
    </p:spTree>
    <p:extLst>
      <p:ext uri="{BB962C8B-B14F-4D97-AF65-F5344CB8AC3E}">
        <p14:creationId xmlns:p14="http://schemas.microsoft.com/office/powerpoint/2010/main" val="7205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Representation of Tree</a:t>
            </a:r>
          </a:p>
        </p:txBody>
      </p:sp>
      <p:pic>
        <p:nvPicPr>
          <p:cNvPr id="5" name="Content Placeholder 4"/>
          <p:cNvPicPr>
            <a:picLocks noGrp="1" noChangeAspect="1"/>
          </p:cNvPicPr>
          <p:nvPr>
            <p:ph idx="1"/>
          </p:nvPr>
        </p:nvPicPr>
        <p:blipFill>
          <a:blip r:embed="rId2"/>
          <a:stretch>
            <a:fillRect/>
          </a:stretch>
        </p:blipFill>
        <p:spPr>
          <a:xfrm>
            <a:off x="1257300" y="1828800"/>
            <a:ext cx="6031832" cy="3581400"/>
          </a:xfrm>
          <a:prstGeom prst="rect">
            <a:avLst/>
          </a:prstGeom>
        </p:spPr>
      </p:pic>
    </p:spTree>
    <p:extLst>
      <p:ext uri="{BB962C8B-B14F-4D97-AF65-F5344CB8AC3E}">
        <p14:creationId xmlns:p14="http://schemas.microsoft.com/office/powerpoint/2010/main" val="298152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381000"/>
          </a:xfrm>
        </p:spPr>
        <p:txBody>
          <a:bodyPr/>
          <a:lstStyle/>
          <a:p>
            <a:pPr algn="l"/>
            <a:r>
              <a:rPr lang="en-US" sz="1800" dirty="0"/>
              <a:t>Continue..</a:t>
            </a:r>
          </a:p>
        </p:txBody>
      </p:sp>
      <p:pic>
        <p:nvPicPr>
          <p:cNvPr id="3074" name="Picture 2" descr="What is a Binary Tree Data Structure ? (with Diagram) | Introduction | DSA  - Simple Snippe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467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70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533400"/>
          </a:xfrm>
        </p:spPr>
        <p:txBody>
          <a:bodyPr/>
          <a:lstStyle/>
          <a:p>
            <a:r>
              <a:rPr lang="en-US" dirty="0">
                <a:solidFill>
                  <a:srgbClr val="FF0000"/>
                </a:solidFill>
              </a:rPr>
              <a:t>Binary Tree Traversals</a:t>
            </a:r>
          </a:p>
        </p:txBody>
      </p:sp>
      <p:sp>
        <p:nvSpPr>
          <p:cNvPr id="19" name="Rectangle 3"/>
          <p:cNvSpPr txBox="1">
            <a:spLocks noGrp="1" noChangeArrowheads="1"/>
          </p:cNvSpPr>
          <p:nvPr>
            <p:ph idx="1"/>
          </p:nvPr>
        </p:nvSpPr>
        <p:spPr>
          <a:xfrm>
            <a:off x="914400" y="1066800"/>
            <a:ext cx="7620000" cy="3280326"/>
          </a:xfrm>
          <a:prstGeom prst="rect">
            <a:avLst/>
          </a:prstGeom>
          <a:noFill/>
        </p:spPr>
        <p:txBody>
          <a:bodyPr>
            <a:normAutofit/>
          </a:bodyPr>
          <a:lstStyle/>
          <a:p>
            <a:pPr marL="0" indent="0">
              <a:buNone/>
            </a:pPr>
            <a:r>
              <a:rPr lang="en-US" altLang="zh-TW" sz="2200" dirty="0"/>
              <a:t>How to traverse a tree or visit each node in the tree exactly once?</a:t>
            </a:r>
          </a:p>
          <a:p>
            <a:r>
              <a:rPr lang="en-US" altLang="zh-TW" sz="2200" dirty="0"/>
              <a:t>Pre-Order Traversal</a:t>
            </a:r>
          </a:p>
          <a:p>
            <a:r>
              <a:rPr lang="en-US" altLang="zh-TW" sz="2200" dirty="0"/>
              <a:t>In-order Traversal</a:t>
            </a:r>
          </a:p>
          <a:p>
            <a:r>
              <a:rPr lang="en-US" altLang="zh-TW" sz="2200" dirty="0"/>
              <a:t>Post-Order Traversal</a:t>
            </a:r>
          </a:p>
          <a:p>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F99-EB5F-4FAB-AFF8-7F0C712E55C6}"/>
              </a:ext>
            </a:extLst>
          </p:cNvPr>
          <p:cNvSpPr>
            <a:spLocks noGrp="1"/>
          </p:cNvSpPr>
          <p:nvPr>
            <p:ph type="title"/>
          </p:nvPr>
        </p:nvSpPr>
        <p:spPr/>
        <p:txBody>
          <a:bodyPr/>
          <a:lstStyle/>
          <a:p>
            <a:r>
              <a:rPr lang="en-IN" dirty="0"/>
              <a:t>Topics to be covered </a:t>
            </a:r>
          </a:p>
        </p:txBody>
      </p:sp>
      <p:sp>
        <p:nvSpPr>
          <p:cNvPr id="3" name="Content Placeholder 2">
            <a:extLst>
              <a:ext uri="{FF2B5EF4-FFF2-40B4-BE49-F238E27FC236}">
                <a16:creationId xmlns:a16="http://schemas.microsoft.com/office/drawing/2014/main" id="{D5F45D94-6EB6-4201-A244-AC6801797BAD}"/>
              </a:ext>
            </a:extLst>
          </p:cNvPr>
          <p:cNvSpPr>
            <a:spLocks noGrp="1"/>
          </p:cNvSpPr>
          <p:nvPr>
            <p:ph idx="1"/>
          </p:nvPr>
        </p:nvSpPr>
        <p:spPr/>
        <p:txBody>
          <a:bodyPr/>
          <a:lstStyle/>
          <a:p>
            <a:r>
              <a:rPr lang="en-IN" dirty="0"/>
              <a:t>Introduction to Trees Data structure</a:t>
            </a:r>
          </a:p>
          <a:p>
            <a:r>
              <a:rPr lang="en-IN" dirty="0"/>
              <a:t>Need for Trees</a:t>
            </a:r>
          </a:p>
          <a:p>
            <a:r>
              <a:rPr lang="en-IN" dirty="0"/>
              <a:t>Basic Terminology</a:t>
            </a:r>
          </a:p>
          <a:p>
            <a:r>
              <a:rPr lang="en-IN" dirty="0"/>
              <a:t>Representation of Trees</a:t>
            </a:r>
          </a:p>
          <a:p>
            <a:r>
              <a:rPr lang="en-IN" dirty="0"/>
              <a:t>Binary Trees</a:t>
            </a:r>
          </a:p>
          <a:p>
            <a:r>
              <a:rPr lang="en-IN" dirty="0"/>
              <a:t>Tree Traversals</a:t>
            </a:r>
          </a:p>
          <a:p>
            <a:r>
              <a:rPr lang="en-IN" dirty="0"/>
              <a:t>Threaded Binary Trees</a:t>
            </a:r>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19272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1752600"/>
            <a:ext cx="5791200" cy="4001095"/>
          </a:xfrm>
          <a:prstGeom prst="rect">
            <a:avLst/>
          </a:prstGeom>
        </p:spPr>
        <p:txBody>
          <a:bodyPr wrap="square">
            <a:spAutoFit/>
          </a:bodyPr>
          <a:lstStyle/>
          <a:p>
            <a:r>
              <a:rPr lang="en-US" sz="2000" b="1" dirty="0"/>
              <a:t>IN ORDER TRAVERSAL</a:t>
            </a:r>
          </a:p>
          <a:p>
            <a:endParaRPr lang="en-US" dirty="0"/>
          </a:p>
          <a:p>
            <a:r>
              <a:rPr lang="en-US" dirty="0"/>
              <a:t>Algorithm </a:t>
            </a:r>
            <a:r>
              <a:rPr lang="en-US" dirty="0" err="1"/>
              <a:t>Inorder</a:t>
            </a:r>
            <a:r>
              <a:rPr lang="en-US" dirty="0"/>
              <a:t>(tree)</a:t>
            </a:r>
          </a:p>
          <a:p>
            <a:r>
              <a:rPr lang="en-US" dirty="0"/>
              <a:t>   1. Traverse the left </a:t>
            </a:r>
            <a:r>
              <a:rPr lang="en-US" dirty="0" err="1"/>
              <a:t>subtree</a:t>
            </a:r>
            <a:r>
              <a:rPr lang="en-US" dirty="0"/>
              <a:t>, i.e., call </a:t>
            </a:r>
            <a:r>
              <a:rPr lang="en-US" dirty="0" err="1"/>
              <a:t>Inorder</a:t>
            </a:r>
            <a:r>
              <a:rPr lang="en-US" dirty="0"/>
              <a:t>(left-</a:t>
            </a:r>
            <a:r>
              <a:rPr lang="en-US" dirty="0" err="1"/>
              <a:t>subtree</a:t>
            </a:r>
            <a:r>
              <a:rPr lang="en-US" dirty="0"/>
              <a:t>)</a:t>
            </a:r>
          </a:p>
          <a:p>
            <a:r>
              <a:rPr lang="en-US" dirty="0"/>
              <a:t>   2. Visit the root.</a:t>
            </a:r>
          </a:p>
          <a:p>
            <a:r>
              <a:rPr lang="en-US" dirty="0"/>
              <a:t>   3. Traverse the right </a:t>
            </a:r>
            <a:r>
              <a:rPr lang="en-US" dirty="0" err="1"/>
              <a:t>subtree</a:t>
            </a:r>
            <a:r>
              <a:rPr lang="en-US" dirty="0"/>
              <a:t>, i.e., call </a:t>
            </a:r>
            <a:r>
              <a:rPr lang="en-US" dirty="0" err="1"/>
              <a:t>Inorder</a:t>
            </a:r>
            <a:r>
              <a:rPr lang="en-US" dirty="0"/>
              <a:t>(right-</a:t>
            </a:r>
            <a:r>
              <a:rPr lang="en-US" dirty="0" err="1"/>
              <a:t>subtree</a:t>
            </a:r>
            <a:r>
              <a:rPr lang="en-US" dirty="0"/>
              <a:t>)</a:t>
            </a:r>
          </a:p>
          <a:p>
            <a:endParaRPr lang="en-US" dirty="0"/>
          </a:p>
          <a:p>
            <a:r>
              <a:rPr lang="en-US" sz="2000" b="1" dirty="0"/>
              <a:t>PRE ORDER TRAVERSAL</a:t>
            </a:r>
          </a:p>
          <a:p>
            <a:endParaRPr lang="en-US" dirty="0"/>
          </a:p>
          <a:p>
            <a:r>
              <a:rPr lang="en-US" dirty="0"/>
              <a:t>Visit root node</a:t>
            </a:r>
          </a:p>
          <a:p>
            <a:r>
              <a:rPr lang="en-US" dirty="0"/>
              <a:t>Visit all the nodes in the left </a:t>
            </a:r>
            <a:r>
              <a:rPr lang="en-US" dirty="0" err="1"/>
              <a:t>subtree</a:t>
            </a:r>
            <a:endParaRPr lang="en-US" dirty="0"/>
          </a:p>
          <a:p>
            <a:r>
              <a:rPr lang="en-US" dirty="0"/>
              <a:t>Visit all the nodes in the right </a:t>
            </a:r>
            <a:r>
              <a:rPr lang="en-US" dirty="0" err="1"/>
              <a:t>subtree</a:t>
            </a:r>
            <a:endParaRPr lang="en-US" dirty="0"/>
          </a:p>
          <a:p>
            <a:endParaRPr lang="en-US" dirty="0"/>
          </a:p>
        </p:txBody>
      </p:sp>
    </p:spTree>
    <p:extLst>
      <p:ext uri="{BB962C8B-B14F-4D97-AF65-F5344CB8AC3E}">
        <p14:creationId xmlns:p14="http://schemas.microsoft.com/office/powerpoint/2010/main" val="4176226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t>POST ORDER TRAVERSAL</a:t>
            </a:r>
          </a:p>
          <a:p>
            <a:pPr marL="0" indent="0">
              <a:buNone/>
            </a:pPr>
            <a:endParaRPr lang="en-US" sz="2000" b="1" dirty="0"/>
          </a:p>
          <a:p>
            <a:r>
              <a:rPr lang="en-US" sz="2000" dirty="0"/>
              <a:t>Visit all the nodes in the left </a:t>
            </a:r>
            <a:r>
              <a:rPr lang="en-US" sz="2000" dirty="0" err="1"/>
              <a:t>subtree</a:t>
            </a:r>
            <a:endParaRPr lang="en-US" sz="2000" dirty="0"/>
          </a:p>
          <a:p>
            <a:r>
              <a:rPr lang="en-US" sz="2000" dirty="0"/>
              <a:t>Visit all the nodes in the right </a:t>
            </a:r>
            <a:r>
              <a:rPr lang="en-US" sz="2000" dirty="0" err="1"/>
              <a:t>subtree</a:t>
            </a:r>
            <a:endParaRPr lang="en-US" sz="2000" dirty="0"/>
          </a:p>
          <a:p>
            <a:r>
              <a:rPr lang="en-US" sz="2000" dirty="0"/>
              <a:t>Visit the root node</a:t>
            </a:r>
          </a:p>
          <a:p>
            <a:pPr marL="0" indent="0">
              <a:buNone/>
            </a:pPr>
            <a:endParaRPr lang="en-US" sz="2000" b="1" dirty="0"/>
          </a:p>
        </p:txBody>
      </p:sp>
    </p:spTree>
    <p:extLst>
      <p:ext uri="{BB962C8B-B14F-4D97-AF65-F5344CB8AC3E}">
        <p14:creationId xmlns:p14="http://schemas.microsoft.com/office/powerpoint/2010/main" val="125657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eetraversa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0051" y="533400"/>
            <a:ext cx="4938713" cy="33575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70051" y="3505200"/>
            <a:ext cx="4572000" cy="2169825"/>
          </a:xfrm>
          <a:prstGeom prst="rect">
            <a:avLst/>
          </a:prstGeom>
        </p:spPr>
        <p:txBody>
          <a:bodyPr>
            <a:spAutoFit/>
          </a:bodyPr>
          <a:lstStyle/>
          <a:p>
            <a:pPr algn="just">
              <a:lnSpc>
                <a:spcPct val="250000"/>
              </a:lnSpc>
              <a:buFont typeface="Wingdings" panose="05000000000000000000" pitchFamily="2" charset="2"/>
              <a:buChar char="ü"/>
            </a:pPr>
            <a:r>
              <a:rPr lang="en-US" dirty="0"/>
              <a:t>INORDER: 5,15,18,20,25,30,35,40,45,50,60</a:t>
            </a:r>
          </a:p>
          <a:p>
            <a:pPr algn="just">
              <a:lnSpc>
                <a:spcPct val="250000"/>
              </a:lnSpc>
              <a:buFont typeface="Wingdings" panose="05000000000000000000" pitchFamily="2" charset="2"/>
              <a:buChar char="ü"/>
            </a:pPr>
            <a:r>
              <a:rPr lang="en-US" dirty="0"/>
              <a:t>PREORDER:30,20,15,5,18,25,40,35,50,45,60</a:t>
            </a:r>
          </a:p>
          <a:p>
            <a:pPr algn="just">
              <a:lnSpc>
                <a:spcPct val="250000"/>
              </a:lnSpc>
              <a:buFont typeface="Wingdings" panose="05000000000000000000" pitchFamily="2" charset="2"/>
              <a:buChar char="ü"/>
            </a:pPr>
            <a:r>
              <a:rPr lang="en-US" dirty="0"/>
              <a:t>POSTORDER:5,18,15,25,20,35,45,60,50,40,30</a:t>
            </a:r>
          </a:p>
        </p:txBody>
      </p:sp>
    </p:spTree>
    <p:extLst>
      <p:ext uri="{BB962C8B-B14F-4D97-AF65-F5344CB8AC3E}">
        <p14:creationId xmlns:p14="http://schemas.microsoft.com/office/powerpoint/2010/main" val="186917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23</a:t>
            </a:fld>
            <a:endParaRPr lang="en-US"/>
          </a:p>
        </p:txBody>
      </p:sp>
      <p:sp>
        <p:nvSpPr>
          <p:cNvPr id="3" name="Rectangle 2"/>
          <p:cNvSpPr txBox="1">
            <a:spLocks noChangeArrowheads="1"/>
          </p:cNvSpPr>
          <p:nvPr/>
        </p:nvSpPr>
        <p:spPr>
          <a:xfrm>
            <a:off x="914400" y="0"/>
            <a:ext cx="8229600" cy="762000"/>
          </a:xfrm>
          <a:prstGeom prst="rect">
            <a:avLst/>
          </a:prstGeom>
        </p:spPr>
        <p:txBody>
          <a:bodyPr anchor="b"/>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ko-KR" sz="2200" b="1" dirty="0">
                <a:solidFill>
                  <a:srgbClr val="FF0000"/>
                </a:solidFill>
                <a:latin typeface="Cambria" pitchFamily="18" charset="0"/>
                <a:ea typeface="굴림" pitchFamily="34" charset="-127"/>
                <a:cs typeface="+mj-cs"/>
              </a:rPr>
              <a:t>Algorithm: Preorder traversal using stacks</a:t>
            </a:r>
            <a:endParaRPr kumimoji="0" lang="en-US" altLang="ko-KR" sz="2200" b="1" i="0" u="none" strike="noStrike" kern="1200" cap="none" spc="0" normalizeH="0" baseline="0" noProof="0" dirty="0">
              <a:ln>
                <a:noFill/>
              </a:ln>
              <a:solidFill>
                <a:srgbClr val="FF0000"/>
              </a:solidFill>
              <a:effectLst/>
              <a:uLnTx/>
              <a:uFillTx/>
              <a:latin typeface="Cambria" pitchFamily="18" charset="0"/>
              <a:ea typeface="굴림" pitchFamily="34" charset="-127"/>
              <a:cs typeface="+mj-cs"/>
            </a:endParaRPr>
          </a:p>
        </p:txBody>
      </p:sp>
      <p:sp>
        <p:nvSpPr>
          <p:cNvPr id="4" name="Content Placeholder 2"/>
          <p:cNvSpPr txBox="1">
            <a:spLocks/>
          </p:cNvSpPr>
          <p:nvPr/>
        </p:nvSpPr>
        <p:spPr>
          <a:xfrm>
            <a:off x="914400" y="762000"/>
            <a:ext cx="8001000" cy="5867400"/>
          </a:xfrm>
          <a:prstGeom prst="rect">
            <a:avLst/>
          </a:prstGeom>
        </p:spPr>
        <p:txBody>
          <a:bodyPr>
            <a:noAutofit/>
          </a:bodyPr>
          <a:lstStyle/>
          <a:p>
            <a:pPr algn="just"/>
            <a:r>
              <a:rPr lang="en-US" sz="1700" b="1" dirty="0">
                <a:latin typeface="Cambria" pitchFamily="18" charset="0"/>
              </a:rPr>
              <a:t>Preorder Traversal: PREORD(INFO, LEFT, RIGHT, ROOT) : A binary tree T is in memory. The algorithm does a preorder traversal of T, applying an operation PROCESS to each of its nodes. An array STACK is used to temporarily hold the addresses of nodes.</a:t>
            </a:r>
            <a:endParaRPr lang="en-US" sz="1700" dirty="0">
              <a:latin typeface="Cambria" pitchFamily="18" charset="0"/>
            </a:endParaRPr>
          </a:p>
          <a:p>
            <a:pPr marL="457200" lvl="0" indent="-457200" algn="just">
              <a:buAutoNum type="arabicPeriod"/>
            </a:pPr>
            <a:r>
              <a:rPr lang="en-US" sz="1700" dirty="0">
                <a:latin typeface="Cambria" pitchFamily="18" charset="0"/>
              </a:rPr>
              <a:t>[initially push NULL onto STACK &amp; initialize PTR]</a:t>
            </a:r>
          </a:p>
          <a:p>
            <a:pPr marL="457200" lvl="0" indent="-457200" algn="just"/>
            <a:r>
              <a:rPr lang="en-US" sz="1700" dirty="0">
                <a:latin typeface="Cambria" pitchFamily="18" charset="0"/>
              </a:rPr>
              <a:t>	Set TOP=1, Stack[1]=NULL &amp; PTR=ROOT</a:t>
            </a:r>
          </a:p>
          <a:p>
            <a:pPr marL="457200" lvl="0" indent="-457200" algn="just">
              <a:buAutoNum type="arabicPeriod" startAt="2"/>
            </a:pPr>
            <a:r>
              <a:rPr lang="en-US" sz="1700" dirty="0">
                <a:latin typeface="Cambria" pitchFamily="18" charset="0"/>
              </a:rPr>
              <a:t>Repeat steps 3 to 5 while PTR≠NULL :</a:t>
            </a:r>
          </a:p>
          <a:p>
            <a:pPr marL="457200" lvl="0" indent="-457200" algn="just"/>
            <a:r>
              <a:rPr lang="en-US" sz="1700" dirty="0">
                <a:latin typeface="Cambria" pitchFamily="18" charset="0"/>
              </a:rPr>
              <a:t>3.      	Apply PROCESS to INFO[PTR]</a:t>
            </a:r>
          </a:p>
          <a:p>
            <a:pPr marL="457200" lvl="0" indent="-457200" algn="just">
              <a:buAutoNum type="arabicPeriod" startAt="4"/>
            </a:pPr>
            <a:r>
              <a:rPr lang="en-US" sz="1700" dirty="0">
                <a:latin typeface="Cambria" pitchFamily="18" charset="0"/>
              </a:rPr>
              <a:t>[Right Child?]     </a:t>
            </a:r>
          </a:p>
          <a:p>
            <a:pPr marL="457200" lvl="0" indent="-457200" algn="just"/>
            <a:r>
              <a:rPr lang="en-US" sz="1700" dirty="0">
                <a:latin typeface="Cambria" pitchFamily="18" charset="0"/>
              </a:rPr>
              <a:t>	If RIGHT[PTR]≠NULL, then:   [push on stack]</a:t>
            </a:r>
          </a:p>
          <a:p>
            <a:pPr marL="457200" lvl="0" indent="-457200" algn="just"/>
            <a:r>
              <a:rPr lang="en-US" sz="1700" dirty="0">
                <a:latin typeface="Cambria" pitchFamily="18" charset="0"/>
              </a:rPr>
              <a:t>		Set TOP=TOP+1 and</a:t>
            </a:r>
          </a:p>
          <a:p>
            <a:pPr marL="457200" lvl="0" indent="-457200" algn="just"/>
            <a:r>
              <a:rPr lang="en-US" sz="1700" dirty="0">
                <a:latin typeface="Cambria" pitchFamily="18" charset="0"/>
              </a:rPr>
              <a:t>		STACK[TOP]=RIGHT[PTR]</a:t>
            </a:r>
          </a:p>
          <a:p>
            <a:pPr marL="457200" lvl="0" indent="-457200" algn="just"/>
            <a:r>
              <a:rPr lang="en-US" sz="1700" dirty="0">
                <a:latin typeface="Cambria" pitchFamily="18" charset="0"/>
              </a:rPr>
              <a:t>	[End of if structure]</a:t>
            </a:r>
          </a:p>
          <a:p>
            <a:pPr marL="457200" lvl="0" indent="-457200" algn="just">
              <a:buAutoNum type="arabicPeriod" startAt="5"/>
            </a:pPr>
            <a:r>
              <a:rPr lang="en-US" sz="1700" dirty="0">
                <a:latin typeface="Cambria" pitchFamily="18" charset="0"/>
              </a:rPr>
              <a:t>[Left child?]</a:t>
            </a:r>
          </a:p>
          <a:p>
            <a:pPr marL="457200" lvl="0" indent="-457200" algn="just"/>
            <a:r>
              <a:rPr lang="en-US" sz="1700" dirty="0">
                <a:latin typeface="Cambria" pitchFamily="18" charset="0"/>
              </a:rPr>
              <a:t>	If LEFT[PTR] ≠ NULL, then:</a:t>
            </a:r>
          </a:p>
          <a:p>
            <a:pPr marL="457200" lvl="0" indent="-457200" algn="just"/>
            <a:r>
              <a:rPr lang="en-US" sz="1700" dirty="0">
                <a:latin typeface="Cambria" pitchFamily="18" charset="0"/>
              </a:rPr>
              <a:t>		Set PTR=LEFT[PTR]</a:t>
            </a:r>
          </a:p>
          <a:p>
            <a:pPr marL="457200" lvl="0" indent="-457200" algn="just"/>
            <a:r>
              <a:rPr lang="en-US" sz="1700" dirty="0">
                <a:latin typeface="Cambria" pitchFamily="18" charset="0"/>
              </a:rPr>
              <a:t>	Else:  [POP from stack]</a:t>
            </a:r>
          </a:p>
          <a:p>
            <a:pPr marL="457200" lvl="0" indent="-457200" algn="just"/>
            <a:r>
              <a:rPr lang="en-US" sz="1700" dirty="0">
                <a:latin typeface="Cambria" pitchFamily="18" charset="0"/>
              </a:rPr>
              <a:t>		Set PTR=STACK[TOP] &amp; TOP=TOP-1</a:t>
            </a:r>
          </a:p>
          <a:p>
            <a:pPr marL="457200" lvl="0" indent="-457200" algn="just"/>
            <a:r>
              <a:rPr lang="en-US" sz="1700" dirty="0">
                <a:latin typeface="Cambria" pitchFamily="18" charset="0"/>
              </a:rPr>
              <a:t>	[End of If structure]</a:t>
            </a:r>
          </a:p>
          <a:p>
            <a:pPr marL="457200" lvl="0" indent="-457200" algn="just"/>
            <a:r>
              <a:rPr lang="en-US" sz="1700" dirty="0">
                <a:latin typeface="Cambria" pitchFamily="18" charset="0"/>
              </a:rPr>
              <a:t>	[End of step2 loop]</a:t>
            </a:r>
          </a:p>
          <a:p>
            <a:pPr marL="457200" lvl="0" indent="-457200" algn="just"/>
            <a:r>
              <a:rPr lang="en-US" sz="1700" dirty="0">
                <a:latin typeface="Cambria" pitchFamily="18" charset="0"/>
              </a:rPr>
              <a:t>6.       Exit</a:t>
            </a:r>
          </a:p>
          <a:p>
            <a:pPr algn="just"/>
            <a:r>
              <a:rPr lang="en-US" sz="1700" b="1" dirty="0">
                <a:latin typeface="Cambria" pitchFamily="18" charset="0"/>
              </a:rPr>
              <a:t>	</a:t>
            </a:r>
            <a:r>
              <a:rPr lang="en-US" sz="1700" dirty="0">
                <a:latin typeface="Cambria" pitchFamily="18" charset="0"/>
              </a:rPr>
              <a:t> </a:t>
            </a:r>
          </a:p>
          <a:p>
            <a:pPr algn="just"/>
            <a:r>
              <a:rPr lang="en-US" sz="1700" dirty="0">
                <a:latin typeface="Cambria"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24</a:t>
            </a:fld>
            <a:endParaRPr lang="en-US"/>
          </a:p>
        </p:txBody>
      </p:sp>
      <p:sp>
        <p:nvSpPr>
          <p:cNvPr id="3" name="Rectangle 2"/>
          <p:cNvSpPr txBox="1">
            <a:spLocks noChangeArrowheads="1"/>
          </p:cNvSpPr>
          <p:nvPr/>
        </p:nvSpPr>
        <p:spPr>
          <a:xfrm>
            <a:off x="914400" y="0"/>
            <a:ext cx="8229600" cy="762000"/>
          </a:xfrm>
          <a:prstGeom prst="rect">
            <a:avLst/>
          </a:prstGeom>
        </p:spPr>
        <p:txBody>
          <a:bodyPr anchor="b"/>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ko-KR" sz="2200" b="1" dirty="0">
                <a:solidFill>
                  <a:srgbClr val="FF0000"/>
                </a:solidFill>
                <a:latin typeface="Cambria" pitchFamily="18" charset="0"/>
                <a:ea typeface="굴림" pitchFamily="34" charset="-127"/>
                <a:cs typeface="+mj-cs"/>
              </a:rPr>
              <a:t>Algorithm: </a:t>
            </a:r>
            <a:r>
              <a:rPr lang="en-US" altLang="ko-KR" sz="2200" b="1" dirty="0" err="1">
                <a:solidFill>
                  <a:srgbClr val="FF0000"/>
                </a:solidFill>
                <a:latin typeface="Cambria" pitchFamily="18" charset="0"/>
                <a:ea typeface="굴림" pitchFamily="34" charset="-127"/>
                <a:cs typeface="+mj-cs"/>
              </a:rPr>
              <a:t>Inorder</a:t>
            </a:r>
            <a:r>
              <a:rPr lang="en-US" altLang="ko-KR" sz="2200" b="1" dirty="0">
                <a:solidFill>
                  <a:srgbClr val="FF0000"/>
                </a:solidFill>
                <a:latin typeface="Cambria" pitchFamily="18" charset="0"/>
                <a:ea typeface="굴림" pitchFamily="34" charset="-127"/>
                <a:cs typeface="+mj-cs"/>
              </a:rPr>
              <a:t> traversal using stacks</a:t>
            </a:r>
            <a:endParaRPr kumimoji="0" lang="en-US" altLang="ko-KR" sz="2200" b="1" i="0" u="none" strike="noStrike" kern="1200" cap="none" spc="0" normalizeH="0" baseline="0" noProof="0" dirty="0">
              <a:ln>
                <a:noFill/>
              </a:ln>
              <a:solidFill>
                <a:srgbClr val="FF0000"/>
              </a:solidFill>
              <a:effectLst/>
              <a:uLnTx/>
              <a:uFillTx/>
              <a:latin typeface="Cambria" pitchFamily="18" charset="0"/>
              <a:ea typeface="굴림" pitchFamily="34" charset="-127"/>
              <a:cs typeface="+mj-cs"/>
            </a:endParaRPr>
          </a:p>
        </p:txBody>
      </p:sp>
      <p:sp>
        <p:nvSpPr>
          <p:cNvPr id="4" name="Content Placeholder 2"/>
          <p:cNvSpPr txBox="1">
            <a:spLocks/>
          </p:cNvSpPr>
          <p:nvPr/>
        </p:nvSpPr>
        <p:spPr>
          <a:xfrm>
            <a:off x="914400" y="838200"/>
            <a:ext cx="8001000" cy="5791200"/>
          </a:xfrm>
          <a:prstGeom prst="rect">
            <a:avLst/>
          </a:prstGeom>
        </p:spPr>
        <p:txBody>
          <a:bodyPr>
            <a:noAutofit/>
          </a:bodyPr>
          <a:lstStyle/>
          <a:p>
            <a:pPr algn="just"/>
            <a:r>
              <a:rPr lang="en-US" b="1" dirty="0" err="1"/>
              <a:t>Inorder</a:t>
            </a:r>
            <a:r>
              <a:rPr lang="en-US" b="1" dirty="0"/>
              <a:t> Traversal: INORD(INFO, LEFT, RIGHT, ROOT) : A binary tree T is in memory. The algorithm does a </a:t>
            </a:r>
            <a:r>
              <a:rPr lang="en-US" b="1" dirty="0" err="1"/>
              <a:t>inorder</a:t>
            </a:r>
            <a:r>
              <a:rPr lang="en-US" b="1" dirty="0"/>
              <a:t> traversal of T, applying an operation PROCESS to each of its nodes. An array STACK is used to temporarily hold the addresses of nodes.</a:t>
            </a:r>
            <a:endParaRPr lang="en-US" dirty="0"/>
          </a:p>
          <a:p>
            <a:pPr marL="457200" lvl="0" indent="-457200" algn="just">
              <a:buAutoNum type="arabicPeriod"/>
            </a:pPr>
            <a:r>
              <a:rPr lang="en-US" dirty="0"/>
              <a:t>[initially push NULL onto STACK &amp; initialize PTR]</a:t>
            </a:r>
          </a:p>
          <a:p>
            <a:pPr marL="457200" lvl="0" indent="-457200" algn="just"/>
            <a:r>
              <a:rPr lang="en-US" dirty="0"/>
              <a:t>	Set TOP=1, Stack[1]=NULL &amp; PTR=ROOT</a:t>
            </a:r>
          </a:p>
          <a:p>
            <a:pPr marL="457200" lvl="0" indent="-457200" algn="just">
              <a:buAutoNum type="arabicPeriod" startAt="2"/>
            </a:pPr>
            <a:r>
              <a:rPr lang="en-US" dirty="0"/>
              <a:t>Repeat  while PTR≠NULL : [pushes left most path onto STACK]</a:t>
            </a:r>
          </a:p>
          <a:p>
            <a:pPr marL="914400" lvl="1" indent="-457200" algn="just"/>
            <a:r>
              <a:rPr lang="en-US" dirty="0"/>
              <a:t>	(a) Set TOP=TOP+1  &amp; STACK[TOP]=PTR  [saves node]</a:t>
            </a:r>
          </a:p>
          <a:p>
            <a:pPr marL="457200" lvl="0" indent="-457200" algn="just"/>
            <a:r>
              <a:rPr lang="en-US" dirty="0"/>
              <a:t>		(b) Set PTR=LEFT[PTR]  [updates PTR]</a:t>
            </a:r>
          </a:p>
          <a:p>
            <a:pPr marL="457200" lvl="0" indent="-457200" algn="just"/>
            <a:r>
              <a:rPr lang="en-US" dirty="0"/>
              <a:t>	[End of loop]</a:t>
            </a:r>
          </a:p>
          <a:p>
            <a:pPr marL="457200" lvl="0" indent="-457200" algn="just">
              <a:buAutoNum type="arabicPeriod" startAt="3"/>
            </a:pPr>
            <a:r>
              <a:rPr lang="en-US" dirty="0"/>
              <a:t>Set PTR = STACK[TOP] &amp;   TOP=TOP-1  [Pops node from STACK]</a:t>
            </a:r>
          </a:p>
          <a:p>
            <a:pPr marL="457200" lvl="0" indent="-457200" algn="just">
              <a:buAutoNum type="arabicPeriod" startAt="3"/>
            </a:pPr>
            <a:r>
              <a:rPr lang="en-US" dirty="0"/>
              <a:t>Repeat steps 5 to 7 while PTR≠NULL: [Backtracking]</a:t>
            </a:r>
          </a:p>
          <a:p>
            <a:pPr marL="457200" lvl="0" indent="-457200" algn="just"/>
            <a:r>
              <a:rPr lang="en-US" dirty="0"/>
              <a:t>5.      	Apply PROCESS to INFO[PTR]</a:t>
            </a:r>
          </a:p>
          <a:p>
            <a:pPr marL="457200" lvl="0" indent="-457200" algn="just"/>
            <a:r>
              <a:rPr lang="en-US" dirty="0"/>
              <a:t>6.      [Right Child?] If RIGHT[PTR]≠NULL, then:</a:t>
            </a:r>
          </a:p>
          <a:p>
            <a:pPr marL="457200" lvl="0" indent="-457200" algn="just"/>
            <a:r>
              <a:rPr lang="en-US" dirty="0"/>
              <a:t>		(a) Set PTR = RIGHT[PTR]</a:t>
            </a:r>
          </a:p>
          <a:p>
            <a:pPr marL="457200" lvl="0" indent="-457200" algn="just"/>
            <a:r>
              <a:rPr lang="en-US" dirty="0"/>
              <a:t>		(b) Go to step 2</a:t>
            </a:r>
          </a:p>
          <a:p>
            <a:pPr marL="457200" lvl="0" indent="-457200" algn="just"/>
            <a:r>
              <a:rPr lang="en-US" dirty="0"/>
              <a:t>	[End of if structure]</a:t>
            </a:r>
          </a:p>
          <a:p>
            <a:pPr marL="457200" lvl="0" indent="-457200" algn="just">
              <a:buAutoNum type="arabicPeriod" startAt="7"/>
            </a:pPr>
            <a:r>
              <a:rPr lang="en-US" dirty="0"/>
              <a:t>Set PTR = STACK[TOP] &amp; TOP=TOP-1 [Pops node]</a:t>
            </a:r>
          </a:p>
          <a:p>
            <a:pPr marL="457200" lvl="0" indent="-457200" algn="just"/>
            <a:r>
              <a:rPr lang="en-US" dirty="0"/>
              <a:t>	[End of step 4 loop]</a:t>
            </a:r>
          </a:p>
          <a:p>
            <a:pPr marL="457200" lvl="0" indent="-457200" algn="just"/>
            <a:r>
              <a:rPr lang="en-US" dirty="0"/>
              <a:t>8.      Exit</a:t>
            </a:r>
          </a:p>
          <a:p>
            <a:pPr marL="457200" lvl="0" indent="-457200" algn="just"/>
            <a:endParaRPr lang="en-US" dirty="0"/>
          </a:p>
          <a:p>
            <a:pPr marL="457200" lvl="0" indent="-457200" algn="just">
              <a:buAutoNum type="arabicPeriod" startAt="3"/>
            </a:pPr>
            <a:endParaRPr lang="en-US" dirty="0"/>
          </a:p>
          <a:p>
            <a:pPr marL="457200" lvl="0" indent="-457200" algn="just"/>
            <a:r>
              <a:rPr lang="en-US" dirty="0"/>
              <a:t>	</a:t>
            </a:r>
            <a:r>
              <a:rPr lang="en-US" b="1" dirty="0"/>
              <a:t>	</a:t>
            </a:r>
            <a:r>
              <a:rPr lang="en-US" dirty="0"/>
              <a:t> </a:t>
            </a:r>
          </a:p>
          <a:p>
            <a:pPr algn="just"/>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25</a:t>
            </a:fld>
            <a:endParaRPr lang="en-US"/>
          </a:p>
        </p:txBody>
      </p:sp>
      <p:sp>
        <p:nvSpPr>
          <p:cNvPr id="3" name="Rectangle 2"/>
          <p:cNvSpPr txBox="1">
            <a:spLocks noChangeArrowheads="1"/>
          </p:cNvSpPr>
          <p:nvPr/>
        </p:nvSpPr>
        <p:spPr>
          <a:xfrm>
            <a:off x="914400" y="0"/>
            <a:ext cx="8229600" cy="762000"/>
          </a:xfrm>
          <a:prstGeom prst="rect">
            <a:avLst/>
          </a:prstGeom>
        </p:spPr>
        <p:txBody>
          <a:bodyPr anchor="b"/>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ko-KR" sz="2200" b="1" dirty="0">
                <a:solidFill>
                  <a:srgbClr val="FF0000"/>
                </a:solidFill>
                <a:latin typeface="Cambria" pitchFamily="18" charset="0"/>
                <a:ea typeface="굴림" pitchFamily="34" charset="-127"/>
                <a:cs typeface="+mj-cs"/>
              </a:rPr>
              <a:t>Algorithm: </a:t>
            </a:r>
            <a:r>
              <a:rPr lang="en-US" altLang="ko-KR" sz="2200" b="1" dirty="0" err="1">
                <a:solidFill>
                  <a:srgbClr val="FF0000"/>
                </a:solidFill>
                <a:latin typeface="Cambria" pitchFamily="18" charset="0"/>
                <a:ea typeface="굴림" pitchFamily="34" charset="-127"/>
                <a:cs typeface="+mj-cs"/>
              </a:rPr>
              <a:t>Postorder</a:t>
            </a:r>
            <a:r>
              <a:rPr lang="en-US" altLang="ko-KR" sz="2200" b="1" dirty="0">
                <a:solidFill>
                  <a:srgbClr val="FF0000"/>
                </a:solidFill>
                <a:latin typeface="Cambria" pitchFamily="18" charset="0"/>
                <a:ea typeface="굴림" pitchFamily="34" charset="-127"/>
                <a:cs typeface="+mj-cs"/>
              </a:rPr>
              <a:t> traversal using stacks</a:t>
            </a:r>
            <a:endParaRPr kumimoji="0" lang="en-US" altLang="ko-KR" sz="2200" b="1" i="0" u="none" strike="noStrike" kern="1200" cap="none" spc="0" normalizeH="0" baseline="0" noProof="0" dirty="0">
              <a:ln>
                <a:noFill/>
              </a:ln>
              <a:solidFill>
                <a:srgbClr val="FF0000"/>
              </a:solidFill>
              <a:effectLst/>
              <a:uLnTx/>
              <a:uFillTx/>
              <a:latin typeface="Cambria" pitchFamily="18" charset="0"/>
              <a:ea typeface="굴림" pitchFamily="34" charset="-127"/>
              <a:cs typeface="+mj-cs"/>
            </a:endParaRPr>
          </a:p>
        </p:txBody>
      </p:sp>
      <p:sp>
        <p:nvSpPr>
          <p:cNvPr id="4" name="Content Placeholder 2"/>
          <p:cNvSpPr txBox="1">
            <a:spLocks/>
          </p:cNvSpPr>
          <p:nvPr/>
        </p:nvSpPr>
        <p:spPr>
          <a:xfrm>
            <a:off x="914400" y="838200"/>
            <a:ext cx="8001000" cy="6019800"/>
          </a:xfrm>
          <a:prstGeom prst="rect">
            <a:avLst/>
          </a:prstGeom>
        </p:spPr>
        <p:txBody>
          <a:bodyPr>
            <a:noAutofit/>
          </a:bodyPr>
          <a:lstStyle/>
          <a:p>
            <a:pPr algn="just"/>
            <a:r>
              <a:rPr lang="en-US" sz="1400" b="1" dirty="0" err="1"/>
              <a:t>Postorder</a:t>
            </a:r>
            <a:r>
              <a:rPr lang="en-US" sz="1400" b="1" dirty="0"/>
              <a:t> Traversal: POSTORD(INFO, LEFT, RIGHT, ROOT) : A binary tree T is in memory. The algorithm does a </a:t>
            </a:r>
            <a:r>
              <a:rPr lang="en-US" sz="1400" b="1" dirty="0" err="1"/>
              <a:t>postorder</a:t>
            </a:r>
            <a:r>
              <a:rPr lang="en-US" sz="1400" b="1" dirty="0"/>
              <a:t> traversal of T, applying an operation PROCESS to each of its nodes. An array STACK is used to temporarily hold the addresses of nodes.</a:t>
            </a:r>
            <a:endParaRPr lang="en-US" sz="1400" dirty="0"/>
          </a:p>
          <a:p>
            <a:pPr marL="457200" lvl="0" indent="-457200" algn="just">
              <a:buAutoNum type="arabicPeriod"/>
            </a:pPr>
            <a:r>
              <a:rPr lang="en-US" sz="1400" dirty="0"/>
              <a:t>[initially push NULL onto STACK &amp; initialize PTR]</a:t>
            </a:r>
          </a:p>
          <a:p>
            <a:pPr marL="457200" lvl="0" indent="-457200" algn="just"/>
            <a:r>
              <a:rPr lang="en-US" sz="1400" dirty="0"/>
              <a:t>	Set TOP=1, Stack[1]=NULL &amp; PTR=ROOT</a:t>
            </a:r>
          </a:p>
          <a:p>
            <a:pPr marL="457200" lvl="0" indent="-457200" algn="just">
              <a:buAutoNum type="arabicPeriod" startAt="2"/>
            </a:pPr>
            <a:r>
              <a:rPr lang="en-US" sz="1400" dirty="0"/>
              <a:t>[push left-most path onto Stack]</a:t>
            </a:r>
          </a:p>
          <a:p>
            <a:pPr marL="457200" lvl="0" indent="-457200" algn="just"/>
            <a:r>
              <a:rPr lang="en-US" sz="1400" dirty="0"/>
              <a:t>		Repeat steps 3 to 5 while PTR≠NULL:</a:t>
            </a:r>
          </a:p>
          <a:p>
            <a:pPr marL="457200" lvl="0" indent="-457200" algn="just">
              <a:buAutoNum type="arabicPeriod" startAt="3"/>
            </a:pPr>
            <a:r>
              <a:rPr lang="en-US" sz="1400" dirty="0"/>
              <a:t>Set TOP=Top+1 &amp; STACK[TOP]=PTR</a:t>
            </a:r>
          </a:p>
          <a:p>
            <a:pPr marL="457200" lvl="0" indent="-457200" algn="just"/>
            <a:r>
              <a:rPr lang="en-US" sz="1400" dirty="0"/>
              <a:t>	[Pushes PTR on STACK]</a:t>
            </a:r>
          </a:p>
          <a:p>
            <a:pPr marL="457200" lvl="0" indent="-457200" algn="just">
              <a:buAutoNum type="arabicPeriod" startAt="4"/>
            </a:pPr>
            <a:r>
              <a:rPr lang="en-US" sz="1400" dirty="0"/>
              <a:t>If RIGHT[PTR] ≠ NULL , then : [push on stack]</a:t>
            </a:r>
          </a:p>
          <a:p>
            <a:pPr marL="457200" lvl="0" indent="-457200" algn="just"/>
            <a:r>
              <a:rPr lang="en-US" sz="1400" dirty="0"/>
              <a:t>		Set TOP=TOP+1 &amp; STACK[TOP] = -RIGHT[PTR]</a:t>
            </a:r>
          </a:p>
          <a:p>
            <a:pPr marL="457200" lvl="0" indent="-457200" algn="just"/>
            <a:r>
              <a:rPr lang="en-US" sz="1400" dirty="0"/>
              <a:t>	[End of if structure]</a:t>
            </a:r>
          </a:p>
          <a:p>
            <a:pPr marL="457200" lvl="0" indent="-457200" algn="just">
              <a:buAutoNum type="arabicPeriod" startAt="5"/>
            </a:pPr>
            <a:r>
              <a:rPr lang="en-US" sz="1400" dirty="0"/>
              <a:t>Set PTR = LEFT[PTR]  [updates pointer PTR]</a:t>
            </a:r>
          </a:p>
          <a:p>
            <a:pPr marL="457200" lvl="0" indent="-457200" algn="just"/>
            <a:r>
              <a:rPr lang="en-US" sz="1400" dirty="0"/>
              <a:t>	[End of step 2 loop]</a:t>
            </a:r>
          </a:p>
          <a:p>
            <a:pPr marL="457200" lvl="0" indent="-457200" algn="just">
              <a:buAutoNum type="arabicPeriod" startAt="6"/>
            </a:pPr>
            <a:r>
              <a:rPr lang="en-US" sz="1400" dirty="0"/>
              <a:t>Set PTR = STACK[TOP] &amp; TOP=TOP-1</a:t>
            </a:r>
          </a:p>
          <a:p>
            <a:pPr marL="457200" lvl="0" indent="-457200" algn="just"/>
            <a:r>
              <a:rPr lang="en-US" sz="1400" dirty="0"/>
              <a:t>	[pops node from Stack]</a:t>
            </a:r>
          </a:p>
          <a:p>
            <a:pPr marL="457200" lvl="0" indent="-457200" algn="just">
              <a:buAutoNum type="arabicPeriod" startAt="7"/>
            </a:pPr>
            <a:r>
              <a:rPr lang="en-US" sz="1400" dirty="0"/>
              <a:t>Repeat while PTR&gt;0:</a:t>
            </a:r>
          </a:p>
          <a:p>
            <a:pPr marL="457200" lvl="0" indent="-457200" algn="just"/>
            <a:r>
              <a:rPr lang="en-US" sz="1400" dirty="0"/>
              <a:t>		(a)  Apply PROCESS to INFO[PTR]</a:t>
            </a:r>
          </a:p>
          <a:p>
            <a:pPr marL="457200" lvl="0" indent="-457200" algn="just"/>
            <a:r>
              <a:rPr lang="en-US" sz="1400" dirty="0"/>
              <a:t>		(b)  Set PTR = STACK[TOP] &amp; TOP=TOP-1</a:t>
            </a:r>
          </a:p>
          <a:p>
            <a:pPr marL="457200" lvl="0" indent="-457200" algn="just"/>
            <a:r>
              <a:rPr lang="en-US" sz="1400" dirty="0"/>
              <a:t>	[pops node from STACK]</a:t>
            </a:r>
          </a:p>
          <a:p>
            <a:pPr marL="457200" lvl="0" indent="-457200" algn="just"/>
            <a:r>
              <a:rPr lang="en-US" sz="1400" dirty="0"/>
              <a:t>	[end of loop]</a:t>
            </a:r>
          </a:p>
          <a:p>
            <a:pPr marL="457200" lvl="0" indent="-457200" algn="just">
              <a:buAutoNum type="arabicPeriod" startAt="8"/>
            </a:pPr>
            <a:r>
              <a:rPr lang="en-US" sz="1400" dirty="0"/>
              <a:t>If PTR&lt;0, then:</a:t>
            </a:r>
          </a:p>
          <a:p>
            <a:pPr marL="457200" lvl="0" indent="-457200" algn="just"/>
            <a:r>
              <a:rPr lang="en-US" sz="1400" dirty="0"/>
              <a:t>		(a) Set PTR=-PTR</a:t>
            </a:r>
          </a:p>
          <a:p>
            <a:pPr marL="457200" lvl="0" indent="-457200" algn="just"/>
            <a:r>
              <a:rPr lang="en-US" sz="1400" dirty="0"/>
              <a:t>		(b) </a:t>
            </a:r>
            <a:r>
              <a:rPr lang="en-US" sz="1400" dirty="0" err="1"/>
              <a:t>Goto</a:t>
            </a:r>
            <a:r>
              <a:rPr lang="en-US" sz="1400" dirty="0"/>
              <a:t> step2.</a:t>
            </a:r>
          </a:p>
          <a:p>
            <a:pPr marL="457200" lvl="0" indent="-457200" algn="just"/>
            <a:r>
              <a:rPr lang="en-US" sz="1400" dirty="0"/>
              <a:t>	[End of if structure]</a:t>
            </a:r>
          </a:p>
          <a:p>
            <a:pPr marL="457200" lvl="0" indent="-457200" algn="just"/>
            <a:r>
              <a:rPr lang="en-US" sz="1400" dirty="0"/>
              <a:t>9.        Exit</a:t>
            </a:r>
          </a:p>
          <a:p>
            <a:pPr marL="457200" lvl="0" indent="-457200" algn="just"/>
            <a:r>
              <a:rPr lang="en-US" sz="1400" dirty="0"/>
              <a:t>	</a:t>
            </a:r>
            <a:r>
              <a:rPr lang="en-US" sz="1400" b="1" dirty="0"/>
              <a:t>	</a:t>
            </a:r>
            <a:r>
              <a:rPr lang="en-US" sz="1400" dirty="0"/>
              <a:t> </a:t>
            </a:r>
          </a:p>
          <a:p>
            <a:pPr algn="just"/>
            <a:r>
              <a:rPr lang="en-US" sz="14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42990459"/>
              </p:ext>
            </p:extLst>
          </p:nvPr>
        </p:nvGraphicFramePr>
        <p:xfrm>
          <a:off x="1851025" y="2266950"/>
          <a:ext cx="6378575" cy="3448050"/>
        </p:xfrm>
        <a:graphic>
          <a:graphicData uri="http://schemas.openxmlformats.org/presentationml/2006/ole">
            <mc:AlternateContent xmlns:mc="http://schemas.openxmlformats.org/markup-compatibility/2006">
              <mc:Choice xmlns:v="urn:schemas-microsoft-com:vml" Requires="v">
                <p:oleObj name="Bitmap Image" r:id="rId3" imgW="5440680" imgH="2324160" progId="PBrush">
                  <p:embed/>
                </p:oleObj>
              </mc:Choice>
              <mc:Fallback>
                <p:oleObj name="Bitmap Image" r:id="rId3" imgW="5440680" imgH="2324160" progId="PBrush">
                  <p:embed/>
                  <p:pic>
                    <p:nvPicPr>
                      <p:cNvPr id="0" name=""/>
                      <p:cNvPicPr/>
                      <p:nvPr/>
                    </p:nvPicPr>
                    <p:blipFill>
                      <a:blip r:embed="rId4"/>
                      <a:stretch>
                        <a:fillRect/>
                      </a:stretch>
                    </p:blipFill>
                    <p:spPr>
                      <a:xfrm>
                        <a:off x="1851025" y="2266950"/>
                        <a:ext cx="6378575" cy="3448050"/>
                      </a:xfrm>
                      <a:prstGeom prst="rect">
                        <a:avLst/>
                      </a:prstGeom>
                    </p:spPr>
                  </p:pic>
                </p:oleObj>
              </mc:Fallback>
            </mc:AlternateContent>
          </a:graphicData>
        </a:graphic>
      </p:graphicFrame>
    </p:spTree>
    <p:extLst>
      <p:ext uri="{BB962C8B-B14F-4D97-AF65-F5344CB8AC3E}">
        <p14:creationId xmlns:p14="http://schemas.microsoft.com/office/powerpoint/2010/main" val="1224658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533400"/>
          </a:xfrm>
        </p:spPr>
        <p:txBody>
          <a:bodyPr/>
          <a:lstStyle/>
          <a:p>
            <a:r>
              <a:rPr lang="en-US" dirty="0">
                <a:solidFill>
                  <a:srgbClr val="FF0000"/>
                </a:solidFill>
              </a:rPr>
              <a:t>Trees</a:t>
            </a:r>
          </a:p>
        </p:txBody>
      </p:sp>
      <p:sp>
        <p:nvSpPr>
          <p:cNvPr id="3" name="Content Placeholder 2"/>
          <p:cNvSpPr>
            <a:spLocks noGrp="1"/>
          </p:cNvSpPr>
          <p:nvPr>
            <p:ph idx="1"/>
          </p:nvPr>
        </p:nvSpPr>
        <p:spPr>
          <a:xfrm>
            <a:off x="914400" y="1295400"/>
            <a:ext cx="8001000" cy="4953000"/>
          </a:xfrm>
        </p:spPr>
        <p:txBody>
          <a:bodyPr>
            <a:normAutofit/>
          </a:bodyPr>
          <a:lstStyle/>
          <a:p>
            <a:pPr algn="just" fontAlgn="base"/>
            <a:r>
              <a:rPr lang="en-US" sz="2200" dirty="0"/>
              <a:t>Unlike Arrays, Linked Lists, Stack and queues, which are linear data structures, trees are hierarchical data structures.</a:t>
            </a:r>
          </a:p>
          <a:p>
            <a:pPr algn="just" fontAlgn="base"/>
            <a:r>
              <a:rPr lang="en-US" sz="2200" b="1" dirty="0"/>
              <a:t>Tree Vocabulary: </a:t>
            </a:r>
            <a:r>
              <a:rPr lang="en-US" sz="2200" dirty="0"/>
              <a:t>The topmost node is called root of the tree. The elements that are directly under an element are called its children. The element directly above something is called its parent. For example, a is a child of f and f is the parent of a. Finally, elements with no children are called leaves.</a:t>
            </a:r>
          </a:p>
        </p:txBody>
      </p:sp>
      <p:pic>
        <p:nvPicPr>
          <p:cNvPr id="4" name="Picture 2" descr="C:\Users\Administrator\Desktop\1.png"/>
          <p:cNvPicPr>
            <a:picLocks noChangeAspect="1" noChangeArrowheads="1"/>
          </p:cNvPicPr>
          <p:nvPr/>
        </p:nvPicPr>
        <p:blipFill>
          <a:blip r:embed="rId2"/>
          <a:srcRect/>
          <a:stretch>
            <a:fillRect/>
          </a:stretch>
        </p:blipFill>
        <p:spPr bwMode="auto">
          <a:xfrm>
            <a:off x="3352800" y="4191000"/>
            <a:ext cx="2875825" cy="1828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457200"/>
          </a:xfrm>
        </p:spPr>
        <p:txBody>
          <a:bodyPr/>
          <a:lstStyle/>
          <a:p>
            <a:r>
              <a:rPr lang="en-US" dirty="0">
                <a:solidFill>
                  <a:srgbClr val="FF0000"/>
                </a:solidFill>
              </a:rPr>
              <a:t>Why Trees?</a:t>
            </a:r>
          </a:p>
        </p:txBody>
      </p:sp>
      <p:sp>
        <p:nvSpPr>
          <p:cNvPr id="3" name="Content Placeholder 2"/>
          <p:cNvSpPr>
            <a:spLocks noGrp="1"/>
          </p:cNvSpPr>
          <p:nvPr>
            <p:ph idx="1"/>
          </p:nvPr>
        </p:nvSpPr>
        <p:spPr>
          <a:xfrm>
            <a:off x="762000" y="2209800"/>
            <a:ext cx="7772400" cy="3200400"/>
          </a:xfrm>
        </p:spPr>
        <p:txBody>
          <a:bodyPr>
            <a:normAutofit/>
          </a:bodyPr>
          <a:lstStyle/>
          <a:p>
            <a:pPr algn="just" fontAlgn="base">
              <a:buNone/>
            </a:pPr>
            <a:r>
              <a:rPr lang="en-US" sz="2200" b="1" dirty="0"/>
              <a:t>1.</a:t>
            </a:r>
            <a:r>
              <a:rPr lang="en-US" sz="2200" dirty="0"/>
              <a:t> One reason to use trees might be because you want to store information that naturally forms a hierarchy. For example, the file system on a computer</a:t>
            </a:r>
            <a:r>
              <a:rPr lang="en-US" sz="2200" dirty="0">
                <a:sym typeface="Wingdings" panose="05000000000000000000" pitchFamily="2" charset="2"/>
              </a:rPr>
              <a:t>.(directory structure)</a:t>
            </a:r>
          </a:p>
          <a:p>
            <a:pPr algn="just" fontAlgn="base">
              <a:buNone/>
            </a:pPr>
            <a:endParaRPr lang="en-US" sz="2200" dirty="0"/>
          </a:p>
          <a:p>
            <a:pPr algn="just" fontAlgn="base">
              <a:buNone/>
            </a:pPr>
            <a:r>
              <a:rPr lang="en-US" sz="2200" b="1" dirty="0"/>
              <a:t>2.</a:t>
            </a:r>
            <a:r>
              <a:rPr lang="en-US" sz="2200" dirty="0"/>
              <a:t> Trees (with some ordering e.g., BST) provide moderate access/search (quicker than Linked List and slower than arrays).</a:t>
            </a:r>
          </a:p>
          <a:p>
            <a:pPr algn="just" fontAlgn="base">
              <a:buNone/>
            </a:pP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p>
        </p:txBody>
      </p:sp>
      <p:sp>
        <p:nvSpPr>
          <p:cNvPr id="5" name="Content Placeholder 4"/>
          <p:cNvSpPr>
            <a:spLocks noGrp="1"/>
          </p:cNvSpPr>
          <p:nvPr>
            <p:ph idx="1"/>
          </p:nvPr>
        </p:nvSpPr>
        <p:spPr/>
        <p:txBody>
          <a:bodyPr>
            <a:normAutofit/>
          </a:bodyPr>
          <a:lstStyle/>
          <a:p>
            <a:pPr algn="just">
              <a:buNone/>
            </a:pPr>
            <a:r>
              <a:rPr lang="en-US" altLang="zh-TW" sz="2200" b="1" dirty="0"/>
              <a:t>Definition</a:t>
            </a:r>
            <a:r>
              <a:rPr lang="en-US" altLang="zh-TW" sz="2200" dirty="0"/>
              <a:t> : A </a:t>
            </a:r>
            <a:r>
              <a:rPr lang="en-US" altLang="zh-TW" sz="2200" i="1" dirty="0"/>
              <a:t>tree</a:t>
            </a:r>
            <a:r>
              <a:rPr lang="en-US" altLang="zh-TW" sz="2200" dirty="0"/>
              <a:t> is a finite set of </a:t>
            </a:r>
            <a:r>
              <a:rPr lang="en-US" altLang="zh-TW" sz="2200" dirty="0">
                <a:solidFill>
                  <a:schemeClr val="tx2"/>
                </a:solidFill>
              </a:rPr>
              <a:t>one</a:t>
            </a:r>
            <a:r>
              <a:rPr lang="en-US" altLang="zh-TW" sz="2200" dirty="0"/>
              <a:t> or </a:t>
            </a:r>
            <a:r>
              <a:rPr lang="en-US" altLang="zh-TW" sz="2200" dirty="0">
                <a:solidFill>
                  <a:schemeClr val="tx2"/>
                </a:solidFill>
              </a:rPr>
              <a:t>more</a:t>
            </a:r>
            <a:r>
              <a:rPr lang="en-US" altLang="zh-TW" sz="2200" dirty="0"/>
              <a:t> nodes such that</a:t>
            </a:r>
          </a:p>
          <a:p>
            <a:pPr lvl="1" algn="just"/>
            <a:r>
              <a:rPr lang="en-US" altLang="zh-TW" sz="2200" dirty="0">
                <a:latin typeface="Cambria" pitchFamily="18" charset="0"/>
              </a:rPr>
              <a:t>There is a specially designated node called </a:t>
            </a:r>
            <a:r>
              <a:rPr lang="en-US" altLang="zh-TW" sz="2200" i="1" dirty="0">
                <a:latin typeface="Cambria" pitchFamily="18" charset="0"/>
              </a:rPr>
              <a:t>root</a:t>
            </a:r>
            <a:r>
              <a:rPr lang="en-US" altLang="zh-TW" sz="2200" dirty="0">
                <a:latin typeface="Cambria" pitchFamily="18" charset="0"/>
              </a:rPr>
              <a:t>.</a:t>
            </a:r>
          </a:p>
          <a:p>
            <a:pPr algn="just"/>
            <a:r>
              <a:rPr lang="en-US" sz="2200" dirty="0"/>
              <a:t>Tree can be defined as collection of nodes to simulate hierarchical structure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dirty="0"/>
              <a:t>Some Terminology</a:t>
            </a:r>
          </a:p>
        </p:txBody>
      </p:sp>
      <p:sp>
        <p:nvSpPr>
          <p:cNvPr id="3" name="Content Placeholder 2"/>
          <p:cNvSpPr>
            <a:spLocks noGrp="1"/>
          </p:cNvSpPr>
          <p:nvPr>
            <p:ph idx="1"/>
          </p:nvPr>
        </p:nvSpPr>
        <p:spPr>
          <a:xfrm>
            <a:off x="914400" y="685800"/>
            <a:ext cx="8001000" cy="5562600"/>
          </a:xfrm>
        </p:spPr>
        <p:txBody>
          <a:bodyPr>
            <a:normAutofit/>
          </a:bodyPr>
          <a:lstStyle/>
          <a:p>
            <a:pPr>
              <a:buNone/>
            </a:pPr>
            <a:endParaRPr lang="en-US" altLang="zh-TW" sz="2200" dirty="0"/>
          </a:p>
          <a:p>
            <a:r>
              <a:rPr lang="en-US" sz="2200" b="1" dirty="0"/>
              <a:t>Binary Tree- </a:t>
            </a:r>
            <a:r>
              <a:rPr lang="en-US" sz="2200" dirty="0"/>
              <a:t>A binary tree can have either </a:t>
            </a:r>
            <a:r>
              <a:rPr lang="en-US" sz="2200" dirty="0" err="1"/>
              <a:t>zero,one</a:t>
            </a:r>
            <a:r>
              <a:rPr lang="en-US" sz="2200" dirty="0"/>
              <a:t> or two children i.e. Maximum number of child nodes is 2</a:t>
            </a:r>
          </a:p>
          <a:p>
            <a:r>
              <a:rPr lang="en-US" sz="2200" b="1" dirty="0"/>
              <a:t>Level-</a:t>
            </a:r>
            <a:r>
              <a:rPr lang="en-US" sz="2200" dirty="0"/>
              <a:t> Level means distance from the root.</a:t>
            </a:r>
          </a:p>
          <a:p>
            <a:pPr marL="0" indent="0">
              <a:buNone/>
            </a:pPr>
            <a:r>
              <a:rPr lang="en-US" sz="2200" dirty="0"/>
              <a:t>      Root is always at level 0,As we move further the level         increases by 1.</a:t>
            </a:r>
          </a:p>
          <a:p>
            <a:r>
              <a:rPr lang="en-US" sz="2200" b="1" dirty="0"/>
              <a:t>Depth or Height- </a:t>
            </a:r>
            <a:r>
              <a:rPr lang="en-US" sz="2200" dirty="0"/>
              <a:t>Depth or height of a tree is the maximum level of the tree plus one.</a:t>
            </a:r>
          </a:p>
          <a:p>
            <a:r>
              <a:rPr lang="en-US" sz="2200" b="1" dirty="0"/>
              <a:t>Leaf Node/External Node – </a:t>
            </a:r>
            <a:r>
              <a:rPr lang="en-US" sz="2200" dirty="0"/>
              <a:t>A node with no children is known as leaf node or external node.</a:t>
            </a:r>
          </a:p>
          <a:p>
            <a:r>
              <a:rPr lang="en-US" sz="2200" b="1" dirty="0"/>
              <a:t>Internal Node </a:t>
            </a:r>
            <a:r>
              <a:rPr lang="en-US" sz="2200" dirty="0"/>
              <a:t>– A node which have children or successor is known as Internal node.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altLang="zh-TW" dirty="0">
                <a:solidFill>
                  <a:srgbClr val="FF0000"/>
                </a:solidFill>
              </a:rPr>
              <a:t>Some Terminology (cont’d)</a:t>
            </a:r>
            <a:br>
              <a:rPr lang="en-US" altLang="zh-TW"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914400" y="1600200"/>
            <a:ext cx="8001000" cy="4648200"/>
          </a:xfrm>
        </p:spPr>
        <p:txBody>
          <a:bodyPr>
            <a:normAutofit/>
          </a:bodyPr>
          <a:lstStyle/>
          <a:p>
            <a:pPr lvl="1"/>
            <a:r>
              <a:rPr lang="en-US" altLang="zh-TW" sz="2200" b="1" dirty="0">
                <a:latin typeface="Cambria" pitchFamily="18" charset="0"/>
              </a:rPr>
              <a:t>Edge – </a:t>
            </a:r>
            <a:r>
              <a:rPr lang="en-US" altLang="zh-TW" sz="2200" dirty="0">
                <a:latin typeface="Cambria" pitchFamily="18" charset="0"/>
              </a:rPr>
              <a:t>It is a line which joins a node with its successor.</a:t>
            </a:r>
          </a:p>
          <a:p>
            <a:pPr lvl="1"/>
            <a:r>
              <a:rPr lang="en-US" altLang="zh-TW" sz="2200" b="1" dirty="0">
                <a:latin typeface="Cambria" pitchFamily="18" charset="0"/>
              </a:rPr>
              <a:t>Path – </a:t>
            </a:r>
            <a:r>
              <a:rPr lang="en-US" altLang="zh-TW" sz="2200" dirty="0">
                <a:latin typeface="Cambria" pitchFamily="18" charset="0"/>
              </a:rPr>
              <a:t>Sequences of edges is called Path.</a:t>
            </a:r>
            <a:endParaRPr lang="en-US" altLang="zh-TW" sz="2200" b="1" dirty="0">
              <a:latin typeface="Cambria" pitchFamily="18" charset="0"/>
            </a:endParaRPr>
          </a:p>
          <a:p>
            <a:pPr lvl="1"/>
            <a:r>
              <a:rPr lang="en-US" altLang="zh-TW" sz="2200" b="1" dirty="0">
                <a:latin typeface="Cambria" pitchFamily="18" charset="0"/>
              </a:rPr>
              <a:t>Siblings - </a:t>
            </a:r>
            <a:r>
              <a:rPr lang="en-US" altLang="zh-TW" sz="2200" dirty="0">
                <a:latin typeface="Cambria" pitchFamily="18" charset="0"/>
              </a:rPr>
              <a:t> Children of the same parent are said to be siblings.</a:t>
            </a:r>
          </a:p>
          <a:p>
            <a:pPr lvl="1"/>
            <a:r>
              <a:rPr lang="en-US" altLang="zh-TW" sz="2200" b="1" dirty="0">
                <a:latin typeface="Cambria" pitchFamily="18" charset="0"/>
              </a:rPr>
              <a:t>Ancestors of a node - </a:t>
            </a:r>
            <a:r>
              <a:rPr lang="en-US" altLang="zh-TW" sz="2200" dirty="0">
                <a:latin typeface="Cambria" pitchFamily="18" charset="0"/>
              </a:rPr>
              <a:t> All the nodes along the path from the root to that node.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381000"/>
          </a:xfrm>
        </p:spPr>
        <p:txBody>
          <a:bodyPr/>
          <a:lstStyle/>
          <a:p>
            <a:r>
              <a:rPr lang="en-US" dirty="0"/>
              <a:t>Binary Trees</a:t>
            </a:r>
          </a:p>
        </p:txBody>
      </p:sp>
      <p:sp>
        <p:nvSpPr>
          <p:cNvPr id="3" name="Content Placeholder 2"/>
          <p:cNvSpPr>
            <a:spLocks noGrp="1"/>
          </p:cNvSpPr>
          <p:nvPr>
            <p:ph idx="1"/>
          </p:nvPr>
        </p:nvSpPr>
        <p:spPr>
          <a:xfrm>
            <a:off x="914400" y="1066800"/>
            <a:ext cx="8001000" cy="2362200"/>
          </a:xfrm>
        </p:spPr>
        <p:txBody>
          <a:bodyPr>
            <a:normAutofit/>
          </a:bodyPr>
          <a:lstStyle/>
          <a:p>
            <a:r>
              <a:rPr lang="en-US" altLang="zh-TW" sz="2200" dirty="0"/>
              <a:t>Binary trees are characterized by the fact that any node can have at most two branches</a:t>
            </a:r>
          </a:p>
          <a:p>
            <a:r>
              <a:rPr lang="en-US" altLang="zh-TW" sz="2200" b="1" dirty="0"/>
              <a:t>Definition</a:t>
            </a:r>
            <a:endParaRPr lang="en-US" altLang="zh-TW" sz="2200" dirty="0"/>
          </a:p>
          <a:p>
            <a:pPr lvl="1"/>
            <a:r>
              <a:rPr lang="en-US" altLang="zh-TW" sz="2200" dirty="0">
                <a:latin typeface="Cambria" pitchFamily="18" charset="0"/>
              </a:rPr>
              <a:t>A </a:t>
            </a:r>
            <a:r>
              <a:rPr lang="en-US" altLang="zh-TW" sz="2200" i="1" dirty="0">
                <a:latin typeface="Cambria" pitchFamily="18" charset="0"/>
              </a:rPr>
              <a:t>binary tree </a:t>
            </a:r>
            <a:r>
              <a:rPr lang="en-US" altLang="zh-TW" sz="2200" dirty="0">
                <a:latin typeface="Cambria" pitchFamily="18" charset="0"/>
              </a:rPr>
              <a:t>is a finite set of nodes that is either empty or consists of a root and two disjoint binary trees called the left </a:t>
            </a:r>
            <a:r>
              <a:rPr lang="en-US" altLang="zh-TW" sz="2200" dirty="0" err="1">
                <a:latin typeface="Cambria" pitchFamily="18" charset="0"/>
              </a:rPr>
              <a:t>subtree</a:t>
            </a:r>
            <a:r>
              <a:rPr lang="en-US" altLang="zh-TW" sz="2200" dirty="0">
                <a:latin typeface="Cambria" pitchFamily="18" charset="0"/>
              </a:rPr>
              <a:t> and the right </a:t>
            </a:r>
            <a:r>
              <a:rPr lang="en-US" altLang="zh-TW" sz="2200" dirty="0" err="1">
                <a:latin typeface="Cambria" pitchFamily="18" charset="0"/>
              </a:rPr>
              <a:t>subtree</a:t>
            </a:r>
            <a:endParaRPr lang="en-US" altLang="zh-TW" sz="2200" dirty="0">
              <a:latin typeface="Cambria" pitchFamily="18" charset="0"/>
            </a:endParaRPr>
          </a:p>
          <a:p>
            <a:pPr>
              <a:buNone/>
            </a:pPr>
            <a:endParaRPr lang="en-US" sz="2200" dirty="0"/>
          </a:p>
        </p:txBody>
      </p:sp>
      <p:sp>
        <p:nvSpPr>
          <p:cNvPr id="4" name="Rectangle 2"/>
          <p:cNvSpPr txBox="1">
            <a:spLocks noChangeArrowheads="1"/>
          </p:cNvSpPr>
          <p:nvPr/>
        </p:nvSpPr>
        <p:spPr>
          <a:xfrm>
            <a:off x="609600" y="228600"/>
            <a:ext cx="8226425" cy="722312"/>
          </a:xfrm>
          <a:prstGeom prst="rect">
            <a:avLst/>
          </a:prstGeom>
          <a:scene3d>
            <a:camera prst="orthographicFront"/>
            <a:lightRig rig="threePt" dir="t"/>
          </a:scene3d>
          <a:sp3d>
            <a:bevelT prst="relaxedInset"/>
          </a:sp3d>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TW" sz="24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Binary Trees</a:t>
            </a:r>
          </a:p>
        </p:txBody>
      </p:sp>
      <p:sp>
        <p:nvSpPr>
          <p:cNvPr id="3" name="Content Placeholder 2"/>
          <p:cNvSpPr>
            <a:spLocks noGrp="1"/>
          </p:cNvSpPr>
          <p:nvPr>
            <p:ph idx="1"/>
          </p:nvPr>
        </p:nvSpPr>
        <p:spPr/>
        <p:txBody>
          <a:bodyPr/>
          <a:lstStyle/>
          <a:p>
            <a:pPr marL="0" indent="0" algn="just" fontAlgn="base">
              <a:buNone/>
            </a:pPr>
            <a:r>
              <a:rPr lang="en-US" b="1" dirty="0"/>
              <a:t>Rooted Binary Tree</a:t>
            </a:r>
            <a:r>
              <a:rPr lang="en-US" dirty="0"/>
              <a:t>: It has a root node. Each node has at most 2 children.</a:t>
            </a:r>
          </a:p>
          <a:p>
            <a:pPr marL="0" indent="0" algn="just" fontAlgn="base">
              <a:buNone/>
            </a:pPr>
            <a:r>
              <a:rPr lang="en-US" b="1" dirty="0"/>
              <a:t>Full Binary Tree/Strict</a:t>
            </a:r>
            <a:r>
              <a:rPr lang="en-US" dirty="0"/>
              <a:t>: A binary tree in which every node has either 0 or 2 children is called as a </a:t>
            </a:r>
            <a:r>
              <a:rPr lang="en-US" b="1" dirty="0"/>
              <a:t>Full binary tree</a:t>
            </a:r>
            <a:r>
              <a:rPr lang="en-US" dirty="0"/>
              <a:t>.</a:t>
            </a:r>
          </a:p>
          <a:p>
            <a:pPr marL="0" indent="0" algn="just" fontAlgn="base">
              <a:buNone/>
            </a:pPr>
            <a:r>
              <a:rPr lang="en-US" b="1" dirty="0"/>
              <a:t>Complete Binary Tree/Perfect</a:t>
            </a:r>
            <a:r>
              <a:rPr lang="en-US" dirty="0"/>
              <a:t>: Every internal node has exactly 2 children. All the leaf nodes are at the same level.</a:t>
            </a:r>
          </a:p>
          <a:p>
            <a:pPr marL="0" indent="0" algn="just" fontAlgn="base">
              <a:buNone/>
            </a:pPr>
            <a:r>
              <a:rPr lang="en-US" b="1" dirty="0"/>
              <a:t>Skewed Binary Tree: </a:t>
            </a:r>
            <a:r>
              <a:rPr lang="en-US" dirty="0"/>
              <a:t>All the nodes except one node has one and only one child. The remaining node has no child.</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793931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12983</TotalTime>
  <Words>1756</Words>
  <Application>Microsoft Office PowerPoint</Application>
  <PresentationFormat>On-screen Show (4:3)</PresentationFormat>
  <Paragraphs>180</Paragraphs>
  <Slides>27</Slides>
  <Notes>4</Notes>
  <HiddenSlides>4</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27</vt:i4>
      </vt:variant>
    </vt:vector>
  </HeadingPairs>
  <TitlesOfParts>
    <vt:vector size="40" baseType="lpstr">
      <vt:lpstr>Arial</vt:lpstr>
      <vt:lpstr>Arial Black</vt:lpstr>
      <vt:lpstr>Calibri</vt:lpstr>
      <vt:lpstr>Cambria</vt:lpstr>
      <vt:lpstr>Casper</vt:lpstr>
      <vt:lpstr>lusitana</vt:lpstr>
      <vt:lpstr>Raleway ExtraBold</vt:lpstr>
      <vt:lpstr>Times New Roman</vt:lpstr>
      <vt:lpstr>Wingdings</vt:lpstr>
      <vt:lpstr>Office Theme</vt:lpstr>
      <vt:lpstr>Custom Design</vt:lpstr>
      <vt:lpstr>CorelDRAW</vt:lpstr>
      <vt:lpstr>Bitmap Image</vt:lpstr>
      <vt:lpstr>PowerPoint Presentation</vt:lpstr>
      <vt:lpstr>Topics to be covered </vt:lpstr>
      <vt:lpstr>Trees</vt:lpstr>
      <vt:lpstr>Why Trees?</vt:lpstr>
      <vt:lpstr>Introduction</vt:lpstr>
      <vt:lpstr>Some Terminology</vt:lpstr>
      <vt:lpstr>Some Terminology (cont’d) </vt:lpstr>
      <vt:lpstr>Binary Trees</vt:lpstr>
      <vt:lpstr>Types of Binary Trees</vt:lpstr>
      <vt:lpstr>PowerPoint Presentation</vt:lpstr>
      <vt:lpstr>Skewed Binary Tree</vt:lpstr>
      <vt:lpstr>Representation of Trees in memory </vt:lpstr>
      <vt:lpstr>Array Representation of Tree</vt:lpstr>
      <vt:lpstr>PowerPoint Presentation</vt:lpstr>
      <vt:lpstr>Drawback??</vt:lpstr>
      <vt:lpstr>Linked List Representation of Tree</vt:lpstr>
      <vt:lpstr>Linked List Representation of Tree</vt:lpstr>
      <vt:lpstr>Continue..</vt:lpstr>
      <vt:lpstr>Binary Tree Traversals</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Kamna Sharma</cp:lastModifiedBy>
  <cp:revision>547</cp:revision>
  <dcterms:created xsi:type="dcterms:W3CDTF">2013-12-12T17:34:34Z</dcterms:created>
  <dcterms:modified xsi:type="dcterms:W3CDTF">2023-07-03T10:37:50Z</dcterms:modified>
</cp:coreProperties>
</file>