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9"/>
  </p:notesMasterIdLst>
  <p:handoutMasterIdLst>
    <p:handoutMasterId r:id="rId20"/>
  </p:handoutMasterIdLst>
  <p:sldIdLst>
    <p:sldId id="731" r:id="rId3"/>
    <p:sldId id="761" r:id="rId4"/>
    <p:sldId id="762" r:id="rId5"/>
    <p:sldId id="450" r:id="rId6"/>
    <p:sldId id="451" r:id="rId7"/>
    <p:sldId id="477" r:id="rId8"/>
    <p:sldId id="478" r:id="rId9"/>
    <p:sldId id="479" r:id="rId10"/>
    <p:sldId id="452" r:id="rId11"/>
    <p:sldId id="763" r:id="rId12"/>
    <p:sldId id="767" r:id="rId13"/>
    <p:sldId id="764" r:id="rId14"/>
    <p:sldId id="765" r:id="rId15"/>
    <p:sldId id="766" r:id="rId16"/>
    <p:sldId id="753" r:id="rId17"/>
    <p:sldId id="76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559" autoAdjust="0"/>
  </p:normalViewPr>
  <p:slideViewPr>
    <p:cSldViewPr>
      <p:cViewPr varScale="1">
        <p:scale>
          <a:sx n="55" d="100"/>
          <a:sy n="55" d="100"/>
        </p:scale>
        <p:origin x="160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7/3/2023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3687396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userDrawn="1"/>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7/3/2023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B /B+TREE </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14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a:t>
            </a:r>
          </a:p>
          <a:p>
            <a:pPr algn="ctr"/>
            <a:r>
              <a:rPr lang="en-US" sz="2000" dirty="0">
                <a:latin typeface="Times New Roman" pitchFamily="18" charset="0"/>
                <a:cs typeface="Times New Roman" pitchFamily="18" charset="0"/>
              </a:rPr>
              <a:t>DATA STRUCTURES </a:t>
            </a:r>
          </a:p>
          <a:p>
            <a:pPr algn="ct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(22CSH-211,22ITH-211)</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Practice???</a:t>
            </a:r>
          </a:p>
        </p:txBody>
      </p:sp>
      <p:sp>
        <p:nvSpPr>
          <p:cNvPr id="3" name="Content Placeholder 2"/>
          <p:cNvSpPr>
            <a:spLocks noGrp="1"/>
          </p:cNvSpPr>
          <p:nvPr>
            <p:ph idx="1"/>
          </p:nvPr>
        </p:nvSpPr>
        <p:spPr/>
        <p:txBody>
          <a:bodyPr/>
          <a:lstStyle/>
          <a:p>
            <a:pPr marL="0" indent="0">
              <a:buNone/>
            </a:pPr>
            <a:r>
              <a:rPr lang="en-US" dirty="0"/>
              <a:t>B tree of order 3:</a:t>
            </a:r>
          </a:p>
          <a:p>
            <a:pPr marL="0" indent="0">
              <a:buNone/>
            </a:pPr>
            <a:r>
              <a:rPr lang="en-US" dirty="0"/>
              <a:t>The elements to be inserted are 4, 2, 20, 10, 1, 14, 7, 11, 3, 8.</a:t>
            </a:r>
          </a:p>
          <a:p>
            <a:pPr marL="0" indent="0">
              <a:buNone/>
            </a:pPr>
            <a:endParaRPr lang="en-US" dirty="0"/>
          </a:p>
          <a:p>
            <a:pPr marL="0" indent="0">
              <a:buNone/>
            </a:pPr>
            <a:endParaRPr lang="en-US" dirty="0"/>
          </a:p>
          <a:p>
            <a:pPr marL="0" indent="0">
              <a:buNone/>
            </a:pPr>
            <a:r>
              <a:rPr lang="en-US" dirty="0"/>
              <a:t>B Tree of order 4:</a:t>
            </a:r>
          </a:p>
          <a:p>
            <a:pPr marL="0" indent="0">
              <a:buNone/>
            </a:pPr>
            <a:r>
              <a:rPr lang="en-US" dirty="0"/>
              <a:t>5, 3, 21, 9, 1, 13, 2, 7, 10, 12, 4, 8</a:t>
            </a:r>
          </a:p>
        </p:txBody>
      </p:sp>
    </p:spTree>
    <p:extLst>
      <p:ext uri="{BB962C8B-B14F-4D97-AF65-F5344CB8AC3E}">
        <p14:creationId xmlns:p14="http://schemas.microsoft.com/office/powerpoint/2010/main" val="2127746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from B-Tree</a:t>
            </a:r>
          </a:p>
        </p:txBody>
      </p:sp>
      <p:sp>
        <p:nvSpPr>
          <p:cNvPr id="3" name="Content Placeholder 2"/>
          <p:cNvSpPr>
            <a:spLocks noGrp="1"/>
          </p:cNvSpPr>
          <p:nvPr>
            <p:ph idx="1"/>
          </p:nvPr>
        </p:nvSpPr>
        <p:spPr>
          <a:solidFill>
            <a:schemeClr val="bg2"/>
          </a:solidFill>
        </p:spPr>
        <p:txBody>
          <a:bodyPr>
            <a:normAutofit fontScale="32500" lnSpcReduction="20000"/>
          </a:bodyPr>
          <a:lstStyle/>
          <a:p>
            <a:pPr>
              <a:spcBef>
                <a:spcPct val="50000"/>
              </a:spcBef>
            </a:pPr>
            <a:r>
              <a:rPr lang="en-US" sz="4900" dirty="0"/>
              <a:t>During insertion, the key always goes into a leaf. For deletion we wish to remove from a leaf.</a:t>
            </a:r>
          </a:p>
          <a:p>
            <a:pPr>
              <a:spcBef>
                <a:spcPct val="50000"/>
              </a:spcBef>
            </a:pPr>
            <a:r>
              <a:rPr lang="en-US" sz="4900" dirty="0"/>
              <a:t>There are 3 possible ways we can do this:</a:t>
            </a:r>
          </a:p>
          <a:p>
            <a:pPr>
              <a:spcBef>
                <a:spcPct val="50000"/>
              </a:spcBef>
              <a:buAutoNum type="arabicPeriod"/>
            </a:pPr>
            <a:r>
              <a:rPr lang="en-US" sz="4900" dirty="0"/>
              <a:t>If the key is already in a leaf node, and removing it doesn’t cause that leaf node to have too few keys, then simply remove the key to be deleted.</a:t>
            </a:r>
          </a:p>
          <a:p>
            <a:pPr>
              <a:spcBef>
                <a:spcPct val="50000"/>
              </a:spcBef>
              <a:buAutoNum type="arabicPeriod"/>
            </a:pPr>
            <a:r>
              <a:rPr lang="en-US" sz="4900" dirty="0"/>
              <a:t>If the key is not in a leaf then it is guaranteed that its predecessor or successor will be in a leaf. In this case, can we delete the key &amp; promote the predecessor or successor key to the non-leaf deleted key’s position.</a:t>
            </a:r>
          </a:p>
          <a:p>
            <a:pPr>
              <a:spcBef>
                <a:spcPct val="50000"/>
              </a:spcBef>
              <a:buAutoNum type="arabicPeriod"/>
            </a:pPr>
            <a:r>
              <a:rPr lang="en-US" sz="4900" dirty="0"/>
              <a:t>If (1) &amp; (2) lead to a leaf node containing less than the minimum number of keys then we have to look at the siblings immediately adjacent to the leaf in question:</a:t>
            </a:r>
          </a:p>
          <a:p>
            <a:pPr>
              <a:spcBef>
                <a:spcPct val="50000"/>
              </a:spcBef>
            </a:pPr>
            <a:r>
              <a:rPr lang="en-US" sz="4900" dirty="0"/>
              <a:t>		If one of them has more than the minimum number of keys then we can promote one of its keys to the parent and take the parent key into our lacking leaf.</a:t>
            </a:r>
          </a:p>
          <a:p>
            <a:pPr>
              <a:spcBef>
                <a:spcPct val="50000"/>
              </a:spcBef>
            </a:pPr>
            <a:r>
              <a:rPr lang="en-US" sz="4900" dirty="0"/>
              <a:t>		If neither of them has more than the minimum number of keys then the lacking leaf and one of its neighbors can be combined with their shared parent(the opposite of promoting a key) and the new leaf will have the correct number of keys; If this step leaves the parent with too few keys then we repeat the process up to the root itself, if required.</a:t>
            </a:r>
          </a:p>
          <a:p>
            <a:pPr marL="0" indent="0">
              <a:buNone/>
            </a:pPr>
            <a:endParaRPr lang="en-US" dirty="0"/>
          </a:p>
        </p:txBody>
      </p:sp>
    </p:spTree>
    <p:extLst>
      <p:ext uri="{BB962C8B-B14F-4D97-AF65-F5344CB8AC3E}">
        <p14:creationId xmlns:p14="http://schemas.microsoft.com/office/powerpoint/2010/main" val="266119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Trees</a:t>
            </a:r>
          </a:p>
        </p:txBody>
      </p:sp>
      <p:sp>
        <p:nvSpPr>
          <p:cNvPr id="3" name="Content Placeholder 2"/>
          <p:cNvSpPr>
            <a:spLocks noGrp="1"/>
          </p:cNvSpPr>
          <p:nvPr>
            <p:ph idx="1"/>
          </p:nvPr>
        </p:nvSpPr>
        <p:spPr/>
        <p:txBody>
          <a:bodyPr>
            <a:normAutofit lnSpcReduction="10000"/>
          </a:bodyPr>
          <a:lstStyle/>
          <a:p>
            <a:pPr algn="just"/>
            <a:r>
              <a:rPr lang="en-US" sz="2000" dirty="0"/>
              <a:t>In B Tree, Keys and records both can be stored in the internal as well as leaf nodes. Whereas, in B+ tree, records (data) can only be stored on the leaf nodes while internal nodes can only store the key values.</a:t>
            </a:r>
          </a:p>
          <a:p>
            <a:pPr marL="0" indent="0" algn="just">
              <a:buNone/>
            </a:pPr>
            <a:endParaRPr lang="en-US" sz="2000" dirty="0"/>
          </a:p>
          <a:p>
            <a:pPr algn="just"/>
            <a:r>
              <a:rPr lang="en-US" sz="2000" dirty="0"/>
              <a:t>The leaf nodes of a B+ tree are linked together in the form of a singly linked lists to make the search queries more efficient.</a:t>
            </a:r>
          </a:p>
          <a:p>
            <a:pPr marL="0" indent="0" algn="just">
              <a:buNone/>
            </a:pPr>
            <a:endParaRPr lang="en-US" sz="2000" dirty="0"/>
          </a:p>
          <a:p>
            <a:pPr algn="just"/>
            <a:r>
              <a:rPr lang="en-US" sz="2000" dirty="0"/>
              <a:t>B+ Tree are used to store the large amount of data which can not be stored in the main memory. Due to the fact that, size of main memory is always limited, the internal nodes (keys to access records) of the B+ tree are stored in the main memory whereas, leaf nodes are stored in the secondary memory.</a:t>
            </a:r>
          </a:p>
          <a:p>
            <a:pPr marL="0" indent="0" algn="just">
              <a:buNone/>
            </a:pPr>
            <a:br>
              <a:rPr lang="en-US" sz="2000" dirty="0"/>
            </a:br>
            <a:endParaRPr lang="en-US" sz="2000" dirty="0"/>
          </a:p>
        </p:txBody>
      </p:sp>
    </p:spTree>
    <p:extLst>
      <p:ext uri="{BB962C8B-B14F-4D97-AF65-F5344CB8AC3E}">
        <p14:creationId xmlns:p14="http://schemas.microsoft.com/office/powerpoint/2010/main" val="3417035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924800" cy="1143000"/>
          </a:xfrm>
        </p:spPr>
        <p:txBody>
          <a:bodyPr/>
          <a:lstStyle/>
          <a:p>
            <a:pPr algn="just"/>
            <a:r>
              <a:rPr lang="en-US" b="0" dirty="0"/>
              <a:t>The leaf nodes of a B+ tree are linked together in the form of a singly linked lists to make the search queries more efficient.</a:t>
            </a:r>
            <a:endParaRPr lang="en-US" dirty="0"/>
          </a:p>
        </p:txBody>
      </p:sp>
      <p:pic>
        <p:nvPicPr>
          <p:cNvPr id="2050" name="Picture 2" descr="B+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743200"/>
            <a:ext cx="8001000" cy="223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17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200000"/>
              </a:lnSpc>
              <a:buNone/>
            </a:pPr>
            <a:r>
              <a:rPr lang="en-US" b="1" dirty="0"/>
              <a:t>Application of B &amp; B+ Tress???</a:t>
            </a:r>
          </a:p>
          <a:p>
            <a:pPr marL="0" indent="0">
              <a:lnSpc>
                <a:spcPct val="200000"/>
              </a:lnSpc>
              <a:buNone/>
            </a:pPr>
            <a:r>
              <a:rPr lang="en-US" b="1" dirty="0"/>
              <a:t>Differences between B &amp; B+ Tress???</a:t>
            </a:r>
          </a:p>
        </p:txBody>
      </p:sp>
    </p:spTree>
    <p:extLst>
      <p:ext uri="{BB962C8B-B14F-4D97-AF65-F5344CB8AC3E}">
        <p14:creationId xmlns:p14="http://schemas.microsoft.com/office/powerpoint/2010/main" val="224344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p:txBody>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Li`pschutz</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Seymour, “Data Structures”, </a:t>
            </a: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Schaum's</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Outline Series, Tata McGraw Hill.</a:t>
            </a:r>
          </a:p>
          <a:p>
            <a:pPr marL="457200" indent="-457200">
              <a:spcBef>
                <a:spcPct val="20000"/>
              </a:spcBef>
              <a:buFont typeface="Arial" pitchFamily="34" charset="0"/>
              <a:buAutoNum type="arabicPeriod"/>
              <a:defRPr/>
            </a:pPr>
            <a:r>
              <a:rPr lang="en-US" sz="2200" dirty="0">
                <a:latin typeface="Cambria" pitchFamily="18" charset="0"/>
              </a:rPr>
              <a:t>Data structure and algorithm by Narasimha </a:t>
            </a:r>
            <a:r>
              <a:rPr lang="en-US" sz="2200" dirty="0" err="1">
                <a:latin typeface="Cambria" pitchFamily="18" charset="0"/>
              </a:rPr>
              <a:t>Karumanchi</a:t>
            </a:r>
            <a:r>
              <a:rPr lang="en-US" sz="2200" dirty="0">
                <a:latin typeface="Cambria" pitchFamily="18" charset="0"/>
              </a:rPr>
              <a:t>.</a:t>
            </a:r>
          </a:p>
          <a:p>
            <a:pPr marL="457200" lvl="0" indent="-457200">
              <a:spcBef>
                <a:spcPct val="20000"/>
              </a:spcBef>
              <a:buFont typeface="Arial" pitchFamily="34" charset="0"/>
              <a:buAutoNum type="arabicPeriod"/>
              <a:defRPr/>
            </a:pPr>
            <a:r>
              <a:rPr lang="en-US" sz="2200" dirty="0">
                <a:latin typeface="Cambria" pitchFamily="18" charset="0"/>
                <a:hlinkClick r:id="rId2"/>
              </a:rPr>
              <a:t>www.tutorialspoint.com</a:t>
            </a:r>
            <a:endParaRPr lang="en-US" sz="2200" dirty="0">
              <a:latin typeface="Cambria" pitchFamily="18" charset="0"/>
            </a:endParaRPr>
          </a:p>
          <a:p>
            <a:pPr marL="457200" lvl="0" indent="-457200">
              <a:spcBef>
                <a:spcPct val="20000"/>
              </a:spcBef>
              <a:buFont typeface="Arial" pitchFamily="34" charset="0"/>
              <a:buAutoNum type="arabicPeriod"/>
              <a:defRPr/>
            </a:pPr>
            <a:r>
              <a:rPr lang="en-US" sz="2200" dirty="0">
                <a:latin typeface="Cambria" pitchFamily="18" charset="0"/>
                <a:hlinkClick r:id="rId3"/>
              </a:rPr>
              <a:t>www.geeksforgeeks.com</a:t>
            </a: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a:p>
            <a:pPr marL="0" indent="0">
              <a:buNone/>
            </a:pPr>
            <a:endParaRPr lang="en-US" dirty="0"/>
          </a:p>
        </p:txBody>
      </p:sp>
      <p:sp>
        <p:nvSpPr>
          <p:cNvPr id="15" name="Text Placeholder 14"/>
          <p:cNvSpPr>
            <a:spLocks noGrp="1"/>
          </p:cNvSpPr>
          <p:nvPr>
            <p:ph type="body" sz="quarter" idx="10"/>
          </p:nvPr>
        </p:nvSpPr>
        <p:spPr/>
        <p:txBody>
          <a:bodyPr/>
          <a:lstStyle/>
          <a:p>
            <a:endParaRPr lang="en-US"/>
          </a:p>
        </p:txBody>
      </p:sp>
      <p:sp>
        <p:nvSpPr>
          <p:cNvPr id="16" name="Content Placeholder 2"/>
          <p:cNvSpPr txBox="1">
            <a:spLocks/>
          </p:cNvSpPr>
          <p:nvPr/>
        </p:nvSpPr>
        <p:spPr>
          <a:xfrm>
            <a:off x="762000" y="1447800"/>
            <a:ext cx="8229600" cy="4800600"/>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17" name="Text Placeholder 3"/>
          <p:cNvSpPr txBox="1">
            <a:spLocks/>
          </p:cNvSpPr>
          <p:nvPr/>
        </p:nvSpPr>
        <p:spPr>
          <a:xfrm>
            <a:off x="1066800" y="609600"/>
            <a:ext cx="7924800" cy="685800"/>
          </a:xfrm>
          <a:prstGeom prst="rect">
            <a:avLst/>
          </a:prstGeom>
          <a:solidFill>
            <a:schemeClr val="bg1"/>
          </a:solidFill>
        </p:spPr>
        <p:txBody>
          <a:bodyPr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rgbClr val="C00000"/>
                </a:solidFill>
                <a:effectLst/>
                <a:uLnTx/>
                <a:uFillTx/>
                <a:latin typeface="Cambria" pitchFamily="18" charset="0"/>
                <a:ea typeface="+mn-ea"/>
                <a:cs typeface="+mn-cs"/>
              </a:rPr>
              <a:t>References</a:t>
            </a:r>
            <a:endParaRPr kumimoji="0" lang="en-US" sz="3200" b="1" i="0" u="none" strike="noStrike" kern="1200" cap="none" spc="0" normalizeH="0" baseline="0" noProof="0" dirty="0">
              <a:ln>
                <a:noFill/>
              </a:ln>
              <a:solidFill>
                <a:srgbClr val="C00000"/>
              </a:solidFill>
              <a:effectLst/>
              <a:uLnTx/>
              <a:uFillTx/>
              <a:latin typeface="Cambria" pitchFamily="18" charset="0"/>
              <a:ea typeface="+mn-ea"/>
              <a:cs typeface="+mn-cs"/>
            </a:endParaRPr>
          </a:p>
        </p:txBody>
      </p:sp>
      <p:sp>
        <p:nvSpPr>
          <p:cNvPr id="18" name="Slide Number Placeholder 1"/>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8F82A5B-10F6-41ED-9A2B-03224D407F06}"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Goodrich, Michael T., </a:t>
            </a:r>
            <a:r>
              <a:rPr lang="en-US" dirty="0" err="1"/>
              <a:t>Tamassia</a:t>
            </a:r>
            <a:r>
              <a:rPr lang="en-US" dirty="0"/>
              <a:t>, Roberto, and Mount, David M., “Data Structures and Algorithms in C++”, Wiley Student Edition.</a:t>
            </a:r>
          </a:p>
          <a:p>
            <a:r>
              <a:rPr lang="en-US" dirty="0" err="1"/>
              <a:t>Aho</a:t>
            </a:r>
            <a:r>
              <a:rPr lang="en-US" dirty="0"/>
              <a:t>, Alfred V., </a:t>
            </a:r>
            <a:r>
              <a:rPr lang="en-US" dirty="0" err="1"/>
              <a:t>Ullman</a:t>
            </a:r>
            <a:r>
              <a:rPr lang="en-US" dirty="0"/>
              <a:t>, Jeffrey D., </a:t>
            </a:r>
            <a:r>
              <a:rPr lang="en-US" dirty="0" err="1"/>
              <a:t>Hopcroft</a:t>
            </a:r>
            <a:r>
              <a:rPr lang="en-US" dirty="0"/>
              <a:t> ,John E. “Data Structures and Algorithms”, Addison Wesley</a:t>
            </a:r>
          </a:p>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r>
              <a:rPr lang="en-US" dirty="0" err="1"/>
              <a:t>Augenstein,Moshe</a:t>
            </a:r>
            <a:r>
              <a:rPr lang="en-US" dirty="0"/>
              <a:t> J , </a:t>
            </a:r>
            <a:r>
              <a:rPr lang="en-US" dirty="0" err="1"/>
              <a:t>Tanenbaum</a:t>
            </a:r>
            <a:r>
              <a:rPr lang="en-US"/>
              <a:t>, Aaron  M, “Data Structures using C and C++”, Prentice Hall of India</a:t>
            </a:r>
          </a:p>
        </p:txBody>
      </p:sp>
      <p:sp>
        <p:nvSpPr>
          <p:cNvPr id="3" name="Text Placeholder 2"/>
          <p:cNvSpPr>
            <a:spLocks noGrp="1"/>
          </p:cNvSpPr>
          <p:nvPr>
            <p:ph type="body" sz="quarter" idx="10"/>
          </p:nvPr>
        </p:nvSpPr>
        <p:spPr/>
        <p:txBody>
          <a:bodyPr/>
          <a:lstStyle/>
          <a:p>
            <a:r>
              <a:rPr lang="en-US" dirty="0"/>
              <a:t>Books Recommended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AFEB8E-4746-4D6B-83DD-C242283432A6}"/>
              </a:ext>
            </a:extLst>
          </p:cNvPr>
          <p:cNvSpPr>
            <a:spLocks noGrp="1"/>
          </p:cNvSpPr>
          <p:nvPr>
            <p:ph type="sldNum" sz="quarter" idx="12"/>
          </p:nvPr>
        </p:nvSpPr>
        <p:spPr/>
        <p:txBody>
          <a:bodyPr/>
          <a:lstStyle/>
          <a:p>
            <a:fld id="{68F82A5B-10F6-41ED-9A2B-03224D407F06}" type="slidenum">
              <a:rPr lang="en-US" smtClean="0"/>
              <a:pPr/>
              <a:t>2</a:t>
            </a:fld>
            <a:endParaRPr lang="en-US"/>
          </a:p>
        </p:txBody>
      </p:sp>
      <p:sp>
        <p:nvSpPr>
          <p:cNvPr id="3" name="TextBox 2">
            <a:extLst>
              <a:ext uri="{FF2B5EF4-FFF2-40B4-BE49-F238E27FC236}">
                <a16:creationId xmlns:a16="http://schemas.microsoft.com/office/drawing/2014/main" id="{7D459425-649D-43C5-847C-0164FA875F1E}"/>
              </a:ext>
            </a:extLst>
          </p:cNvPr>
          <p:cNvSpPr txBox="1"/>
          <p:nvPr/>
        </p:nvSpPr>
        <p:spPr>
          <a:xfrm>
            <a:off x="1181100" y="1828800"/>
            <a:ext cx="6781800" cy="443993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CONSTRUCTING A B-TREE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INSERTING IN A B-TREE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DELETING FROM A B-TREE</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DIFFERENCE BETWEEN B &amp; B+ TREES</a:t>
            </a:r>
          </a:p>
          <a:p>
            <a:pPr marL="285750" indent="-285750">
              <a:lnSpc>
                <a:spcPct val="2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3A1A8F-5513-4BAA-B392-415E160FB388}"/>
              </a:ext>
            </a:extLst>
          </p:cNvPr>
          <p:cNvSpPr txBox="1"/>
          <p:nvPr/>
        </p:nvSpPr>
        <p:spPr>
          <a:xfrm>
            <a:off x="1676400" y="1371600"/>
            <a:ext cx="5029200" cy="369332"/>
          </a:xfrm>
          <a:prstGeom prst="rect">
            <a:avLst/>
          </a:prstGeom>
          <a:noFill/>
        </p:spPr>
        <p:txBody>
          <a:bodyPr wrap="square" rtlCol="0">
            <a:spAutoFit/>
          </a:bodyPr>
          <a:lstStyle/>
          <a:p>
            <a:pPr algn="ctr"/>
            <a:r>
              <a:rPr lang="en-IN" dirty="0"/>
              <a:t>TOPICS TO BE COVERED</a:t>
            </a:r>
          </a:p>
        </p:txBody>
      </p:sp>
    </p:spTree>
    <p:extLst>
      <p:ext uri="{BB962C8B-B14F-4D97-AF65-F5344CB8AC3E}">
        <p14:creationId xmlns:p14="http://schemas.microsoft.com/office/powerpoint/2010/main" val="498636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B tree</a:t>
            </a:r>
          </a:p>
        </p:txBody>
      </p:sp>
      <p:sp>
        <p:nvSpPr>
          <p:cNvPr id="3" name="Content Placeholder 2"/>
          <p:cNvSpPr>
            <a:spLocks noGrp="1"/>
          </p:cNvSpPr>
          <p:nvPr>
            <p:ph idx="1"/>
          </p:nvPr>
        </p:nvSpPr>
        <p:spPr/>
        <p:txBody>
          <a:bodyPr/>
          <a:lstStyle/>
          <a:p>
            <a:pPr marL="0" indent="0" algn="just">
              <a:buNone/>
            </a:pPr>
            <a:r>
              <a:rPr lang="en-US" dirty="0"/>
              <a:t>B tree is used to index the data and provides fast access to the actual data stored on the disks since, the access to value stored in a large database that is stored on a disk is a very time consuming process.</a:t>
            </a:r>
          </a:p>
          <a:p>
            <a:pPr marL="0" indent="0" algn="just">
              <a:buNone/>
            </a:pPr>
            <a:r>
              <a:rPr lang="en-US" dirty="0"/>
              <a:t>One of the main reason of using B tree is its capability to store large number of keys in a single node and large key values by keeping the height of tree relatively small.</a:t>
            </a:r>
          </a:p>
        </p:txBody>
      </p:sp>
    </p:spTree>
    <p:extLst>
      <p:ext uri="{BB962C8B-B14F-4D97-AF65-F5344CB8AC3E}">
        <p14:creationId xmlns:p14="http://schemas.microsoft.com/office/powerpoint/2010/main" val="83070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4</a:t>
            </a:fld>
            <a:endParaRPr lang="en-US"/>
          </a:p>
        </p:txBody>
      </p:sp>
      <p:sp>
        <p:nvSpPr>
          <p:cNvPr id="3"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B-Tree</a:t>
            </a:r>
          </a:p>
        </p:txBody>
      </p:sp>
      <p:sp>
        <p:nvSpPr>
          <p:cNvPr id="5" name="Text Box 8"/>
          <p:cNvSpPr txBox="1">
            <a:spLocks noChangeArrowheads="1"/>
          </p:cNvSpPr>
          <p:nvPr/>
        </p:nvSpPr>
        <p:spPr bwMode="auto">
          <a:xfrm>
            <a:off x="152400" y="1295400"/>
            <a:ext cx="8775700" cy="2308324"/>
          </a:xfrm>
          <a:prstGeom prst="rect">
            <a:avLst/>
          </a:prstGeom>
          <a:solidFill>
            <a:srgbClr val="FFFFDD"/>
          </a:solidFill>
          <a:ln w="9525">
            <a:solidFill>
              <a:schemeClr val="folHlink"/>
            </a:solidFill>
            <a:miter lim="800000"/>
            <a:headEnd/>
            <a:tailEnd/>
          </a:ln>
        </p:spPr>
        <p:txBody>
          <a:bodyPr wrap="square">
            <a:spAutoFit/>
          </a:bodyPr>
          <a:lstStyle/>
          <a:p>
            <a:pPr lvl="2">
              <a:spcBef>
                <a:spcPct val="50000"/>
              </a:spcBef>
            </a:pPr>
            <a:r>
              <a:rPr lang="en-US" sz="1600" dirty="0"/>
              <a:t>A </a:t>
            </a:r>
            <a:r>
              <a:rPr lang="en-US" sz="1600" b="1" dirty="0"/>
              <a:t>B-Tree</a:t>
            </a:r>
            <a:r>
              <a:rPr lang="en-US" sz="1600" dirty="0"/>
              <a:t> of order m is an m-way tree(i.e. a tree where each node may have up to(maximum) m children) in which:</a:t>
            </a:r>
          </a:p>
          <a:p>
            <a:pPr>
              <a:spcBef>
                <a:spcPct val="50000"/>
              </a:spcBef>
              <a:buFont typeface="Wingdings" pitchFamily="2" charset="2"/>
              <a:buChar char="§"/>
            </a:pPr>
            <a:r>
              <a:rPr lang="en-US" sz="1600" dirty="0"/>
              <a:t>The maximum number of keys in each non-leaf node is one less than the number of its children. (m-1)</a:t>
            </a:r>
          </a:p>
          <a:p>
            <a:pPr>
              <a:spcBef>
                <a:spcPct val="50000"/>
              </a:spcBef>
              <a:buFont typeface="Wingdings" pitchFamily="2" charset="2"/>
              <a:buChar char="§"/>
            </a:pPr>
            <a:r>
              <a:rPr lang="en-US" sz="1600" dirty="0"/>
              <a:t>All leaves are on the same level.</a:t>
            </a:r>
          </a:p>
          <a:p>
            <a:pPr>
              <a:spcBef>
                <a:spcPct val="50000"/>
              </a:spcBef>
              <a:buFont typeface="Wingdings" pitchFamily="2" charset="2"/>
              <a:buChar char="§"/>
            </a:pPr>
            <a:r>
              <a:rPr lang="en-US" sz="1600" dirty="0"/>
              <a:t>All non-leaf(internal) nodes and external nodes (leaf) except the root have at least  </a:t>
            </a:r>
            <a:r>
              <a:rPr lang="az-Cyrl-AZ" sz="1600" dirty="0"/>
              <a:t>Г</a:t>
            </a:r>
            <a:r>
              <a:rPr lang="en-US" sz="1600" dirty="0"/>
              <a:t>m/2˥ children or in other words </a:t>
            </a:r>
            <a:r>
              <a:rPr lang="az-Cyrl-AZ" sz="1600" dirty="0"/>
              <a:t>Г</a:t>
            </a:r>
            <a:r>
              <a:rPr lang="en-US" sz="1600" dirty="0"/>
              <a:t>m/2˥ -1 keys.</a:t>
            </a:r>
          </a:p>
          <a:p>
            <a:pPr>
              <a:spcBef>
                <a:spcPct val="50000"/>
              </a:spcBef>
            </a:pPr>
            <a:endParaRPr lang="en-US" sz="1600" dirty="0"/>
          </a:p>
        </p:txBody>
      </p:sp>
      <p:sp>
        <p:nvSpPr>
          <p:cNvPr id="6" name="Text Box 8"/>
          <p:cNvSpPr txBox="1">
            <a:spLocks noChangeArrowheads="1"/>
          </p:cNvSpPr>
          <p:nvPr/>
        </p:nvSpPr>
        <p:spPr bwMode="auto">
          <a:xfrm>
            <a:off x="152400" y="4114800"/>
            <a:ext cx="8775700" cy="1815882"/>
          </a:xfrm>
          <a:prstGeom prst="rect">
            <a:avLst/>
          </a:prstGeom>
          <a:solidFill>
            <a:srgbClr val="FFFFDD"/>
          </a:solidFill>
          <a:ln w="9525">
            <a:solidFill>
              <a:schemeClr val="folHlink"/>
            </a:solidFill>
            <a:miter lim="800000"/>
            <a:headEnd/>
            <a:tailEnd/>
          </a:ln>
        </p:spPr>
        <p:txBody>
          <a:bodyPr wrap="square">
            <a:spAutoFit/>
          </a:bodyPr>
          <a:lstStyle/>
          <a:p>
            <a:pPr>
              <a:spcBef>
                <a:spcPct val="50000"/>
              </a:spcBef>
            </a:pPr>
            <a:r>
              <a:rPr lang="en-US" sz="1600" dirty="0"/>
              <a:t>Suppose m=5.</a:t>
            </a:r>
          </a:p>
          <a:p>
            <a:pPr>
              <a:spcBef>
                <a:spcPct val="50000"/>
              </a:spcBef>
              <a:buFont typeface="Arial" pitchFamily="34" charset="0"/>
              <a:buChar char="•"/>
            </a:pPr>
            <a:r>
              <a:rPr lang="en-US" sz="1600" dirty="0"/>
              <a:t>Number of keys in internal node  is 1 less than its number of children.</a:t>
            </a:r>
          </a:p>
          <a:p>
            <a:pPr>
              <a:spcBef>
                <a:spcPct val="50000"/>
              </a:spcBef>
              <a:buFont typeface="Arial" pitchFamily="34" charset="0"/>
              <a:buChar char="•"/>
            </a:pPr>
            <a:r>
              <a:rPr lang="en-US" sz="1600" dirty="0"/>
              <a:t>All internal node except the root have at least </a:t>
            </a:r>
            <a:r>
              <a:rPr lang="az-Cyrl-AZ" sz="1600" dirty="0"/>
              <a:t>Г</a:t>
            </a:r>
            <a:r>
              <a:rPr lang="en-US" sz="1600" dirty="0"/>
              <a:t>5/2˥ = 3 children (or at least 2 keys)</a:t>
            </a:r>
          </a:p>
          <a:p>
            <a:pPr>
              <a:spcBef>
                <a:spcPct val="50000"/>
              </a:spcBef>
              <a:buFont typeface="Arial" pitchFamily="34" charset="0"/>
              <a:buChar char="•"/>
            </a:pPr>
            <a:r>
              <a:rPr lang="en-US" sz="1600" dirty="0"/>
              <a:t>A leaf node contains not more than 4 keys.</a:t>
            </a:r>
          </a:p>
          <a:p>
            <a:pPr>
              <a:spcBef>
                <a:spcPct val="50000"/>
              </a:spcBef>
              <a:buFont typeface="Arial" pitchFamily="34" charset="0"/>
              <a:buChar char="•"/>
            </a:pPr>
            <a:r>
              <a:rPr lang="en-US" sz="1600" dirty="0"/>
              <a:t>Leaf node must contain at least </a:t>
            </a:r>
            <a:r>
              <a:rPr lang="az-Cyrl-AZ" sz="1600" dirty="0"/>
              <a:t>Г</a:t>
            </a:r>
            <a:r>
              <a:rPr lang="en-US" sz="1600" dirty="0"/>
              <a:t>5/2˥  - 1 = 2 keys.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Constructing a B-Tree</a:t>
            </a:r>
          </a:p>
        </p:txBody>
      </p:sp>
      <p:sp>
        <p:nvSpPr>
          <p:cNvPr id="4" name="Text Box 8"/>
          <p:cNvSpPr txBox="1">
            <a:spLocks noChangeArrowheads="1"/>
          </p:cNvSpPr>
          <p:nvPr/>
        </p:nvSpPr>
        <p:spPr bwMode="auto">
          <a:xfrm>
            <a:off x="1143000" y="1066800"/>
            <a:ext cx="7467600" cy="1446550"/>
          </a:xfrm>
          <a:prstGeom prst="rect">
            <a:avLst/>
          </a:prstGeom>
          <a:solidFill>
            <a:srgbClr val="FFFFDD"/>
          </a:solidFill>
          <a:ln w="9525">
            <a:solidFill>
              <a:schemeClr val="folHlink"/>
            </a:solidFill>
            <a:miter lim="800000"/>
            <a:headEnd/>
            <a:tailEnd/>
          </a:ln>
        </p:spPr>
        <p:txBody>
          <a:bodyPr wrap="square">
            <a:spAutoFit/>
          </a:bodyPr>
          <a:lstStyle/>
          <a:p>
            <a:pPr>
              <a:spcBef>
                <a:spcPct val="50000"/>
              </a:spcBef>
            </a:pPr>
            <a:r>
              <a:rPr lang="en-US" sz="1600" dirty="0"/>
              <a:t>Suppose we start with an empty B-tree and keys arrive in the following order:</a:t>
            </a:r>
          </a:p>
          <a:p>
            <a:pPr>
              <a:spcBef>
                <a:spcPct val="50000"/>
              </a:spcBef>
            </a:pPr>
            <a:r>
              <a:rPr lang="en-US" sz="1600" dirty="0"/>
              <a:t>1, 12, 8, 2, 25, 6, 14, 28, 17, 7, 52, 16, 48, 68, 3, 26, 29, 53, 55, 45</a:t>
            </a:r>
          </a:p>
          <a:p>
            <a:pPr>
              <a:spcBef>
                <a:spcPct val="50000"/>
              </a:spcBef>
            </a:pPr>
            <a:endParaRPr lang="en-US" sz="1600" dirty="0"/>
          </a:p>
          <a:p>
            <a:pPr>
              <a:spcBef>
                <a:spcPct val="50000"/>
              </a:spcBef>
            </a:pPr>
            <a:r>
              <a:rPr lang="en-US" sz="1600" dirty="0"/>
              <a:t>Construct a B-tree of order 5. That means each node can have </a:t>
            </a:r>
            <a:r>
              <a:rPr lang="en-US" sz="1600" dirty="0" err="1"/>
              <a:t>upto</a:t>
            </a:r>
            <a:r>
              <a:rPr lang="en-US" sz="1600" dirty="0"/>
              <a:t> 5 </a:t>
            </a:r>
            <a:r>
              <a:rPr lang="en-US" sz="1600" dirty="0" err="1"/>
              <a:t>childrens</a:t>
            </a:r>
            <a:r>
              <a:rPr lang="en-US" sz="1600" dirty="0"/>
              <a:t>.</a:t>
            </a:r>
          </a:p>
        </p:txBody>
      </p:sp>
      <p:pic>
        <p:nvPicPr>
          <p:cNvPr id="100354" name="Picture 2"/>
          <p:cNvPicPr>
            <a:picLocks noChangeAspect="1" noChangeArrowheads="1"/>
          </p:cNvPicPr>
          <p:nvPr/>
        </p:nvPicPr>
        <p:blipFill>
          <a:blip r:embed="rId2" cstate="print"/>
          <a:srcRect/>
          <a:stretch>
            <a:fillRect/>
          </a:stretch>
        </p:blipFill>
        <p:spPr bwMode="auto">
          <a:xfrm>
            <a:off x="533400" y="2667000"/>
            <a:ext cx="4448175" cy="838200"/>
          </a:xfrm>
          <a:prstGeom prst="rect">
            <a:avLst/>
          </a:prstGeom>
          <a:noFill/>
          <a:ln w="9525">
            <a:noFill/>
            <a:miter lim="800000"/>
            <a:headEnd/>
            <a:tailEnd/>
          </a:ln>
          <a:effectLst/>
        </p:spPr>
      </p:pic>
      <p:pic>
        <p:nvPicPr>
          <p:cNvPr id="100355" name="Picture 3"/>
          <p:cNvPicPr>
            <a:picLocks noChangeAspect="1" noChangeArrowheads="1"/>
          </p:cNvPicPr>
          <p:nvPr/>
        </p:nvPicPr>
        <p:blipFill>
          <a:blip r:embed="rId3" cstate="print"/>
          <a:srcRect/>
          <a:stretch>
            <a:fillRect/>
          </a:stretch>
        </p:blipFill>
        <p:spPr bwMode="auto">
          <a:xfrm>
            <a:off x="381000" y="3657600"/>
            <a:ext cx="6877050" cy="1038225"/>
          </a:xfrm>
          <a:prstGeom prst="rect">
            <a:avLst/>
          </a:prstGeom>
          <a:noFill/>
          <a:ln w="9525">
            <a:noFill/>
            <a:miter lim="800000"/>
            <a:headEnd/>
            <a:tailEnd/>
          </a:ln>
          <a:effectLst/>
        </p:spPr>
      </p:pic>
      <p:pic>
        <p:nvPicPr>
          <p:cNvPr id="100356" name="Picture 4"/>
          <p:cNvPicPr>
            <a:picLocks noChangeAspect="1" noChangeArrowheads="1"/>
          </p:cNvPicPr>
          <p:nvPr/>
        </p:nvPicPr>
        <p:blipFill>
          <a:blip r:embed="rId4" cstate="print"/>
          <a:srcRect/>
          <a:stretch>
            <a:fillRect/>
          </a:stretch>
        </p:blipFill>
        <p:spPr bwMode="auto">
          <a:xfrm>
            <a:off x="2514600" y="4419600"/>
            <a:ext cx="3209925" cy="15335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6</a:t>
            </a:fld>
            <a:endParaRPr lang="en-US"/>
          </a:p>
        </p:txBody>
      </p:sp>
      <p:pic>
        <p:nvPicPr>
          <p:cNvPr id="101378" name="Picture 2"/>
          <p:cNvPicPr>
            <a:picLocks noChangeAspect="1" noChangeArrowheads="1"/>
          </p:cNvPicPr>
          <p:nvPr/>
        </p:nvPicPr>
        <p:blipFill>
          <a:blip r:embed="rId2" cstate="print"/>
          <a:srcRect/>
          <a:stretch>
            <a:fillRect/>
          </a:stretch>
        </p:blipFill>
        <p:spPr bwMode="auto">
          <a:xfrm>
            <a:off x="1524000" y="1762125"/>
            <a:ext cx="5553075" cy="2200275"/>
          </a:xfrm>
          <a:prstGeom prst="rect">
            <a:avLst/>
          </a:prstGeom>
          <a:noFill/>
          <a:ln w="9525">
            <a:noFill/>
            <a:miter lim="800000"/>
            <a:headEnd/>
            <a:tailEnd/>
          </a:ln>
          <a:effectLst/>
        </p:spPr>
      </p:pic>
      <p:pic>
        <p:nvPicPr>
          <p:cNvPr id="101380" name="Picture 4"/>
          <p:cNvPicPr>
            <a:picLocks noChangeAspect="1" noChangeArrowheads="1"/>
          </p:cNvPicPr>
          <p:nvPr/>
        </p:nvPicPr>
        <p:blipFill>
          <a:blip r:embed="rId3" cstate="print"/>
          <a:srcRect/>
          <a:stretch>
            <a:fillRect/>
          </a:stretch>
        </p:blipFill>
        <p:spPr bwMode="auto">
          <a:xfrm>
            <a:off x="457200" y="4048125"/>
            <a:ext cx="8239125" cy="2505075"/>
          </a:xfrm>
          <a:prstGeom prst="rect">
            <a:avLst/>
          </a:prstGeom>
          <a:noFill/>
          <a:ln w="9525">
            <a:noFill/>
            <a:miter lim="800000"/>
            <a:headEnd/>
            <a:tailEnd/>
          </a:ln>
          <a:effectLst/>
        </p:spPr>
      </p:pic>
      <p:sp>
        <p:nvSpPr>
          <p:cNvPr id="6"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Constructing a B-Tree(contd..)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7</a:t>
            </a:fld>
            <a:endParaRPr lang="en-US"/>
          </a:p>
        </p:txBody>
      </p:sp>
      <p:pic>
        <p:nvPicPr>
          <p:cNvPr id="102402" name="Picture 2"/>
          <p:cNvPicPr>
            <a:picLocks noChangeAspect="1" noChangeArrowheads="1"/>
          </p:cNvPicPr>
          <p:nvPr/>
        </p:nvPicPr>
        <p:blipFill>
          <a:blip r:embed="rId2" cstate="print"/>
          <a:srcRect/>
          <a:stretch>
            <a:fillRect/>
          </a:stretch>
        </p:blipFill>
        <p:spPr bwMode="auto">
          <a:xfrm>
            <a:off x="1295400" y="838200"/>
            <a:ext cx="6838950" cy="2171700"/>
          </a:xfrm>
          <a:prstGeom prst="rect">
            <a:avLst/>
          </a:prstGeom>
          <a:noFill/>
          <a:ln w="9525">
            <a:noFill/>
            <a:miter lim="800000"/>
            <a:headEnd/>
            <a:tailEnd/>
          </a:ln>
          <a:effectLst/>
        </p:spPr>
      </p:pic>
      <p:pic>
        <p:nvPicPr>
          <p:cNvPr id="102403" name="Picture 3"/>
          <p:cNvPicPr>
            <a:picLocks noChangeAspect="1" noChangeArrowheads="1"/>
          </p:cNvPicPr>
          <p:nvPr/>
        </p:nvPicPr>
        <p:blipFill>
          <a:blip r:embed="rId3" cstate="print"/>
          <a:srcRect/>
          <a:stretch>
            <a:fillRect/>
          </a:stretch>
        </p:blipFill>
        <p:spPr bwMode="auto">
          <a:xfrm>
            <a:off x="381000" y="2819400"/>
            <a:ext cx="8382000" cy="3429000"/>
          </a:xfrm>
          <a:prstGeom prst="rect">
            <a:avLst/>
          </a:prstGeom>
          <a:noFill/>
          <a:ln w="9525">
            <a:noFill/>
            <a:miter lim="800000"/>
            <a:headEnd/>
            <a:tailEnd/>
          </a:ln>
          <a:effectLst/>
        </p:spPr>
      </p:pic>
      <p:sp>
        <p:nvSpPr>
          <p:cNvPr id="5"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Constructing a B-Tree(contd..)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8</a:t>
            </a:fld>
            <a:endParaRPr lang="en-US"/>
          </a:p>
        </p:txBody>
      </p:sp>
      <p:pic>
        <p:nvPicPr>
          <p:cNvPr id="103426" name="Picture 2"/>
          <p:cNvPicPr>
            <a:picLocks noChangeAspect="1" noChangeArrowheads="1"/>
          </p:cNvPicPr>
          <p:nvPr/>
        </p:nvPicPr>
        <p:blipFill>
          <a:blip r:embed="rId2" cstate="print"/>
          <a:srcRect/>
          <a:stretch>
            <a:fillRect/>
          </a:stretch>
        </p:blipFill>
        <p:spPr bwMode="auto">
          <a:xfrm>
            <a:off x="304800" y="1524000"/>
            <a:ext cx="8639175" cy="2847975"/>
          </a:xfrm>
          <a:prstGeom prst="rect">
            <a:avLst/>
          </a:prstGeom>
          <a:noFill/>
          <a:ln w="9525">
            <a:noFill/>
            <a:miter lim="800000"/>
            <a:headEnd/>
            <a:tailEnd/>
          </a:ln>
          <a:effectLst/>
        </p:spPr>
      </p:pic>
      <p:sp>
        <p:nvSpPr>
          <p:cNvPr id="4"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Constructing a B-Tree(contd..)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9</a:t>
            </a:fld>
            <a:endParaRPr lang="en-US"/>
          </a:p>
        </p:txBody>
      </p:sp>
      <p:sp>
        <p:nvSpPr>
          <p:cNvPr id="3" name="Rectangle 2"/>
          <p:cNvSpPr txBox="1">
            <a:spLocks noChangeArrowheads="1"/>
          </p:cNvSpPr>
          <p:nvPr/>
        </p:nvSpPr>
        <p:spPr>
          <a:xfrm>
            <a:off x="838200" y="381000"/>
            <a:ext cx="7772400" cy="762000"/>
          </a:xfrm>
          <a:prstGeom prst="rect">
            <a:avLst/>
          </a:prstGeom>
        </p:spPr>
        <p:txBody>
          <a:bodyPr lIns="90488" tIns="44450" rIns="90488" bIns="4445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Inserting into a B-Tree</a:t>
            </a:r>
          </a:p>
        </p:txBody>
      </p:sp>
      <p:sp>
        <p:nvSpPr>
          <p:cNvPr id="4" name="Text Box 8"/>
          <p:cNvSpPr txBox="1">
            <a:spLocks noChangeArrowheads="1"/>
          </p:cNvSpPr>
          <p:nvPr/>
        </p:nvSpPr>
        <p:spPr bwMode="auto">
          <a:xfrm>
            <a:off x="152400" y="1437144"/>
            <a:ext cx="8775700" cy="2554545"/>
          </a:xfrm>
          <a:prstGeom prst="rect">
            <a:avLst/>
          </a:prstGeom>
          <a:solidFill>
            <a:srgbClr val="FFFFDD"/>
          </a:solidFill>
          <a:ln w="9525">
            <a:solidFill>
              <a:schemeClr val="folHlink"/>
            </a:solidFill>
            <a:miter lim="800000"/>
            <a:headEnd/>
            <a:tailEnd/>
          </a:ln>
        </p:spPr>
        <p:txBody>
          <a:bodyPr wrap="square">
            <a:spAutoFit/>
          </a:bodyPr>
          <a:lstStyle/>
          <a:p>
            <a:pPr marL="342900" indent="-342900">
              <a:spcBef>
                <a:spcPct val="50000"/>
              </a:spcBef>
              <a:buFont typeface="+mj-lt"/>
              <a:buAutoNum type="arabicPeriod"/>
            </a:pPr>
            <a:r>
              <a:rPr lang="en-US" sz="1600" dirty="0"/>
              <a:t>Attempt to insert the new key into a leaf.</a:t>
            </a:r>
          </a:p>
          <a:p>
            <a:pPr marL="342900" indent="-342900">
              <a:spcBef>
                <a:spcPct val="50000"/>
              </a:spcBef>
              <a:buFont typeface="+mj-lt"/>
              <a:buAutoNum type="arabicPeriod"/>
            </a:pPr>
            <a:r>
              <a:rPr lang="en-US" sz="1600" dirty="0"/>
              <a:t>If this would result in that leaf becoming too big, split the leaf into 2, promoting the middle key to the leaf’s parent.</a:t>
            </a:r>
          </a:p>
          <a:p>
            <a:pPr marL="342900" indent="-342900">
              <a:spcBef>
                <a:spcPct val="50000"/>
              </a:spcBef>
              <a:buFont typeface="+mj-lt"/>
              <a:buAutoNum type="arabicPeriod"/>
            </a:pPr>
            <a:r>
              <a:rPr lang="en-US" sz="1600" dirty="0"/>
              <a:t>If this would result in the parent becoming too big, split the parent into two, promoting the middle key.</a:t>
            </a:r>
          </a:p>
          <a:p>
            <a:pPr marL="342900" indent="-342900">
              <a:spcBef>
                <a:spcPct val="50000"/>
              </a:spcBef>
              <a:buFont typeface="+mj-lt"/>
              <a:buAutoNum type="arabicPeriod"/>
            </a:pPr>
            <a:r>
              <a:rPr lang="en-US" sz="1600" dirty="0"/>
              <a:t>This strategy must have to be repeated all the way to the top.</a:t>
            </a:r>
          </a:p>
          <a:p>
            <a:pPr marL="342900" indent="-342900">
              <a:spcBef>
                <a:spcPct val="50000"/>
              </a:spcBef>
              <a:buFont typeface="+mj-lt"/>
              <a:buAutoNum type="arabicPeriod"/>
            </a:pPr>
            <a:r>
              <a:rPr lang="en-US" sz="1600" dirty="0"/>
              <a:t>If necessary, the root is split in two and the middle key is promoted to a new root, making the tree one level higher.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10664</TotalTime>
  <Words>1153</Words>
  <Application>Microsoft Office PowerPoint</Application>
  <PresentationFormat>On-screen Show (4:3)</PresentationFormat>
  <Paragraphs>88</Paragraphs>
  <Slides>16</Slides>
  <Notes>1</Notes>
  <HiddenSlides>1</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7" baseType="lpstr">
      <vt:lpstr>Arial</vt:lpstr>
      <vt:lpstr>Arial Black</vt:lpstr>
      <vt:lpstr>Calibri</vt:lpstr>
      <vt:lpstr>Cambria</vt:lpstr>
      <vt:lpstr>Casper</vt:lpstr>
      <vt:lpstr>Raleway ExtraBold</vt:lpstr>
      <vt:lpstr>Times New Roman</vt:lpstr>
      <vt:lpstr>Wingdings</vt:lpstr>
      <vt:lpstr>Office Theme</vt:lpstr>
      <vt:lpstr>Custom Design</vt:lpstr>
      <vt:lpstr>CorelDRAW</vt:lpstr>
      <vt:lpstr>PowerPoint Presentation</vt:lpstr>
      <vt:lpstr>PowerPoint Presentation</vt:lpstr>
      <vt:lpstr>Introduction to B tree</vt:lpstr>
      <vt:lpstr>PowerPoint Presentation</vt:lpstr>
      <vt:lpstr>PowerPoint Presentation</vt:lpstr>
      <vt:lpstr>PowerPoint Presentation</vt:lpstr>
      <vt:lpstr>PowerPoint Presentation</vt:lpstr>
      <vt:lpstr>PowerPoint Presentation</vt:lpstr>
      <vt:lpstr>PowerPoint Presentation</vt:lpstr>
      <vt:lpstr>Practice???</vt:lpstr>
      <vt:lpstr>Deletion from B-Tree</vt:lpstr>
      <vt:lpstr>B+ Trees</vt:lpstr>
      <vt:lpstr>The leaf nodes of a B+ tree are linked together in the form of a singly linked lists to make the search queries more efficient.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Kamna Sharma</cp:lastModifiedBy>
  <cp:revision>519</cp:revision>
  <dcterms:created xsi:type="dcterms:W3CDTF">2013-12-12T17:34:34Z</dcterms:created>
  <dcterms:modified xsi:type="dcterms:W3CDTF">2023-07-03T10:54:53Z</dcterms:modified>
</cp:coreProperties>
</file>