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5"/>
  </p:notesMasterIdLst>
  <p:handoutMasterIdLst>
    <p:handoutMasterId r:id="rId26"/>
  </p:handoutMasterIdLst>
  <p:sldIdLst>
    <p:sldId id="731" r:id="rId3"/>
    <p:sldId id="761" r:id="rId4"/>
    <p:sldId id="765" r:id="rId5"/>
    <p:sldId id="619" r:id="rId6"/>
    <p:sldId id="620" r:id="rId7"/>
    <p:sldId id="621" r:id="rId8"/>
    <p:sldId id="766" r:id="rId9"/>
    <p:sldId id="631" r:id="rId10"/>
    <p:sldId id="622" r:id="rId11"/>
    <p:sldId id="623" r:id="rId12"/>
    <p:sldId id="625" r:id="rId13"/>
    <p:sldId id="767" r:id="rId14"/>
    <p:sldId id="632" r:id="rId15"/>
    <p:sldId id="633" r:id="rId16"/>
    <p:sldId id="628" r:id="rId17"/>
    <p:sldId id="763" r:id="rId18"/>
    <p:sldId id="764" r:id="rId19"/>
    <p:sldId id="768" r:id="rId20"/>
    <p:sldId id="769" r:id="rId21"/>
    <p:sldId id="770" r:id="rId22"/>
    <p:sldId id="753" r:id="rId23"/>
    <p:sldId id="76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559" autoAdjust="0"/>
  </p:normalViewPr>
  <p:slideViewPr>
    <p:cSldViewPr>
      <p:cViewPr varScale="1">
        <p:scale>
          <a:sx n="55" d="100"/>
          <a:sy n="55" d="100"/>
        </p:scale>
        <p:origin x="16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7/3/2023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81491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25063-F61F-4E51-9B32-DE64CB1B8298}" type="slidenum">
              <a:rPr lang="en-US" altLang="zh-TW"/>
              <a:pPr/>
              <a:t>15</a:t>
            </a:fld>
            <a:endParaRPr lang="en-US" altLang="zh-TW"/>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772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0F367-D111-4031-B8AE-92E5719D9059}" type="slidenum">
              <a:rPr lang="en-US" altLang="zh-TW"/>
              <a:pPr/>
              <a:t>4</a:t>
            </a:fld>
            <a:endParaRPr lang="en-US" altLang="zh-TW"/>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286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70025-27C7-4E42-B2B7-23CFB56670C4}" type="slidenum">
              <a:rPr lang="en-US" altLang="zh-TW"/>
              <a:pPr/>
              <a:t>5</a:t>
            </a:fld>
            <a:endParaRPr lang="en-US" altLang="zh-TW"/>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165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F6CCB-3E6B-453F-87EC-F180CE9E3E76}" type="slidenum">
              <a:rPr lang="en-US" altLang="zh-TW"/>
              <a:pPr/>
              <a:t>6</a:t>
            </a:fld>
            <a:endParaRPr lang="en-US" altLang="zh-TW"/>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461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7</a:t>
            </a:fld>
            <a:endParaRPr lang="en-US"/>
          </a:p>
        </p:txBody>
      </p:sp>
    </p:spTree>
    <p:extLst>
      <p:ext uri="{BB962C8B-B14F-4D97-AF65-F5344CB8AC3E}">
        <p14:creationId xmlns:p14="http://schemas.microsoft.com/office/powerpoint/2010/main" val="3722616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BB5AA-97A7-45AD-ABE1-0173BA14BC45}" type="slidenum">
              <a:rPr lang="en-US" altLang="zh-TW"/>
              <a:pPr/>
              <a:t>9</a:t>
            </a:fld>
            <a:endParaRPr lang="en-US" altLang="zh-TW"/>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09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9FA01-2FC7-445F-9387-30C3D1C2CFB2}" type="slidenum">
              <a:rPr lang="en-US" altLang="zh-TW"/>
              <a:pPr/>
              <a:t>10</a:t>
            </a:fld>
            <a:endParaRPr lang="en-US" altLang="zh-TW"/>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867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4144E-A8BC-4CB5-9C05-2BA7E6264D13}" type="slidenum">
              <a:rPr lang="en-US" altLang="zh-TW"/>
              <a:pPr/>
              <a:t>11</a:t>
            </a:fld>
            <a:endParaRPr lang="en-US" altLang="zh-TW"/>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879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13</a:t>
            </a:fld>
            <a:endParaRPr lang="en-US"/>
          </a:p>
        </p:txBody>
      </p:sp>
    </p:spTree>
    <p:extLst>
      <p:ext uri="{BB962C8B-B14F-4D97-AF65-F5344CB8AC3E}">
        <p14:creationId xmlns:p14="http://schemas.microsoft.com/office/powerpoint/2010/main" val="85501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userDrawn="1"/>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oleObject" Target="../embeddings/oleObject6.bin"/><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BINARY SEARCH TREES</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14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a:t>
            </a:r>
          </a:p>
          <a:p>
            <a:pPr algn="ctr"/>
            <a:r>
              <a:rPr lang="en-US" sz="2000" dirty="0">
                <a:latin typeface="Times New Roman" pitchFamily="18" charset="0"/>
                <a:cs typeface="Times New Roman" pitchFamily="18" charset="0"/>
              </a:rPr>
              <a:t> DATA STRUCTURES </a:t>
            </a: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(22CSH-211,22ITH-211)</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40" name="Object 4"/>
          <p:cNvGraphicFramePr>
            <a:graphicFrameLocks noChangeAspect="1"/>
          </p:cNvGraphicFramePr>
          <p:nvPr/>
        </p:nvGraphicFramePr>
        <p:xfrm>
          <a:off x="1905000" y="457200"/>
          <a:ext cx="5410200" cy="3927475"/>
        </p:xfrm>
        <a:graphic>
          <a:graphicData uri="http://schemas.openxmlformats.org/presentationml/2006/ole">
            <mc:AlternateContent xmlns:mc="http://schemas.openxmlformats.org/markup-compatibility/2006">
              <mc:Choice xmlns:v="urn:schemas-microsoft-com:vml" Requires="v">
                <p:oleObj name="Bitmap Image" r:id="rId3" imgW="3780952" imgH="2905531" progId="PBrush">
                  <p:embed/>
                </p:oleObj>
              </mc:Choice>
              <mc:Fallback>
                <p:oleObj name="Bitmap Image" r:id="rId3" imgW="3780952" imgH="2905531"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
                        <a:ext cx="5410200" cy="3927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1" name="Object 5"/>
          <p:cNvGraphicFramePr>
            <a:graphicFrameLocks noChangeAspect="1"/>
          </p:cNvGraphicFramePr>
          <p:nvPr/>
        </p:nvGraphicFramePr>
        <p:xfrm>
          <a:off x="1905000" y="4343400"/>
          <a:ext cx="5410200" cy="2413000"/>
        </p:xfrm>
        <a:graphic>
          <a:graphicData uri="http://schemas.openxmlformats.org/presentationml/2006/ole">
            <mc:AlternateContent xmlns:mc="http://schemas.openxmlformats.org/markup-compatibility/2006">
              <mc:Choice xmlns:v="urn:schemas-microsoft-com:vml" Requires="v">
                <p:oleObj name="Bitmap Image" r:id="rId5" imgW="3696216" imgH="1647619" progId="PBrush">
                  <p:embed/>
                </p:oleObj>
              </mc:Choice>
              <mc:Fallback>
                <p:oleObj name="Bitmap Image" r:id="rId5" imgW="3696216" imgH="1647619" progId="PBrush">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43400"/>
                        <a:ext cx="5410200" cy="2413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09600" y="0"/>
            <a:ext cx="7848600" cy="1143000"/>
          </a:xfrm>
        </p:spPr>
        <p:txBody>
          <a:bodyPr/>
          <a:lstStyle/>
          <a:p>
            <a:r>
              <a:rPr lang="en-US" altLang="zh-TW" sz="4000" dirty="0">
                <a:solidFill>
                  <a:srgbClr val="FF0000"/>
                </a:solidFill>
                <a:ea typeface="新細明體" pitchFamily="18" charset="-120"/>
              </a:rPr>
              <a:t>Inorder Traversal of BST</a:t>
            </a:r>
          </a:p>
        </p:txBody>
      </p:sp>
      <p:sp>
        <p:nvSpPr>
          <p:cNvPr id="285699" name="Rectangle 3"/>
          <p:cNvSpPr>
            <a:spLocks noGrp="1" noChangeArrowheads="1"/>
          </p:cNvSpPr>
          <p:nvPr>
            <p:ph type="body" idx="1"/>
          </p:nvPr>
        </p:nvSpPr>
        <p:spPr>
          <a:xfrm>
            <a:off x="685800" y="1295400"/>
            <a:ext cx="7848600" cy="4800600"/>
          </a:xfrm>
        </p:spPr>
        <p:txBody>
          <a:bodyPr>
            <a:normAutofit/>
          </a:bodyPr>
          <a:lstStyle/>
          <a:p>
            <a:r>
              <a:rPr lang="en-US" altLang="zh-TW" sz="2200" dirty="0">
                <a:ea typeface="新細明體" pitchFamily="18" charset="-120"/>
              </a:rPr>
              <a:t>Inorder traversal of BST prints out all the keys in sorted order</a:t>
            </a:r>
          </a:p>
        </p:txBody>
      </p:sp>
      <p:graphicFrame>
        <p:nvGraphicFramePr>
          <p:cNvPr id="285700" name="Object 4"/>
          <p:cNvGraphicFramePr>
            <a:graphicFrameLocks noGrp="1" noChangeAspect="1"/>
          </p:cNvGraphicFramePr>
          <p:nvPr>
            <p:ph sz="half" idx="4294967295"/>
          </p:nvPr>
        </p:nvGraphicFramePr>
        <p:xfrm>
          <a:off x="2286000" y="1981200"/>
          <a:ext cx="3886200" cy="3873500"/>
        </p:xfrm>
        <a:graphic>
          <a:graphicData uri="http://schemas.openxmlformats.org/presentationml/2006/ole">
            <mc:AlternateContent xmlns:mc="http://schemas.openxmlformats.org/markup-compatibility/2006">
              <mc:Choice xmlns:v="urn:schemas-microsoft-com:vml" Requires="v">
                <p:oleObj name="Bitmap Image" r:id="rId3" imgW="2619048" imgH="2610214" progId="PBrush">
                  <p:embed/>
                </p:oleObj>
              </mc:Choice>
              <mc:Fallback>
                <p:oleObj name="Bitmap Image" r:id="rId3" imgW="2619048" imgH="2610214"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81200"/>
                        <a:ext cx="3886200" cy="3873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5702" name="Text Box 6"/>
          <p:cNvSpPr txBox="1">
            <a:spLocks noChangeArrowheads="1"/>
          </p:cNvSpPr>
          <p:nvPr/>
        </p:nvSpPr>
        <p:spPr bwMode="auto">
          <a:xfrm>
            <a:off x="4273550" y="5410200"/>
            <a:ext cx="4870450"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dirty="0">
                <a:solidFill>
                  <a:schemeClr val="folHlink"/>
                </a:solidFill>
                <a:ea typeface="新細明體" pitchFamily="18" charset="-120"/>
              </a:rPr>
              <a:t>Inorder: 2, 3, 4, 6, 7, 9, 13, 15, 17, 18,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 BST</a:t>
            </a:r>
          </a:p>
        </p:txBody>
      </p:sp>
      <p:pic>
        <p:nvPicPr>
          <p:cNvPr id="123906" name="Picture 2" descr="https://www.guru99.com/images/1/020820_0600_BinarySearc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59323"/>
            <a:ext cx="8001000" cy="42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70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13</a:t>
            </a:fld>
            <a:endParaRPr lang="en-US"/>
          </a:p>
        </p:txBody>
      </p:sp>
      <p:sp>
        <p:nvSpPr>
          <p:cNvPr id="3" name="Content Placeholder 2"/>
          <p:cNvSpPr txBox="1">
            <a:spLocks/>
          </p:cNvSpPr>
          <p:nvPr/>
        </p:nvSpPr>
        <p:spPr>
          <a:xfrm>
            <a:off x="914400" y="838200"/>
            <a:ext cx="8001000" cy="5410200"/>
          </a:xfrm>
          <a:prstGeom prst="rect">
            <a:avLst/>
          </a:prstGeom>
        </p:spPr>
        <p:txBody>
          <a:bodyPr>
            <a:noAutofit/>
          </a:bodyPr>
          <a:lstStyle/>
          <a:p>
            <a:pPr algn="just"/>
            <a:r>
              <a:rPr lang="en-US" b="1" dirty="0">
                <a:latin typeface="Cambria" pitchFamily="18" charset="0"/>
              </a:rPr>
              <a:t>INSBST(INFO,LEFT,RIGHT,ROOT,AVAIL,ITEM,LOC) : A binary search  tree T is in memory and an ITEM of information is given. This procedure finds the location LOC of ITEM in T or adds ITEM as a new node in T at location LOC.</a:t>
            </a:r>
            <a:endParaRPr lang="en-US" dirty="0">
              <a:latin typeface="Cambria" pitchFamily="18" charset="0"/>
            </a:endParaRPr>
          </a:p>
          <a:p>
            <a:pPr lvl="0" algn="just"/>
            <a:r>
              <a:rPr lang="en-US" dirty="0">
                <a:latin typeface="Cambria" pitchFamily="18" charset="0"/>
              </a:rPr>
              <a:t>1. Call FIND(INFO,LEFT,RIGHT,ROOT,ITEM,LOC,PAR)</a:t>
            </a:r>
          </a:p>
          <a:p>
            <a:pPr lvl="0" algn="just"/>
            <a:r>
              <a:rPr lang="en-US" dirty="0">
                <a:latin typeface="Cambria" pitchFamily="18" charset="0"/>
              </a:rPr>
              <a:t>2. If LOC≠NULL, then: Exit.</a:t>
            </a:r>
          </a:p>
          <a:p>
            <a:pPr lvl="0" algn="just"/>
            <a:r>
              <a:rPr lang="en-US" dirty="0">
                <a:latin typeface="Cambria" pitchFamily="18" charset="0"/>
              </a:rPr>
              <a:t>3. [Copy ITEM into new node in AVAIL list.]</a:t>
            </a:r>
          </a:p>
          <a:p>
            <a:pPr lvl="0" algn="just"/>
            <a:r>
              <a:rPr lang="en-US" dirty="0">
                <a:latin typeface="Cambria" pitchFamily="18" charset="0"/>
              </a:rPr>
              <a:t>	(a)If AVAIL=NULL, then: Write: OVERFLOW &amp; Exit.</a:t>
            </a:r>
          </a:p>
          <a:p>
            <a:pPr lvl="0" algn="just"/>
            <a:r>
              <a:rPr lang="en-US" dirty="0">
                <a:latin typeface="Cambria" pitchFamily="18" charset="0"/>
              </a:rPr>
              <a:t>	(b)Set NEW=AVAIL, AVAIL=LEFT [AVAIL] &amp; INFO [NEW] =ITEM.</a:t>
            </a:r>
          </a:p>
          <a:p>
            <a:pPr lvl="0" algn="just"/>
            <a:r>
              <a:rPr lang="en-US" dirty="0">
                <a:latin typeface="Cambria" pitchFamily="18" charset="0"/>
              </a:rPr>
              <a:t>	(c)Set LOC=NEW, LEFT[NEW]=NULL &amp; RIGHT[NEW]=NULL</a:t>
            </a:r>
          </a:p>
          <a:p>
            <a:pPr lvl="0" algn="just"/>
            <a:r>
              <a:rPr lang="en-US" dirty="0">
                <a:latin typeface="Cambria" pitchFamily="18" charset="0"/>
              </a:rPr>
              <a:t>4. [Add ITEM to tree]</a:t>
            </a:r>
          </a:p>
          <a:p>
            <a:pPr algn="just"/>
            <a:r>
              <a:rPr lang="en-US" dirty="0">
                <a:latin typeface="Cambria" pitchFamily="18" charset="0"/>
              </a:rPr>
              <a:t>	If PAR=NULL, then:</a:t>
            </a:r>
          </a:p>
          <a:p>
            <a:pPr algn="just"/>
            <a:r>
              <a:rPr lang="en-US" dirty="0">
                <a:latin typeface="Cambria" pitchFamily="18" charset="0"/>
              </a:rPr>
              <a:t>		Set ROOT=NEW [Make it root]</a:t>
            </a:r>
          </a:p>
          <a:p>
            <a:pPr algn="just"/>
            <a:r>
              <a:rPr lang="en-US" dirty="0">
                <a:latin typeface="Cambria" pitchFamily="18" charset="0"/>
              </a:rPr>
              <a:t>	Else if ITEM&lt;INFO [PAR], Then:</a:t>
            </a:r>
          </a:p>
          <a:p>
            <a:pPr algn="just"/>
            <a:r>
              <a:rPr lang="en-US" dirty="0">
                <a:latin typeface="Cambria" pitchFamily="18" charset="0"/>
              </a:rPr>
              <a:t>		Set LEFT [PAR] =NEW</a:t>
            </a:r>
          </a:p>
          <a:p>
            <a:pPr algn="just"/>
            <a:r>
              <a:rPr lang="en-US" dirty="0">
                <a:latin typeface="Cambria" pitchFamily="18" charset="0"/>
              </a:rPr>
              <a:t>	Else</a:t>
            </a:r>
          </a:p>
          <a:p>
            <a:pPr algn="just"/>
            <a:r>
              <a:rPr lang="en-US" dirty="0">
                <a:latin typeface="Cambria" pitchFamily="18" charset="0"/>
              </a:rPr>
              <a:t>		Set RIGHT [PAR] =NEW</a:t>
            </a:r>
          </a:p>
          <a:p>
            <a:pPr algn="just"/>
            <a:r>
              <a:rPr lang="en-US" dirty="0">
                <a:latin typeface="Cambria" pitchFamily="18" charset="0"/>
              </a:rPr>
              <a:t>[End of if structure]</a:t>
            </a:r>
          </a:p>
          <a:p>
            <a:pPr lvl="0" algn="just"/>
            <a:r>
              <a:rPr lang="en-US" dirty="0">
                <a:latin typeface="Cambria" pitchFamily="18" charset="0"/>
              </a:rPr>
              <a:t>5. Exit</a:t>
            </a:r>
          </a:p>
          <a:p>
            <a:pPr algn="just"/>
            <a:r>
              <a:rPr lang="en-US" b="1" dirty="0">
                <a:latin typeface="Cambria" pitchFamily="18" charset="0"/>
              </a:rPr>
              <a:t>	</a:t>
            </a:r>
            <a:r>
              <a:rPr lang="en-US" dirty="0">
                <a:latin typeface="Cambria" pitchFamily="18" charset="0"/>
              </a:rPr>
              <a:t> </a:t>
            </a:r>
          </a:p>
          <a:p>
            <a:pPr algn="just"/>
            <a:r>
              <a:rPr lang="en-US" dirty="0">
                <a:latin typeface="Cambria" pitchFamily="18" charset="0"/>
              </a:rPr>
              <a:t> </a:t>
            </a:r>
          </a:p>
        </p:txBody>
      </p:sp>
      <p:sp>
        <p:nvSpPr>
          <p:cNvPr id="4" name="Title 1"/>
          <p:cNvSpPr txBox="1">
            <a:spLocks/>
          </p:cNvSpPr>
          <p:nvPr/>
        </p:nvSpPr>
        <p:spPr>
          <a:xfrm>
            <a:off x="990600" y="304800"/>
            <a:ext cx="79248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Algorithm for inserting </a:t>
            </a:r>
            <a:r>
              <a:rPr kumimoji="0" lang="en-US" sz="3000" b="1" i="0" u="none" strike="noStrike" kern="1200" cap="none" spc="0" normalizeH="0" noProof="0" dirty="0">
                <a:ln>
                  <a:noFill/>
                </a:ln>
                <a:solidFill>
                  <a:srgbClr val="FF0000"/>
                </a:solidFill>
                <a:effectLst/>
                <a:uLnTx/>
                <a:uFillTx/>
                <a:latin typeface="Cambria" pitchFamily="18" charset="0"/>
                <a:ea typeface="+mj-ea"/>
                <a:cs typeface="+mj-cs"/>
              </a:rPr>
              <a:t>in a BST</a:t>
            </a:r>
            <a:endPar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txBox="1">
            <a:spLocks noChangeArrowheads="1"/>
          </p:cNvSpPr>
          <p:nvPr/>
        </p:nvSpPr>
        <p:spPr>
          <a:xfrm>
            <a:off x="838200" y="381000"/>
            <a:ext cx="7772400" cy="762000"/>
          </a:xfrm>
          <a:prstGeom prst="rect">
            <a:avLst/>
          </a:prstGeom>
        </p:spPr>
        <p:txBody>
          <a:bodyPr lIns="90488" tIns="44450" rIns="90488" bIns="44450">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0000"/>
                </a:solidFill>
                <a:effectLst/>
                <a:uLnTx/>
                <a:uFillTx/>
                <a:latin typeface="Cambria" pitchFamily="18" charset="0"/>
                <a:ea typeface="+mj-ea"/>
                <a:cs typeface="+mj-cs"/>
              </a:rPr>
              <a:t>Deleting in a Binary Search Tree</a:t>
            </a:r>
          </a:p>
        </p:txBody>
      </p:sp>
      <p:sp>
        <p:nvSpPr>
          <p:cNvPr id="41" name="Text Box 8"/>
          <p:cNvSpPr txBox="1">
            <a:spLocks noChangeArrowheads="1"/>
          </p:cNvSpPr>
          <p:nvPr/>
        </p:nvSpPr>
        <p:spPr bwMode="auto">
          <a:xfrm>
            <a:off x="139700" y="914401"/>
            <a:ext cx="8470900" cy="5632311"/>
          </a:xfrm>
          <a:prstGeom prst="rect">
            <a:avLst/>
          </a:prstGeom>
          <a:solidFill>
            <a:srgbClr val="FFFFDD"/>
          </a:solidFill>
          <a:ln w="9525">
            <a:solidFill>
              <a:schemeClr val="folHlink"/>
            </a:solidFill>
            <a:miter lim="800000"/>
            <a:headEnd/>
            <a:tailEnd/>
          </a:ln>
        </p:spPr>
        <p:txBody>
          <a:bodyPr wrap="square">
            <a:spAutoFit/>
          </a:bodyPr>
          <a:lstStyle/>
          <a:p>
            <a:pPr>
              <a:spcBef>
                <a:spcPct val="50000"/>
              </a:spcBef>
              <a:buFont typeface="Wingdings" pitchFamily="2" charset="2"/>
              <a:buChar char="§"/>
            </a:pPr>
            <a:r>
              <a:rPr lang="en-US" sz="1600" dirty="0"/>
              <a:t>Algorithm:</a:t>
            </a:r>
          </a:p>
          <a:p>
            <a:pPr marL="342900" indent="-342900">
              <a:spcBef>
                <a:spcPct val="50000"/>
              </a:spcBef>
              <a:buAutoNum type="arabicPeriod"/>
            </a:pPr>
            <a:r>
              <a:rPr lang="en-US" sz="1600" dirty="0"/>
              <a:t>If ROOT = NULL, then: Underflow and exit</a:t>
            </a:r>
          </a:p>
          <a:p>
            <a:pPr marL="342900" indent="-342900">
              <a:spcBef>
                <a:spcPct val="50000"/>
              </a:spcBef>
              <a:buAutoNum type="arabicPeriod"/>
            </a:pPr>
            <a:r>
              <a:rPr lang="en-US" sz="1600" dirty="0"/>
              <a:t>If ROOT≠NULL , check:</a:t>
            </a:r>
          </a:p>
          <a:p>
            <a:pPr marL="342900" indent="-342900">
              <a:spcBef>
                <a:spcPct val="50000"/>
              </a:spcBef>
            </a:pPr>
            <a:r>
              <a:rPr lang="en-US" sz="1600" dirty="0"/>
              <a:t>	If node to be deleted is a leaf node, then:</a:t>
            </a:r>
          </a:p>
          <a:p>
            <a:pPr marL="342900" indent="-342900">
              <a:spcBef>
                <a:spcPct val="50000"/>
              </a:spcBef>
            </a:pPr>
            <a:r>
              <a:rPr lang="en-US" sz="1600" dirty="0"/>
              <a:t>		Directly delete leaf node.</a:t>
            </a:r>
          </a:p>
          <a:p>
            <a:pPr marL="342900" indent="-342900">
              <a:spcBef>
                <a:spcPct val="50000"/>
              </a:spcBef>
            </a:pPr>
            <a:r>
              <a:rPr lang="en-US" sz="1600" dirty="0"/>
              <a:t>	else if  node to be deleted has no left subtree, then:</a:t>
            </a:r>
          </a:p>
          <a:p>
            <a:pPr marL="342900" indent="-342900">
              <a:spcBef>
                <a:spcPct val="50000"/>
              </a:spcBef>
            </a:pPr>
            <a:r>
              <a:rPr lang="en-US" sz="1600" dirty="0"/>
              <a:t>		Right child will take place of the parent node deleted.</a:t>
            </a:r>
          </a:p>
          <a:p>
            <a:pPr marL="342900" indent="-342900">
              <a:spcBef>
                <a:spcPct val="50000"/>
              </a:spcBef>
            </a:pPr>
            <a:r>
              <a:rPr lang="en-US" sz="1600" dirty="0"/>
              <a:t>	else if  node to be deleted has no right subtree, then:</a:t>
            </a:r>
          </a:p>
          <a:p>
            <a:pPr marL="342900" indent="-342900">
              <a:spcBef>
                <a:spcPct val="50000"/>
              </a:spcBef>
            </a:pPr>
            <a:r>
              <a:rPr lang="en-US" sz="1600" dirty="0"/>
              <a:t>		left child will take place of the parent node deleted.</a:t>
            </a:r>
          </a:p>
          <a:p>
            <a:pPr marL="342900" indent="-342900">
              <a:spcBef>
                <a:spcPct val="50000"/>
              </a:spcBef>
            </a:pPr>
            <a:r>
              <a:rPr lang="en-US" sz="1600" dirty="0"/>
              <a:t>	else if node to be deleted has left and right </a:t>
            </a:r>
            <a:r>
              <a:rPr lang="en-US" sz="1600" dirty="0" err="1"/>
              <a:t>subtrees</a:t>
            </a:r>
            <a:r>
              <a:rPr lang="en-US" sz="1600" dirty="0"/>
              <a:t>, then:</a:t>
            </a:r>
          </a:p>
          <a:p>
            <a:pPr marL="342900" indent="-342900">
              <a:spcBef>
                <a:spcPct val="50000"/>
              </a:spcBef>
            </a:pPr>
            <a:r>
              <a:rPr lang="en-US" sz="1600" dirty="0"/>
              <a:t>		either of the 2 methods can be implemented: </a:t>
            </a:r>
          </a:p>
          <a:p>
            <a:pPr marL="342900" indent="-342900">
              <a:spcBef>
                <a:spcPct val="50000"/>
              </a:spcBef>
            </a:pPr>
            <a:r>
              <a:rPr lang="en-US" sz="1600" dirty="0"/>
              <a:t>			(a) Find highest valued element among the descendants of left child &amp; replace it 		with deleted node.</a:t>
            </a:r>
          </a:p>
          <a:p>
            <a:pPr marL="342900" indent="-342900">
              <a:spcBef>
                <a:spcPct val="50000"/>
              </a:spcBef>
            </a:pPr>
            <a:r>
              <a:rPr lang="en-US" sz="1600" dirty="0"/>
              <a:t>			(b) Find lowest valued element among the descendants of right child and replace 		it with deleted node.</a:t>
            </a:r>
          </a:p>
          <a:p>
            <a:pPr marL="342900" indent="-342900">
              <a:spcBef>
                <a:spcPct val="50000"/>
              </a:spcBef>
            </a:pPr>
            <a:r>
              <a:rPr lang="en-US" sz="1600" dirty="0"/>
              <a:t>3.    Exit</a:t>
            </a:r>
          </a:p>
        </p:txBody>
      </p:sp>
      <p:sp>
        <p:nvSpPr>
          <p:cNvPr id="2" name="TextBox 1"/>
          <p:cNvSpPr txBox="1"/>
          <p:nvPr/>
        </p:nvSpPr>
        <p:spPr>
          <a:xfrm>
            <a:off x="5410200" y="5900381"/>
            <a:ext cx="2438400" cy="646331"/>
          </a:xfrm>
          <a:prstGeom prst="rect">
            <a:avLst/>
          </a:prstGeom>
          <a:solidFill>
            <a:schemeClr val="tx2">
              <a:lumMod val="40000"/>
              <a:lumOff val="60000"/>
            </a:schemeClr>
          </a:solidFill>
        </p:spPr>
        <p:txBody>
          <a:bodyPr wrap="square" rtlCol="0">
            <a:spAutoFit/>
          </a:bodyPr>
          <a:lstStyle/>
          <a:p>
            <a:r>
              <a:rPr lang="en-US" dirty="0"/>
              <a:t>Inorder predecessor/successor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zh-TW" dirty="0">
                <a:solidFill>
                  <a:srgbClr val="FF0000"/>
                </a:solidFill>
                <a:ea typeface="新細明體" pitchFamily="18" charset="-120"/>
              </a:rPr>
              <a:t>Deletion</a:t>
            </a:r>
          </a:p>
        </p:txBody>
      </p:sp>
      <p:sp>
        <p:nvSpPr>
          <p:cNvPr id="278531" name="Rectangle 3"/>
          <p:cNvSpPr>
            <a:spLocks noGrp="1" noChangeArrowheads="1"/>
          </p:cNvSpPr>
          <p:nvPr>
            <p:ph type="body" idx="1"/>
          </p:nvPr>
        </p:nvSpPr>
        <p:spPr/>
        <p:txBody>
          <a:bodyPr>
            <a:normAutofit/>
          </a:bodyPr>
          <a:lstStyle/>
          <a:p>
            <a:r>
              <a:rPr lang="en-US" altLang="zh-TW" sz="2200" dirty="0">
                <a:ea typeface="新細明體" pitchFamily="18" charset="-120"/>
              </a:rPr>
              <a:t>When we delete a node, we need to consider how we take care of the children of the deleted node.</a:t>
            </a:r>
          </a:p>
          <a:p>
            <a:pPr lvl="1"/>
            <a:r>
              <a:rPr lang="en-US" altLang="zh-TW" sz="2200" dirty="0">
                <a:ea typeface="新細明體" pitchFamily="18" charset="-120"/>
              </a:rPr>
              <a:t>This has to be done such that the property of the search tree is maintained.</a:t>
            </a:r>
          </a:p>
          <a:p>
            <a:endParaRPr lang="en-US" altLang="zh-TW" sz="2200" dirty="0">
              <a:ea typeface="新細明體"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6B82-308E-46A9-932B-3331352D0BA1}"/>
              </a:ext>
            </a:extLst>
          </p:cNvPr>
          <p:cNvSpPr>
            <a:spLocks noGrp="1"/>
          </p:cNvSpPr>
          <p:nvPr>
            <p:ph type="title"/>
          </p:nvPr>
        </p:nvSpPr>
        <p:spPr>
          <a:xfrm>
            <a:off x="990600" y="838200"/>
            <a:ext cx="7924800" cy="1676400"/>
          </a:xfrm>
        </p:spPr>
        <p:txBody>
          <a:bodyPr/>
          <a:lstStyle/>
          <a:p>
            <a:pPr algn="just"/>
            <a:r>
              <a:rPr lang="en-US" dirty="0"/>
              <a:t>A)The node to be deleted is a leaf node</a:t>
            </a:r>
            <a:br>
              <a:rPr lang="en-US" dirty="0"/>
            </a:br>
            <a:br>
              <a:rPr lang="en-US" dirty="0"/>
            </a:br>
            <a:r>
              <a:rPr lang="en-US" b="0" dirty="0"/>
              <a:t>It is the simplest case, in this case, replace the leaf node with the NULL and simple free the allocated space.</a:t>
            </a:r>
            <a:endParaRPr lang="en-IN" dirty="0"/>
          </a:p>
        </p:txBody>
      </p:sp>
      <p:pic>
        <p:nvPicPr>
          <p:cNvPr id="3" name="Picture 2"/>
          <p:cNvPicPr>
            <a:picLocks noChangeAspect="1"/>
          </p:cNvPicPr>
          <p:nvPr/>
        </p:nvPicPr>
        <p:blipFill>
          <a:blip r:embed="rId2"/>
          <a:stretch>
            <a:fillRect/>
          </a:stretch>
        </p:blipFill>
        <p:spPr>
          <a:xfrm>
            <a:off x="152400" y="2743200"/>
            <a:ext cx="8458200" cy="3338512"/>
          </a:xfrm>
          <a:prstGeom prst="rect">
            <a:avLst/>
          </a:prstGeom>
        </p:spPr>
      </p:pic>
    </p:spTree>
    <p:extLst>
      <p:ext uri="{BB962C8B-B14F-4D97-AF65-F5344CB8AC3E}">
        <p14:creationId xmlns:p14="http://schemas.microsoft.com/office/powerpoint/2010/main" val="148892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6B82-308E-46A9-932B-3331352D0BA1}"/>
              </a:ext>
            </a:extLst>
          </p:cNvPr>
          <p:cNvSpPr>
            <a:spLocks noGrp="1"/>
          </p:cNvSpPr>
          <p:nvPr>
            <p:ph type="title"/>
          </p:nvPr>
        </p:nvSpPr>
        <p:spPr>
          <a:xfrm>
            <a:off x="952500" y="381000"/>
            <a:ext cx="7924800" cy="2667000"/>
          </a:xfrm>
        </p:spPr>
        <p:txBody>
          <a:bodyPr/>
          <a:lstStyle/>
          <a:p>
            <a:pPr algn="just"/>
            <a:r>
              <a:rPr lang="en-US" dirty="0"/>
              <a:t>B) The node to be deleted has only one child</a:t>
            </a:r>
            <a:r>
              <a:rPr lang="en-US" b="0" dirty="0"/>
              <a:t>.</a:t>
            </a:r>
            <a:br>
              <a:rPr lang="en-US" b="0" dirty="0"/>
            </a:br>
            <a:br>
              <a:rPr lang="en-US" b="0" dirty="0"/>
            </a:br>
            <a:r>
              <a:rPr lang="en-US" b="0" dirty="0"/>
              <a:t>In this case, replace the node with its child and delete the child node, which now contains the value which is to be deleted. Simply replace it with the NULL and free the allocated space.</a:t>
            </a:r>
            <a:endParaRPr lang="en-IN" dirty="0"/>
          </a:p>
        </p:txBody>
      </p:sp>
      <p:pic>
        <p:nvPicPr>
          <p:cNvPr id="124930" name="Picture 2" descr="Deletion in binary search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6781800" cy="270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4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20000" cy="685800"/>
          </a:xfrm>
        </p:spPr>
        <p:txBody>
          <a:bodyPr/>
          <a:lstStyle/>
          <a:p>
            <a:pPr algn="just"/>
            <a:r>
              <a:rPr lang="en-US" dirty="0"/>
              <a:t>C) The node to be deleted has two children.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node to be deleted has two children.</a:t>
            </a:r>
          </a:p>
          <a:p>
            <a:r>
              <a:rPr lang="en-US" dirty="0"/>
              <a:t>However, the node which is to be deleted, is replaced with its in-order successor or predecessor recursively until the node value (to be deleted) is placed on the leaf of the tree. After the procedure, replace the node with NULL and free the allocated space.</a:t>
            </a:r>
          </a:p>
          <a:p>
            <a:r>
              <a:rPr lang="en-US" dirty="0"/>
              <a:t>In the following image, the node 50 is to be deleted which is the root node of the tree. The in-order traversal of the tree given below.</a:t>
            </a:r>
          </a:p>
          <a:p>
            <a:r>
              <a:rPr lang="en-US" dirty="0"/>
              <a:t>6, 25, 30, 50, 52, 60, 70, 75.</a:t>
            </a:r>
          </a:p>
          <a:p>
            <a:r>
              <a:rPr lang="en-US" dirty="0"/>
              <a:t>replace 50 with its in-order successor 52. Now, 50 will be moved to the leaf of the tree, which will simply be deleted.</a:t>
            </a:r>
          </a:p>
          <a:p>
            <a:pPr marL="0" indent="0">
              <a:buNone/>
            </a:pPr>
            <a:br>
              <a:rPr lang="en-US" dirty="0"/>
            </a:br>
            <a:endParaRPr lang="en-US" dirty="0"/>
          </a:p>
        </p:txBody>
      </p:sp>
    </p:spTree>
    <p:extLst>
      <p:ext uri="{BB962C8B-B14F-4D97-AF65-F5344CB8AC3E}">
        <p14:creationId xmlns:p14="http://schemas.microsoft.com/office/powerpoint/2010/main" val="330539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Deletion in binary search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001000" cy="31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7D38-6ABE-462E-803B-8FF651F2765F}"/>
              </a:ext>
            </a:extLst>
          </p:cNvPr>
          <p:cNvSpPr>
            <a:spLocks noGrp="1"/>
          </p:cNvSpPr>
          <p:nvPr>
            <p:ph type="title"/>
          </p:nvPr>
        </p:nvSpPr>
        <p:spPr/>
        <p:txBody>
          <a:bodyPr/>
          <a:lstStyle/>
          <a:p>
            <a:r>
              <a:rPr lang="en-IN" dirty="0"/>
              <a:t>TOPICS TO BE COVERED </a:t>
            </a:r>
          </a:p>
        </p:txBody>
      </p:sp>
      <p:sp>
        <p:nvSpPr>
          <p:cNvPr id="3" name="Content Placeholder 2">
            <a:extLst>
              <a:ext uri="{FF2B5EF4-FFF2-40B4-BE49-F238E27FC236}">
                <a16:creationId xmlns:a16="http://schemas.microsoft.com/office/drawing/2014/main" id="{302BFC96-3EC3-4519-A448-0856E29F5ED8}"/>
              </a:ext>
            </a:extLst>
          </p:cNvPr>
          <p:cNvSpPr>
            <a:spLocks noGrp="1"/>
          </p:cNvSpPr>
          <p:nvPr>
            <p:ph idx="1"/>
          </p:nvPr>
        </p:nvSpPr>
        <p:spPr/>
        <p:txBody>
          <a:bodyPr/>
          <a:lstStyle/>
          <a:p>
            <a:r>
              <a:rPr lang="en-IN" dirty="0"/>
              <a:t>Binary Search Trees(BST)</a:t>
            </a:r>
          </a:p>
          <a:p>
            <a:r>
              <a:rPr lang="en-IN" dirty="0"/>
              <a:t>Need for BST</a:t>
            </a:r>
          </a:p>
          <a:p>
            <a:r>
              <a:rPr lang="en-US" dirty="0"/>
              <a:t>Algorithm for searching in a BST</a:t>
            </a:r>
          </a:p>
          <a:p>
            <a:r>
              <a:rPr lang="en-US" altLang="zh-TW" dirty="0"/>
              <a:t>Inorder Traversal of BST</a:t>
            </a:r>
          </a:p>
          <a:p>
            <a:r>
              <a:rPr lang="en-US" dirty="0"/>
              <a:t>Algorithm for inserting in a BST</a:t>
            </a:r>
          </a:p>
          <a:p>
            <a:r>
              <a:rPr lang="en-US" dirty="0"/>
              <a:t>Deleting in a Binary Search Tree</a:t>
            </a:r>
          </a:p>
          <a:p>
            <a:endParaRPr kumimoji="0" lang="en-US" sz="2400" b="1" i="0" u="none" strike="noStrike" kern="1200" cap="none" spc="0" normalizeH="0" baseline="0" noProof="0" dirty="0">
              <a:ln>
                <a:noFill/>
              </a:ln>
              <a:solidFill>
                <a:srgbClr val="FF0000"/>
              </a:solidFill>
              <a:effectLst/>
              <a:uLnTx/>
              <a:uFillTx/>
              <a:latin typeface="Cambria" pitchFamily="18" charset="0"/>
              <a:ea typeface="+mj-ea"/>
              <a:cs typeface="+mj-cs"/>
            </a:endParaRPr>
          </a:p>
          <a:p>
            <a:endParaRPr lang="en-US" altLang="zh-TW" b="1" dirty="0">
              <a:solidFill>
                <a:srgbClr val="FF0000"/>
              </a:solidFill>
              <a:ea typeface="+mj-ea"/>
              <a:cs typeface="+mj-cs"/>
            </a:endParaRPr>
          </a:p>
          <a:p>
            <a:endParaRPr kumimoji="0" lang="en-US" sz="2400" b="1" i="0" u="none" strike="noStrike" kern="1200" cap="none" spc="0" normalizeH="0" baseline="0" noProof="0" dirty="0">
              <a:ln>
                <a:noFill/>
              </a:ln>
              <a:solidFill>
                <a:srgbClr val="FF0000"/>
              </a:solidFill>
              <a:effectLst/>
              <a:uLnTx/>
              <a:uFillTx/>
              <a:latin typeface="Cambria" pitchFamily="18" charset="0"/>
              <a:ea typeface="+mj-ea"/>
              <a:cs typeface="+mj-cs"/>
            </a:endParaRPr>
          </a:p>
          <a:p>
            <a:endParaRPr lang="en-IN" dirty="0"/>
          </a:p>
        </p:txBody>
      </p:sp>
    </p:spTree>
    <p:extLst>
      <p:ext uri="{BB962C8B-B14F-4D97-AF65-F5344CB8AC3E}">
        <p14:creationId xmlns:p14="http://schemas.microsoft.com/office/powerpoint/2010/main" val="18796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81000" y="2514600"/>
            <a:ext cx="8143009" cy="6771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Total number of possible Binary Search Trees with n different keys = 2nCn / (n + 1)</a:t>
            </a:r>
            <a:r>
              <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p:cNvSpPr>
            <a:spLocks noChangeArrowheads="1"/>
          </p:cNvSpPr>
          <p:nvPr/>
        </p:nvSpPr>
        <p:spPr bwMode="auto">
          <a:xfrm>
            <a:off x="751609" y="4114800"/>
            <a:ext cx="7772400" cy="677108"/>
          </a:xfrm>
          <a:prstGeom prst="rect">
            <a:avLst/>
          </a:prstGeom>
          <a:solidFill>
            <a:schemeClr val="tx2">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And Total number of possible Binary Trees with n different keys = (2nCn / (n + 1)) * n!</a:t>
            </a:r>
            <a:r>
              <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p:cNvSpPr txBox="1"/>
          <p:nvPr/>
        </p:nvSpPr>
        <p:spPr>
          <a:xfrm>
            <a:off x="4630882" y="681914"/>
            <a:ext cx="3027910" cy="923330"/>
          </a:xfrm>
          <a:prstGeom prst="rect">
            <a:avLst/>
          </a:prstGeom>
          <a:noFill/>
        </p:spPr>
        <p:txBody>
          <a:bodyPr wrap="square" rtlCol="0">
            <a:spAutoFit/>
          </a:bodyPr>
          <a:lstStyle/>
          <a:p>
            <a:r>
              <a:rPr lang="en-US" b="1" dirty="0"/>
              <a:t>For n=4,</a:t>
            </a:r>
          </a:p>
          <a:p>
            <a:r>
              <a:rPr lang="en-US" b="1" dirty="0"/>
              <a:t>No. of Binary search tree= 14</a:t>
            </a:r>
          </a:p>
          <a:p>
            <a:r>
              <a:rPr lang="en-US" b="1" dirty="0"/>
              <a:t>No. of Binary trees=336</a:t>
            </a:r>
          </a:p>
        </p:txBody>
      </p:sp>
    </p:spTree>
    <p:extLst>
      <p:ext uri="{BB962C8B-B14F-4D97-AF65-F5344CB8AC3E}">
        <p14:creationId xmlns:p14="http://schemas.microsoft.com/office/powerpoint/2010/main" val="322926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Li`pschutz</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Seymour, “Data Structures”, </a:t>
            </a: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Schaum's</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Outline Series, Tata McGraw Hill.</a:t>
            </a:r>
          </a:p>
          <a:p>
            <a:pPr marL="457200" indent="-457200">
              <a:spcBef>
                <a:spcPct val="20000"/>
              </a:spcBef>
              <a:buFont typeface="Arial" pitchFamily="34" charset="0"/>
              <a:buAutoNum type="arabicPeriod"/>
              <a:defRPr/>
            </a:pPr>
            <a:r>
              <a:rPr lang="en-US" sz="2200" dirty="0">
                <a:latin typeface="Cambria" pitchFamily="18" charset="0"/>
              </a:rPr>
              <a:t>Data structure and algorithm by Narasimha </a:t>
            </a:r>
            <a:r>
              <a:rPr lang="en-US" sz="2200" dirty="0" err="1">
                <a:latin typeface="Cambria" pitchFamily="18" charset="0"/>
              </a:rPr>
              <a:t>Karumanchi</a:t>
            </a:r>
            <a:r>
              <a:rPr lang="en-US" sz="2200" dirty="0">
                <a:latin typeface="Cambria" pitchFamily="18" charset="0"/>
              </a:rPr>
              <a:t>.</a:t>
            </a:r>
          </a:p>
          <a:p>
            <a:pPr marL="457200" lvl="0" indent="-457200">
              <a:spcBef>
                <a:spcPct val="20000"/>
              </a:spcBef>
              <a:buFont typeface="Arial" pitchFamily="34" charset="0"/>
              <a:buAutoNum type="arabicPeriod"/>
              <a:defRPr/>
            </a:pPr>
            <a:r>
              <a:rPr lang="en-US" sz="2200" dirty="0">
                <a:latin typeface="Cambria" pitchFamily="18" charset="0"/>
                <a:hlinkClick r:id="rId2"/>
              </a:rPr>
              <a:t>www.tutorialspoint.com</a:t>
            </a:r>
            <a:endParaRPr lang="en-US" sz="2200" dirty="0">
              <a:latin typeface="Cambria" pitchFamily="18" charset="0"/>
            </a:endParaRPr>
          </a:p>
          <a:p>
            <a:pPr marL="457200" lvl="0" indent="-457200">
              <a:spcBef>
                <a:spcPct val="20000"/>
              </a:spcBef>
              <a:buFont typeface="Arial" pitchFamily="34" charset="0"/>
              <a:buAutoNum type="arabicPeriod"/>
              <a:defRPr/>
            </a:pPr>
            <a:r>
              <a:rPr lang="en-US" sz="2200" dirty="0">
                <a:latin typeface="Cambria" pitchFamily="18" charset="0"/>
                <a:hlinkClick r:id="rId3"/>
              </a:rPr>
              <a:t>www.geeksforgeeks.com</a:t>
            </a: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0" indent="0">
              <a:buNone/>
            </a:pPr>
            <a:endParaRPr lang="en-US" dirty="0"/>
          </a:p>
        </p:txBody>
      </p:sp>
      <p:sp>
        <p:nvSpPr>
          <p:cNvPr id="15" name="Text Placeholder 14"/>
          <p:cNvSpPr>
            <a:spLocks noGrp="1"/>
          </p:cNvSpPr>
          <p:nvPr>
            <p:ph type="body" sz="quarter" idx="10"/>
          </p:nvPr>
        </p:nvSpPr>
        <p:spPr/>
        <p:txBody>
          <a:bodyPr/>
          <a:lstStyle/>
          <a:p>
            <a:endParaRPr lang="en-US"/>
          </a:p>
        </p:txBody>
      </p:sp>
      <p:sp>
        <p:nvSpPr>
          <p:cNvPr id="16" name="Content Placeholder 2"/>
          <p:cNvSpPr txBox="1">
            <a:spLocks/>
          </p:cNvSpPr>
          <p:nvPr/>
        </p:nvSpPr>
        <p:spPr>
          <a:xfrm>
            <a:off x="762000" y="1447800"/>
            <a:ext cx="8229600" cy="48006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17" name="Text Placeholder 3"/>
          <p:cNvSpPr txBox="1">
            <a:spLocks/>
          </p:cNvSpPr>
          <p:nvPr/>
        </p:nvSpPr>
        <p:spPr>
          <a:xfrm>
            <a:off x="1066800" y="609600"/>
            <a:ext cx="7924800" cy="685800"/>
          </a:xfrm>
          <a:prstGeom prst="rect">
            <a:avLst/>
          </a:prstGeom>
          <a:solidFill>
            <a:schemeClr val="bg1"/>
          </a:solidFill>
        </p:spPr>
        <p:txBody>
          <a:bodyPr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rgbClr val="C00000"/>
                </a:solidFill>
                <a:effectLst/>
                <a:uLnTx/>
                <a:uFillTx/>
                <a:latin typeface="Cambria" pitchFamily="18" charset="0"/>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Cambria" pitchFamily="18" charset="0"/>
              <a:ea typeface="+mn-ea"/>
              <a:cs typeface="+mn-cs"/>
            </a:endParaRPr>
          </a:p>
        </p:txBody>
      </p:sp>
      <p:sp>
        <p:nvSpPr>
          <p:cNvPr id="18"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8F82A5B-10F6-41ED-9A2B-03224D407F0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BST</a:t>
            </a:r>
          </a:p>
        </p:txBody>
      </p:sp>
      <p:sp>
        <p:nvSpPr>
          <p:cNvPr id="3" name="Content Placeholder 2"/>
          <p:cNvSpPr>
            <a:spLocks noGrp="1"/>
          </p:cNvSpPr>
          <p:nvPr>
            <p:ph idx="1"/>
          </p:nvPr>
        </p:nvSpPr>
        <p:spPr/>
        <p:txBody>
          <a:bodyPr/>
          <a:lstStyle/>
          <a:p>
            <a:pPr marL="0" indent="0">
              <a:buNone/>
            </a:pPr>
            <a:r>
              <a:rPr lang="en-US" dirty="0"/>
              <a:t>In case of binary trees we need to insert elements in any order just by following conditions of having at most two children.</a:t>
            </a:r>
          </a:p>
          <a:p>
            <a:pPr marL="0" indent="0">
              <a:buNone/>
            </a:pPr>
            <a:endParaRPr lang="en-US" dirty="0"/>
          </a:p>
          <a:p>
            <a:pPr marL="0" indent="0">
              <a:buNone/>
            </a:pPr>
            <a:r>
              <a:rPr lang="en-US" dirty="0"/>
              <a:t>This will make searching of element very difficult.</a:t>
            </a:r>
          </a:p>
        </p:txBody>
      </p:sp>
    </p:spTree>
    <p:extLst>
      <p:ext uri="{BB962C8B-B14F-4D97-AF65-F5344CB8AC3E}">
        <p14:creationId xmlns:p14="http://schemas.microsoft.com/office/powerpoint/2010/main" val="419797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990600" y="838200"/>
            <a:ext cx="7924800" cy="838200"/>
          </a:xfrm>
        </p:spPr>
        <p:txBody>
          <a:bodyPr/>
          <a:lstStyle/>
          <a:p>
            <a:r>
              <a:rPr lang="en-US" altLang="zh-TW" dirty="0">
                <a:solidFill>
                  <a:srgbClr val="FF0000"/>
                </a:solidFill>
                <a:ea typeface="新細明體" pitchFamily="18" charset="-120"/>
              </a:rPr>
              <a:t>Binary Search Trees (BST)</a:t>
            </a:r>
          </a:p>
        </p:txBody>
      </p:sp>
      <p:sp>
        <p:nvSpPr>
          <p:cNvPr id="289795" name="Rectangle 3"/>
          <p:cNvSpPr>
            <a:spLocks noGrp="1" noChangeArrowheads="1"/>
          </p:cNvSpPr>
          <p:nvPr>
            <p:ph type="body" idx="1"/>
          </p:nvPr>
        </p:nvSpPr>
        <p:spPr>
          <a:xfrm>
            <a:off x="609600" y="1447800"/>
            <a:ext cx="7848600" cy="5029200"/>
          </a:xfrm>
        </p:spPr>
        <p:txBody>
          <a:bodyPr>
            <a:normAutofit/>
          </a:bodyPr>
          <a:lstStyle/>
          <a:p>
            <a:r>
              <a:rPr lang="en-US" altLang="zh-TW" sz="2200" dirty="0">
                <a:ea typeface="新細明體" pitchFamily="18" charset="-120"/>
              </a:rPr>
              <a:t>A data structure for efficient searching, insertion and deletion</a:t>
            </a:r>
            <a:endParaRPr lang="en-US" altLang="zh-TW" sz="2200" dirty="0">
              <a:ea typeface="新細明體" pitchFamily="18" charset="-120"/>
              <a:cs typeface="Times New Roman" pitchFamily="18" charset="0"/>
            </a:endParaRPr>
          </a:p>
          <a:p>
            <a:r>
              <a:rPr lang="en-US" altLang="zh-TW" sz="2200" dirty="0">
                <a:ea typeface="新細明體" pitchFamily="18" charset="-120"/>
                <a:cs typeface="Times New Roman" pitchFamily="18" charset="0"/>
              </a:rPr>
              <a:t>Binary search tree property</a:t>
            </a:r>
          </a:p>
          <a:p>
            <a:pPr lvl="1"/>
            <a:r>
              <a:rPr lang="en-US" altLang="zh-TW" sz="2200" dirty="0">
                <a:latin typeface="Cambria" pitchFamily="18" charset="0"/>
                <a:ea typeface="新細明體" pitchFamily="18" charset="-120"/>
                <a:cs typeface="Times New Roman" pitchFamily="18" charset="0"/>
              </a:rPr>
              <a:t>For every node X</a:t>
            </a:r>
          </a:p>
          <a:p>
            <a:pPr lvl="1"/>
            <a:r>
              <a:rPr lang="en-US" altLang="zh-TW" sz="2200" dirty="0">
                <a:latin typeface="Cambria" pitchFamily="18" charset="0"/>
                <a:ea typeface="新細明體" pitchFamily="18" charset="-120"/>
                <a:cs typeface="Times New Roman" pitchFamily="18" charset="0"/>
              </a:rPr>
              <a:t>All the keys in its left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subtree are smaller than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the key value in X </a:t>
            </a:r>
          </a:p>
          <a:p>
            <a:pPr lvl="1"/>
            <a:r>
              <a:rPr lang="en-US" altLang="zh-TW" sz="2200" dirty="0">
                <a:latin typeface="Cambria" pitchFamily="18" charset="0"/>
                <a:ea typeface="新細明體" pitchFamily="18" charset="-120"/>
                <a:cs typeface="Times New Roman" pitchFamily="18" charset="0"/>
              </a:rPr>
              <a:t>All the keys in its right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subtree are larger than the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key value in X</a:t>
            </a:r>
          </a:p>
          <a:p>
            <a:endParaRPr lang="en-US" altLang="zh-TW" sz="2200" dirty="0">
              <a:ea typeface="新細明體" pitchFamily="18" charset="-120"/>
            </a:endParaRPr>
          </a:p>
        </p:txBody>
      </p:sp>
      <p:graphicFrame>
        <p:nvGraphicFramePr>
          <p:cNvPr id="289796" name="Object 4"/>
          <p:cNvGraphicFramePr>
            <a:graphicFrameLocks noGrp="1" noChangeAspect="1"/>
          </p:cNvGraphicFramePr>
          <p:nvPr>
            <p:ph sz="half" idx="4294967295"/>
          </p:nvPr>
        </p:nvGraphicFramePr>
        <p:xfrm>
          <a:off x="5105400" y="3048000"/>
          <a:ext cx="3810000" cy="2854325"/>
        </p:xfrm>
        <a:graphic>
          <a:graphicData uri="http://schemas.openxmlformats.org/presentationml/2006/ole">
            <mc:AlternateContent xmlns:mc="http://schemas.openxmlformats.org/markup-compatibility/2006">
              <mc:Choice xmlns:v="urn:schemas-microsoft-com:vml" Requires="v">
                <p:oleObj name="Bitmap Image" r:id="rId3" imgW="3304762" imgH="2476190" progId="PBrush">
                  <p:embed/>
                </p:oleObj>
              </mc:Choice>
              <mc:Fallback>
                <p:oleObj name="Bitmap Image" r:id="rId3" imgW="3304762" imgH="2476190"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48000"/>
                        <a:ext cx="3810000" cy="2854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TW" dirty="0">
                <a:solidFill>
                  <a:srgbClr val="FF0000"/>
                </a:solidFill>
                <a:ea typeface="新細明體" pitchFamily="18" charset="-120"/>
                <a:cs typeface="Times New Roman" pitchFamily="18" charset="0"/>
              </a:rPr>
              <a:t>Binary Search Trees</a:t>
            </a:r>
          </a:p>
        </p:txBody>
      </p:sp>
      <p:sp>
        <p:nvSpPr>
          <p:cNvPr id="209923" name="Rectangle 3"/>
          <p:cNvSpPr>
            <a:spLocks noGrp="1" noChangeArrowheads="1"/>
          </p:cNvSpPr>
          <p:nvPr>
            <p:ph type="body" idx="1"/>
          </p:nvPr>
        </p:nvSpPr>
        <p:spPr/>
        <p:txBody>
          <a:bodyPr/>
          <a:lstStyle/>
          <a:p>
            <a:pPr>
              <a:buFont typeface="Monotype Sorts" pitchFamily="2" charset="2"/>
              <a:buNone/>
            </a:pPr>
            <a:r>
              <a:rPr lang="en-US" altLang="zh-TW">
                <a:ea typeface="新細明體" pitchFamily="18" charset="-120"/>
                <a:cs typeface="Times New Roman" pitchFamily="18" charset="0"/>
              </a:rPr>
              <a:t> </a:t>
            </a: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endParaRPr lang="en-US" altLang="zh-TW" sz="2400">
              <a:ea typeface="新細明體" pitchFamily="18" charset="-120"/>
              <a:cs typeface="Times New Roman" pitchFamily="18" charset="0"/>
            </a:endParaRPr>
          </a:p>
          <a:p>
            <a:endParaRPr lang="en-US" altLang="zh-TW" sz="2400">
              <a:ea typeface="新細明體" pitchFamily="18" charset="-120"/>
              <a:cs typeface="Times New Roman" pitchFamily="18" charset="0"/>
            </a:endParaRPr>
          </a:p>
        </p:txBody>
      </p:sp>
      <p:pic>
        <p:nvPicPr>
          <p:cNvPr id="209924" name="Picture 4" descr="fig4_15"/>
          <p:cNvPicPr>
            <a:picLocks noChangeAspect="1" noChangeArrowheads="1"/>
          </p:cNvPicPr>
          <p:nvPr/>
        </p:nvPicPr>
        <p:blipFill>
          <a:blip r:embed="rId3">
            <a:lum bright="-20000" contrast="60000"/>
          </a:blip>
          <a:srcRect b="7988"/>
          <a:stretch>
            <a:fillRect/>
          </a:stretch>
        </p:blipFill>
        <p:spPr bwMode="auto">
          <a:xfrm>
            <a:off x="990600" y="1752600"/>
            <a:ext cx="7086600" cy="2743200"/>
          </a:xfrm>
          <a:prstGeom prst="rect">
            <a:avLst/>
          </a:prstGeom>
          <a:noFill/>
          <a:ln w="9525">
            <a:noFill/>
            <a:miter lim="800000"/>
            <a:headEnd/>
            <a:tailEnd/>
          </a:ln>
        </p:spPr>
      </p:pic>
      <p:sp>
        <p:nvSpPr>
          <p:cNvPr id="209925" name="Text Box 5"/>
          <p:cNvSpPr txBox="1">
            <a:spLocks noChangeArrowheads="1"/>
          </p:cNvSpPr>
          <p:nvPr/>
        </p:nvSpPr>
        <p:spPr bwMode="auto">
          <a:xfrm>
            <a:off x="1143000" y="4648200"/>
            <a:ext cx="262413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a:ea typeface="新細明體" pitchFamily="18" charset="-120"/>
              </a:rPr>
              <a:t>A binary search tree</a:t>
            </a:r>
          </a:p>
        </p:txBody>
      </p:sp>
      <p:sp>
        <p:nvSpPr>
          <p:cNvPr id="209926" name="Text Box 6"/>
          <p:cNvSpPr txBox="1">
            <a:spLocks noChangeArrowheads="1"/>
          </p:cNvSpPr>
          <p:nvPr/>
        </p:nvSpPr>
        <p:spPr bwMode="auto">
          <a:xfrm>
            <a:off x="5105400" y="4724400"/>
            <a:ext cx="307498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a:ea typeface="新細明體" pitchFamily="18" charset="-120"/>
              </a:rPr>
              <a:t>Not a binary search tree</a:t>
            </a:r>
          </a:p>
        </p:txBody>
      </p:sp>
      <p:sp>
        <p:nvSpPr>
          <p:cNvPr id="209927" name="Oval 7"/>
          <p:cNvSpPr>
            <a:spLocks noChangeArrowheads="1"/>
          </p:cNvSpPr>
          <p:nvPr/>
        </p:nvSpPr>
        <p:spPr bwMode="auto">
          <a:xfrm>
            <a:off x="7010400" y="4038600"/>
            <a:ext cx="381000" cy="381000"/>
          </a:xfrm>
          <a:prstGeom prst="ellipse">
            <a:avLst/>
          </a:prstGeom>
          <a:noFill/>
          <a:ln w="3175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zh-TW" dirty="0">
                <a:solidFill>
                  <a:srgbClr val="FF0000"/>
                </a:solidFill>
                <a:ea typeface="新細明體" pitchFamily="18" charset="-120"/>
              </a:rPr>
              <a:t>Binary Search Trees</a:t>
            </a:r>
          </a:p>
        </p:txBody>
      </p:sp>
      <p:sp>
        <p:nvSpPr>
          <p:cNvPr id="292867" name="Rectangle 3"/>
          <p:cNvSpPr>
            <a:spLocks noGrp="1" noChangeArrowheads="1"/>
          </p:cNvSpPr>
          <p:nvPr>
            <p:ph type="body" idx="1"/>
          </p:nvPr>
        </p:nvSpPr>
        <p:spPr/>
        <p:txBody>
          <a:bodyPr/>
          <a:lstStyle/>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r>
              <a:rPr lang="en-US" altLang="zh-TW" dirty="0">
                <a:ea typeface="新細明體" pitchFamily="18" charset="-120"/>
                <a:cs typeface="Times New Roman" pitchFamily="18" charset="0"/>
              </a:rPr>
              <a:t>Average depth of a node is O(log N)</a:t>
            </a:r>
          </a:p>
          <a:p>
            <a:pPr>
              <a:lnSpc>
                <a:spcPct val="90000"/>
              </a:lnSpc>
            </a:pPr>
            <a:r>
              <a:rPr lang="en-US" altLang="zh-TW" dirty="0">
                <a:ea typeface="新細明體" pitchFamily="18" charset="-120"/>
                <a:cs typeface="Times New Roman" pitchFamily="18" charset="0"/>
              </a:rPr>
              <a:t>Maximum depth of a node is O(N)</a:t>
            </a:r>
          </a:p>
          <a:p>
            <a:pPr>
              <a:lnSpc>
                <a:spcPct val="90000"/>
              </a:lnSpc>
            </a:pPr>
            <a:endParaRPr lang="en-US" altLang="zh-TW" dirty="0">
              <a:ea typeface="新細明體" pitchFamily="18" charset="-120"/>
              <a:cs typeface="Times New Roman" pitchFamily="18" charset="0"/>
            </a:endParaRPr>
          </a:p>
        </p:txBody>
      </p:sp>
      <p:graphicFrame>
        <p:nvGraphicFramePr>
          <p:cNvPr id="292868" name="Object 4"/>
          <p:cNvGraphicFramePr>
            <a:graphicFrameLocks noGrp="1" noChangeAspect="1"/>
          </p:cNvGraphicFramePr>
          <p:nvPr>
            <p:ph sz="half" idx="4294967295"/>
          </p:nvPr>
        </p:nvGraphicFramePr>
        <p:xfrm>
          <a:off x="1447800" y="1600201"/>
          <a:ext cx="5257800" cy="3351848"/>
        </p:xfrm>
        <a:graphic>
          <a:graphicData uri="http://schemas.openxmlformats.org/presentationml/2006/ole">
            <mc:AlternateContent xmlns:mc="http://schemas.openxmlformats.org/markup-compatibility/2006">
              <mc:Choice xmlns:v="urn:schemas-microsoft-com:vml" Requires="v">
                <p:oleObj name="Bitmap Image" r:id="rId3" imgW="3809524" imgH="2429214" progId="PBrush">
                  <p:embed/>
                </p:oleObj>
              </mc:Choice>
              <mc:Fallback>
                <p:oleObj name="Bitmap Image" r:id="rId3" imgW="3809524" imgH="2429214"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1"/>
                        <a:ext cx="5257800" cy="335184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70" name="Text Box 6"/>
          <p:cNvSpPr txBox="1">
            <a:spLocks noChangeArrowheads="1"/>
          </p:cNvSpPr>
          <p:nvPr/>
        </p:nvSpPr>
        <p:spPr bwMode="auto">
          <a:xfrm>
            <a:off x="1447800" y="1660525"/>
            <a:ext cx="4400435" cy="369332"/>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dirty="0">
                <a:ea typeface="新細明體" pitchFamily="18" charset="-120"/>
              </a:rPr>
              <a:t>The same set of keys may have different BSTs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a:t>
            </a:r>
          </a:p>
        </p:txBody>
      </p:sp>
      <p:sp>
        <p:nvSpPr>
          <p:cNvPr id="3" name="Content Placeholder 2"/>
          <p:cNvSpPr>
            <a:spLocks noGrp="1"/>
          </p:cNvSpPr>
          <p:nvPr>
            <p:ph idx="1"/>
          </p:nvPr>
        </p:nvSpPr>
        <p:spPr/>
        <p:txBody>
          <a:bodyPr>
            <a:normAutofit/>
          </a:bodyPr>
          <a:lstStyle/>
          <a:p>
            <a:pPr marL="0" indent="0">
              <a:buNone/>
            </a:pPr>
            <a:r>
              <a:rPr lang="en-US" sz="1800" dirty="0"/>
              <a:t>The total number of nodes, n, in the tree is equal to the sum of the nodes on all the levels</a:t>
            </a:r>
            <a:r>
              <a:rPr lang="en-US" sz="1800" dirty="0">
                <a:sym typeface="Wingdings" panose="05000000000000000000" pitchFamily="2" charset="2"/>
              </a:rPr>
              <a:t> (complete tree)</a:t>
            </a:r>
            <a:endParaRPr lang="en-US" sz="1800" dirty="0"/>
          </a:p>
          <a:p>
            <a:pPr marL="0" indent="0">
              <a:buNone/>
            </a:pPr>
            <a:r>
              <a:rPr lang="pt-BR" sz="1800" dirty="0"/>
              <a:t>1 + 2^1 + 2^2 + 2^3 + ... + 2^(h−1) = n</a:t>
            </a:r>
          </a:p>
          <a:p>
            <a:pPr marL="0" indent="0">
              <a:buNone/>
            </a:pPr>
            <a:endParaRPr lang="pt-BR" sz="1800" dirty="0"/>
          </a:p>
          <a:p>
            <a:pPr marL="0" indent="0">
              <a:buNone/>
            </a:pPr>
            <a:r>
              <a:rPr lang="pt-BR" sz="1800" dirty="0"/>
              <a:t>(2^ h) − 1 = n </a:t>
            </a:r>
          </a:p>
          <a:p>
            <a:pPr marL="0" indent="0">
              <a:buNone/>
            </a:pPr>
            <a:r>
              <a:rPr lang="pt-BR" sz="1800" dirty="0"/>
              <a:t>2^ h = n + 1 </a:t>
            </a:r>
          </a:p>
          <a:p>
            <a:pPr marL="0" indent="0">
              <a:buNone/>
            </a:pPr>
            <a:r>
              <a:rPr lang="pt-BR" sz="1800" dirty="0">
                <a:solidFill>
                  <a:srgbClr val="FF0000"/>
                </a:solidFill>
              </a:rPr>
              <a:t>log</a:t>
            </a:r>
            <a:r>
              <a:rPr lang="pt-BR" sz="1800" dirty="0"/>
              <a:t> 2^ h = </a:t>
            </a:r>
            <a:r>
              <a:rPr lang="pt-BR" sz="1800" dirty="0">
                <a:solidFill>
                  <a:srgbClr val="FF0000"/>
                </a:solidFill>
              </a:rPr>
              <a:t>log</a:t>
            </a:r>
            <a:r>
              <a:rPr lang="pt-BR" sz="1800" dirty="0"/>
              <a:t> (n + 1)</a:t>
            </a:r>
          </a:p>
          <a:p>
            <a:pPr marL="0" indent="0">
              <a:buNone/>
            </a:pPr>
            <a:endParaRPr lang="pt-BR" sz="1800" dirty="0"/>
          </a:p>
          <a:p>
            <a:pPr marL="0" indent="0">
              <a:buNone/>
            </a:pPr>
            <a:r>
              <a:rPr lang="en-US" sz="1800" b="1" dirty="0"/>
              <a:t>h = log (n + 1) </a:t>
            </a:r>
          </a:p>
        </p:txBody>
      </p:sp>
    </p:spTree>
    <p:extLst>
      <p:ext uri="{BB962C8B-B14F-4D97-AF65-F5344CB8AC3E}">
        <p14:creationId xmlns:p14="http://schemas.microsoft.com/office/powerpoint/2010/main" val="292523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8</a:t>
            </a:fld>
            <a:endParaRPr lang="en-US"/>
          </a:p>
        </p:txBody>
      </p:sp>
      <p:sp>
        <p:nvSpPr>
          <p:cNvPr id="3" name="Content Placeholder 2"/>
          <p:cNvSpPr txBox="1">
            <a:spLocks/>
          </p:cNvSpPr>
          <p:nvPr/>
        </p:nvSpPr>
        <p:spPr>
          <a:xfrm>
            <a:off x="914400" y="990600"/>
            <a:ext cx="8001000" cy="5867400"/>
          </a:xfrm>
          <a:prstGeom prst="rect">
            <a:avLst/>
          </a:prstGeom>
        </p:spPr>
        <p:txBody>
          <a:bodyPr>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FIND(INFO,LEFT,RIGHT,ROOT,ITEM,LOC,PAR)</a:t>
            </a:r>
            <a:r>
              <a:rPr kumimoji="0" lang="en-US" sz="1600" b="1" i="0" u="none" strike="noStrike" kern="1200" cap="none" spc="0" normalizeH="0" noProof="0" dirty="0">
                <a:ln>
                  <a:noFill/>
                </a:ln>
                <a:solidFill>
                  <a:schemeClr val="tx1"/>
                </a:solidFill>
                <a:effectLst/>
                <a:uLnTx/>
                <a:uFillTx/>
                <a:latin typeface="Cambria" pitchFamily="18" charset="0"/>
                <a:ea typeface="+mn-ea"/>
                <a:cs typeface="+mn-cs"/>
              </a:rPr>
              <a:t> : A binary search  tree T is in memory and an ITEM of information is given. This procedure finds the location LOC of ITEM in T and also location PAR of the parent of ITEM. There are 3 special cases:</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a:t>
            </a:r>
            <a:r>
              <a:rPr lang="en-US" sz="1600" b="1" dirty="0" err="1">
                <a:latin typeface="Cambria" pitchFamily="18" charset="0"/>
              </a:rPr>
              <a:t>i</a:t>
            </a:r>
            <a:r>
              <a:rPr lang="en-US" sz="1600" b="1" dirty="0">
                <a:latin typeface="Cambria" pitchFamily="18" charset="0"/>
              </a:rPr>
              <a:t>)	LOC=NULL and PAR=NULL will indicate that the tree is empty..</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noProof="0" dirty="0">
                <a:ln>
                  <a:noFill/>
                </a:ln>
                <a:solidFill>
                  <a:schemeClr val="tx1"/>
                </a:solidFill>
                <a:effectLst/>
                <a:uLnTx/>
                <a:uFillTx/>
                <a:latin typeface="Cambria" pitchFamily="18" charset="0"/>
                <a:ea typeface="+mn-ea"/>
                <a:cs typeface="+mn-cs"/>
              </a:rPr>
              <a:t>	(ii)	LOC≠NULL and PAR=NULL will indicate that the ITEM is the root of 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(iii)	LOC=NULL and PAR≠NULL will indicate that ITEM is not in T and can be added to T as a child of the node N with location PAR.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1600" b="1" dirty="0">
              <a:latin typeface="Cambria" pitchFamily="18" charset="0"/>
            </a:endParaRPr>
          </a:p>
          <a:p>
            <a:pPr marL="342900" marR="0" lvl="0" indent="-342900" algn="l" defTabSz="914400" rtl="0" eaLnBrk="1" fontAlgn="auto" latinLnBrk="0" hangingPunct="1">
              <a:lnSpc>
                <a:spcPct val="100000"/>
              </a:lnSpc>
              <a:spcBef>
                <a:spcPct val="20000"/>
              </a:spcBef>
              <a:spcAft>
                <a:spcPts val="0"/>
              </a:spcAft>
              <a:buClrTx/>
              <a:buSzTx/>
              <a:buAutoNum type="arabicPeriod"/>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[Tree empty?]</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ROOT=NULL, then, Set LOC=NULL and PAR=NULL and return.</a:t>
            </a:r>
          </a:p>
          <a:p>
            <a:pPr marL="342900" marR="0" lvl="0" indent="-342900" algn="l" defTabSz="914400" rtl="0" eaLnBrk="1" fontAlgn="auto" latinLnBrk="0" hangingPunct="1">
              <a:lnSpc>
                <a:spcPct val="100000"/>
              </a:lnSpc>
              <a:spcBef>
                <a:spcPct val="20000"/>
              </a:spcBef>
              <a:spcAft>
                <a:spcPts val="0"/>
              </a:spcAft>
              <a:buClrTx/>
              <a:buSzTx/>
              <a:buAutoNum type="arabicPeriod" startAt="2"/>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[ITEM at root?]</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ITEM=INFO[ROOT], then: Set LOC=ROOT and PAR=NULL and return.</a:t>
            </a:r>
          </a:p>
          <a:p>
            <a:pPr marL="342900" marR="0" lvl="0" indent="-342900" algn="l" defTabSz="914400" rtl="0" eaLnBrk="1" fontAlgn="auto" latinLnBrk="0" hangingPunct="1">
              <a:lnSpc>
                <a:spcPct val="100000"/>
              </a:lnSpc>
              <a:spcBef>
                <a:spcPct val="20000"/>
              </a:spcBef>
              <a:spcAft>
                <a:spcPts val="0"/>
              </a:spcAft>
              <a:buClrTx/>
              <a:buSzTx/>
              <a:buAutoNum type="arabicPeriod" startAt="3"/>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[Initialize pointers PTR and SAVE]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ITEM&lt;INFO[ROOT], then: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Set PTR=LEFT[ROOT] and SAVE=ROOT</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Else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Set PTR=RIGHT[ROOT] and SAVE=ROOT</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[End of If structure]</a:t>
            </a:r>
          </a:p>
          <a:p>
            <a:pPr marL="342900" marR="0" lvl="0" indent="-342900" algn="l" defTabSz="914400" rtl="0" eaLnBrk="1" fontAlgn="auto" latinLnBrk="0" hangingPunct="1">
              <a:lnSpc>
                <a:spcPct val="100000"/>
              </a:lnSpc>
              <a:spcBef>
                <a:spcPct val="20000"/>
              </a:spcBef>
              <a:spcAft>
                <a:spcPts val="0"/>
              </a:spcAft>
              <a:buClrTx/>
              <a:buSzTx/>
              <a:buAutoNum type="arabicPeriod" startAt="4"/>
              <a:tabLst/>
              <a:defRPr/>
            </a:pPr>
            <a:r>
              <a:rPr lang="en-US" sz="1600" b="1" dirty="0">
                <a:latin typeface="Cambria" pitchFamily="18" charset="0"/>
              </a:rPr>
              <a:t>Repeat steps 5 to 6 while PTR≠NULL:</a:t>
            </a:r>
          </a:p>
          <a:p>
            <a:pPr marL="342900" marR="0" lvl="0" indent="-342900" algn="l" defTabSz="914400" rtl="0" eaLnBrk="1" fontAlgn="auto" latinLnBrk="0" hangingPunct="1">
              <a:lnSpc>
                <a:spcPct val="100000"/>
              </a:lnSpc>
              <a:spcBef>
                <a:spcPct val="20000"/>
              </a:spcBef>
              <a:spcAft>
                <a:spcPts val="0"/>
              </a:spcAft>
              <a:buClrTx/>
              <a:buSzTx/>
              <a:buAutoNum type="arabicPeriod" startAt="4"/>
              <a:tabLst/>
              <a:defRPr/>
            </a:pPr>
            <a:r>
              <a:rPr lang="en-US" sz="1600" b="1" dirty="0">
                <a:latin typeface="Cambria" pitchFamily="18" charset="0"/>
              </a:rPr>
              <a:t>[ITEM found?]</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ITEM=INFO[PTR], then: Set LOC=PTR and PAR=SAVE and return.</a:t>
            </a:r>
          </a:p>
          <a:p>
            <a:pPr marL="342900" marR="0" lvl="0" indent="-342900" algn="l" defTabSz="914400" rtl="0" eaLnBrk="1" fontAlgn="auto" latinLnBrk="0" hangingPunct="1">
              <a:lnSpc>
                <a:spcPct val="100000"/>
              </a:lnSpc>
              <a:spcBef>
                <a:spcPct val="20000"/>
              </a:spcBef>
              <a:spcAft>
                <a:spcPts val="0"/>
              </a:spcAft>
              <a:buClrTx/>
              <a:buSzTx/>
              <a:buAutoNum type="arabicPeriod" startAt="6"/>
              <a:tabLst/>
              <a:defRPr/>
            </a:pPr>
            <a:r>
              <a:rPr lang="en-US" sz="1600" b="1" dirty="0">
                <a:latin typeface="Cambria" pitchFamily="18" charset="0"/>
              </a:rPr>
              <a:t>If ITEM&lt;INFO[PTR], then:</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Set SAVE=PTR and PTR=LEFT[PTR]</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Else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Set SAVE=PTR and PTR=RIGHT[PTR]</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[End of If structure]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[End of step4 loop]</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7. [Search unsuccessful]  Set LOC=NULL and PAR=SAVE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8. Exit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a:t>
            </a:r>
            <a:endParaRPr kumimoji="0" lang="en-US" sz="1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4" name="Title 1"/>
          <p:cNvSpPr txBox="1">
            <a:spLocks/>
          </p:cNvSpPr>
          <p:nvPr/>
        </p:nvSpPr>
        <p:spPr>
          <a:xfrm>
            <a:off x="990600" y="381000"/>
            <a:ext cx="79248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FF0000"/>
                </a:solidFill>
                <a:effectLst/>
                <a:uLnTx/>
                <a:uFillTx/>
                <a:latin typeface="Cambria" pitchFamily="18" charset="0"/>
                <a:ea typeface="+mj-ea"/>
                <a:cs typeface="+mj-cs"/>
              </a:rPr>
              <a:t>Algorithm for searching</a:t>
            </a:r>
            <a:r>
              <a:rPr kumimoji="0" lang="en-US" sz="2500" b="1" i="0" u="none" strike="noStrike" kern="1200" cap="none" spc="0" normalizeH="0" noProof="0" dirty="0">
                <a:ln>
                  <a:noFill/>
                </a:ln>
                <a:solidFill>
                  <a:srgbClr val="FF0000"/>
                </a:solidFill>
                <a:effectLst/>
                <a:uLnTx/>
                <a:uFillTx/>
                <a:latin typeface="Cambria" pitchFamily="18" charset="0"/>
                <a:ea typeface="+mj-ea"/>
                <a:cs typeface="+mj-cs"/>
              </a:rPr>
              <a:t> in a BST</a:t>
            </a:r>
            <a:endParaRPr kumimoji="0" lang="en-US" sz="2500" b="1" i="0" u="none" strike="noStrike" kern="1200" cap="none" spc="0" normalizeH="0" baseline="0" noProof="0" dirty="0">
              <a:ln>
                <a:noFill/>
              </a:ln>
              <a:solidFill>
                <a:srgbClr val="FF0000"/>
              </a:solidFill>
              <a:effectLst/>
              <a:uLnTx/>
              <a:uFillTx/>
              <a:latin typeface="Cambria" pitchFamily="18" charset="0"/>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990600" y="609600"/>
            <a:ext cx="7924800" cy="685800"/>
          </a:xfrm>
        </p:spPr>
        <p:txBody>
          <a:bodyPr/>
          <a:lstStyle/>
          <a:p>
            <a:r>
              <a:rPr lang="en-US" altLang="zh-TW" dirty="0">
                <a:solidFill>
                  <a:srgbClr val="FF0000"/>
                </a:solidFill>
                <a:ea typeface="新細明體" pitchFamily="18" charset="-120"/>
              </a:rPr>
              <a:t>Searching BST</a:t>
            </a:r>
          </a:p>
        </p:txBody>
      </p:sp>
      <p:sp>
        <p:nvSpPr>
          <p:cNvPr id="286723" name="Rectangle 3"/>
          <p:cNvSpPr>
            <a:spLocks noGrp="1" noChangeArrowheads="1"/>
          </p:cNvSpPr>
          <p:nvPr>
            <p:ph type="body" idx="1"/>
          </p:nvPr>
        </p:nvSpPr>
        <p:spPr>
          <a:xfrm>
            <a:off x="685800" y="1219200"/>
            <a:ext cx="7848600" cy="5105400"/>
          </a:xfrm>
        </p:spPr>
        <p:txBody>
          <a:bodyPr>
            <a:normAutofit/>
          </a:bodyPr>
          <a:lstStyle/>
          <a:p>
            <a:r>
              <a:rPr lang="en-US" altLang="zh-TW" sz="2200" dirty="0">
                <a:ea typeface="新細明體" pitchFamily="18" charset="-120"/>
              </a:rPr>
              <a:t>If we are searching for 15, then we are done.</a:t>
            </a:r>
          </a:p>
          <a:p>
            <a:r>
              <a:rPr lang="en-US" altLang="zh-TW" sz="2200" dirty="0">
                <a:ea typeface="新細明體" pitchFamily="18" charset="-120"/>
              </a:rPr>
              <a:t>If we are searching for a key &lt; 15, then we should search in the left subtree.</a:t>
            </a:r>
          </a:p>
          <a:p>
            <a:r>
              <a:rPr lang="en-US" altLang="zh-TW" sz="2200" dirty="0">
                <a:ea typeface="新細明體" pitchFamily="18" charset="-120"/>
              </a:rPr>
              <a:t>If we are searching for a key &gt; 15, then we should search in the right subtree.</a:t>
            </a:r>
          </a:p>
        </p:txBody>
      </p:sp>
      <p:graphicFrame>
        <p:nvGraphicFramePr>
          <p:cNvPr id="286724" name="Object 4"/>
          <p:cNvGraphicFramePr>
            <a:graphicFrameLocks noGrp="1" noChangeAspect="1"/>
          </p:cNvGraphicFramePr>
          <p:nvPr>
            <p:ph sz="half" idx="4294967295"/>
          </p:nvPr>
        </p:nvGraphicFramePr>
        <p:xfrm>
          <a:off x="2743200" y="3352800"/>
          <a:ext cx="2971800" cy="2619375"/>
        </p:xfrm>
        <a:graphic>
          <a:graphicData uri="http://schemas.openxmlformats.org/presentationml/2006/ole">
            <mc:AlternateContent xmlns:mc="http://schemas.openxmlformats.org/markup-compatibility/2006">
              <mc:Choice xmlns:v="urn:schemas-microsoft-com:vml" Requires="v">
                <p:oleObj name="Bitmap Image" r:id="rId3" imgW="1609524" imgH="1419048" progId="PBrush">
                  <p:embed/>
                </p:oleObj>
              </mc:Choice>
              <mc:Fallback>
                <p:oleObj name="Bitmap Image" r:id="rId3" imgW="1609524" imgH="1419048"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52800"/>
                        <a:ext cx="2971800" cy="2619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7003</TotalTime>
  <Words>1633</Words>
  <Application>Microsoft Office PowerPoint</Application>
  <PresentationFormat>On-screen Show (4:3)</PresentationFormat>
  <Paragraphs>171</Paragraphs>
  <Slides>22</Slides>
  <Notes>10</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22</vt:i4>
      </vt:variant>
    </vt:vector>
  </HeadingPairs>
  <TitlesOfParts>
    <vt:vector size="35" baseType="lpstr">
      <vt:lpstr>Arial</vt:lpstr>
      <vt:lpstr>Arial Black</vt:lpstr>
      <vt:lpstr>Calibri</vt:lpstr>
      <vt:lpstr>Cambria</vt:lpstr>
      <vt:lpstr>Casper</vt:lpstr>
      <vt:lpstr>Monotype Sorts</vt:lpstr>
      <vt:lpstr>Raleway ExtraBold</vt:lpstr>
      <vt:lpstr>Times New Roman</vt:lpstr>
      <vt:lpstr>Wingdings</vt:lpstr>
      <vt:lpstr>Office Theme</vt:lpstr>
      <vt:lpstr>Custom Design</vt:lpstr>
      <vt:lpstr>CorelDRAW</vt:lpstr>
      <vt:lpstr>Bitmap Image</vt:lpstr>
      <vt:lpstr>PowerPoint Presentation</vt:lpstr>
      <vt:lpstr>TOPICS TO BE COVERED </vt:lpstr>
      <vt:lpstr>Need of BST</vt:lpstr>
      <vt:lpstr>Binary Search Trees (BST)</vt:lpstr>
      <vt:lpstr>Binary Search Trees</vt:lpstr>
      <vt:lpstr>Binary Search Trees</vt:lpstr>
      <vt:lpstr>Height</vt:lpstr>
      <vt:lpstr>PowerPoint Presentation</vt:lpstr>
      <vt:lpstr>Searching BST</vt:lpstr>
      <vt:lpstr>PowerPoint Presentation</vt:lpstr>
      <vt:lpstr>Inorder Traversal of BST</vt:lpstr>
      <vt:lpstr>Insertion in BST</vt:lpstr>
      <vt:lpstr>PowerPoint Presentation</vt:lpstr>
      <vt:lpstr>PowerPoint Presentation</vt:lpstr>
      <vt:lpstr>Deletion</vt:lpstr>
      <vt:lpstr>A)The node to be deleted is a leaf node  It is the simplest case, in this case, replace the leaf node with the NULL and simple free the allocated space.</vt:lpstr>
      <vt:lpstr>B) The node to be deleted has only one child.  In this case, replace the node with its child and delete the child node, which now contains the value which is to be deleted. Simply replace it with the NULL and free the allocated space.</vt:lpstr>
      <vt:lpstr>C) The node to be deleted has two children.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Kamna Sharma</cp:lastModifiedBy>
  <cp:revision>529</cp:revision>
  <dcterms:created xsi:type="dcterms:W3CDTF">2013-12-12T17:34:34Z</dcterms:created>
  <dcterms:modified xsi:type="dcterms:W3CDTF">2023-07-03T10:45:54Z</dcterms:modified>
</cp:coreProperties>
</file>