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731" r:id="rId3"/>
    <p:sldId id="761" r:id="rId4"/>
    <p:sldId id="634" r:id="rId5"/>
    <p:sldId id="769" r:id="rId6"/>
    <p:sldId id="635" r:id="rId7"/>
    <p:sldId id="765" r:id="rId8"/>
    <p:sldId id="636" r:id="rId9"/>
    <p:sldId id="637" r:id="rId10"/>
    <p:sldId id="638" r:id="rId11"/>
    <p:sldId id="768" r:id="rId12"/>
    <p:sldId id="770" r:id="rId13"/>
    <p:sldId id="639" r:id="rId14"/>
    <p:sldId id="767" r:id="rId15"/>
    <p:sldId id="640" r:id="rId16"/>
    <p:sldId id="771" r:id="rId17"/>
    <p:sldId id="762" r:id="rId18"/>
    <p:sldId id="648" r:id="rId19"/>
    <p:sldId id="773" r:id="rId20"/>
    <p:sldId id="772" r:id="rId21"/>
    <p:sldId id="774" r:id="rId22"/>
    <p:sldId id="753" r:id="rId23"/>
    <p:sldId id="7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559" autoAdjust="0"/>
  </p:normalViewPr>
  <p:slideViewPr>
    <p:cSldViewPr>
      <p:cViewPr varScale="1">
        <p:scale>
          <a:sx n="55" d="100"/>
          <a:sy n="55" d="100"/>
        </p:scale>
        <p:origin x="160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18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2B01C-4E1B-4436-9567-0F691B4C1E44}" type="slidenum">
              <a:rPr lang="en-US"/>
              <a:pPr/>
              <a:t>17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B2D5D-3C3E-4D12-9850-7D444382958E}" type="slidenum">
              <a:rPr lang="en-US"/>
              <a:pPr/>
              <a:t>3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E6F9A-A803-4F13-8BEF-14AC56F9579C}" type="slidenum">
              <a:rPr lang="en-US"/>
              <a:pPr/>
              <a:t>5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4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B9062-450F-4A4C-B312-57EDF1533E85}" type="slidenum">
              <a:rPr lang="en-US"/>
              <a:pPr/>
              <a:t>7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4F36C-8E0F-4A66-B6E2-22C5C1B648E9}" type="slidenum">
              <a:rPr lang="en-US"/>
              <a:pPr/>
              <a:t>8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07261-7D60-48F5-970D-C2A581E9C881}" type="slidenum">
              <a:rPr lang="en-US"/>
              <a:pPr/>
              <a:t>9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FCFCB-D1B1-4D46-AE47-5FA7EFFCCFBD}" type="slidenum">
              <a:rPr lang="en-US"/>
              <a:pPr/>
              <a:t>12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865CB-53FE-436B-9FAA-243980C1245A}" type="slidenum">
              <a:rPr lang="en-US"/>
              <a:pPr/>
              <a:t>14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82453-F186-4566-8A7C-F2AA97E3DF9D}" type="slidenum">
              <a:rPr lang="en-US"/>
              <a:pPr/>
              <a:t>16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6548DD5-4D0E-4F94-A2D5-6EB54A2C4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C03945E-85E8-4310-9504-EDF6F9C3F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55DA4F7-FC1C-423B-92E9-5F7802B062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9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HEAPS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1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STRUCTURES 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(22CSH-211,22ITH-211)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09" y="955426"/>
            <a:ext cx="7924800" cy="609600"/>
          </a:xfrm>
        </p:spPr>
        <p:txBody>
          <a:bodyPr/>
          <a:lstStyle/>
          <a:p>
            <a:r>
              <a:rPr lang="en-US" dirty="0"/>
              <a:t>Construction of heap tree and insertion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8276" y="3884712"/>
            <a:ext cx="7398051" cy="18928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 in Heap Tree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Create a new node at the end of heap.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Assign new value to the node.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Compare the value of this child node with its parent.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If value of parent is less than child, then swap them.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Repeat step 3 &amp; 4 until Heap property holds.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209" y="2133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Insert key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Heapify Method</a:t>
            </a:r>
          </a:p>
        </p:txBody>
      </p:sp>
    </p:spTree>
    <p:extLst>
      <p:ext uri="{BB962C8B-B14F-4D97-AF65-F5344CB8AC3E}">
        <p14:creationId xmlns:p14="http://schemas.microsoft.com/office/powerpoint/2010/main" val="269381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Heap Tree</a:t>
            </a:r>
          </a:p>
        </p:txBody>
      </p:sp>
      <p:pic>
        <p:nvPicPr>
          <p:cNvPr id="134146" name="Picture 2" descr="https://www.baeldung.com/wp-content/uploads/sites/4/2020/11/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11036"/>
            <a:ext cx="356316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14F47-8E27-46D8-8153-CC5F8D29E85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533399"/>
            <a:ext cx="8229600" cy="47307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Maintaining the Heap Property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/>
            <a:r>
              <a:rPr lang="en-US" sz="2400" dirty="0"/>
              <a:t>Suppose a node is smaller than a child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Left and Right sub trees of 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 are max-heaps</a:t>
            </a:r>
          </a:p>
          <a:p>
            <a:pPr marL="457200" indent="-457200"/>
            <a:r>
              <a:rPr lang="en-US" sz="2400" dirty="0"/>
              <a:t>To eliminate the violation: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Exchange with larger child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Move down the tree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Continue until node is not smaller than children</a:t>
            </a:r>
          </a:p>
        </p:txBody>
      </p:sp>
      <p:graphicFrame>
        <p:nvGraphicFramePr>
          <p:cNvPr id="408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141538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35 33 42 10 14 19 27 44 26 31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2099" name="Picture 3" descr="Max Heap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819400"/>
            <a:ext cx="6350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05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42631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7E990-5809-418F-8140-1966F6DE7F04}" type="slidenum">
              <a:rPr lang="en-US"/>
              <a:pPr/>
              <a:t>14</a:t>
            </a:fld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381000" y="1196975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 dirty="0"/>
              <a:t>MAX-HEAPIFY(A, 2, 10)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472069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3" imgW="5160976" imgH="3248780" progId="">
                    <p:embed/>
                  </p:oleObj>
                </mc:Choice>
                <mc:Fallback>
                  <p:oleObj name="Paint Shop Pro Image" r:id="rId3" imgW="5160976" imgH="324878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0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A[2] violates the heap property</a:t>
              </a: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A[2]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A[4]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49888" y="1495425"/>
            <a:ext cx="3282950" cy="2390775"/>
            <a:chOff x="3433" y="942"/>
            <a:chExt cx="2068" cy="1506"/>
          </a:xfrm>
        </p:grpSpPr>
        <p:graphicFrame>
          <p:nvGraphicFramePr>
            <p:cNvPr id="472073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5" imgW="5141463" imgH="3248780" progId="">
                    <p:embed/>
                  </p:oleObj>
                </mc:Choice>
                <mc:Fallback>
                  <p:oleObj name="Paint Shop Pro Image" r:id="rId5" imgW="5141463" imgH="324878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A[4] violates the heap property</a:t>
              </a:r>
            </a:p>
          </p:txBody>
        </p:sp>
      </p:grp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A[4]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A[9]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54313" y="4038600"/>
            <a:ext cx="3025775" cy="2271713"/>
            <a:chOff x="1735" y="2544"/>
            <a:chExt cx="1906" cy="1431"/>
          </a:xfrm>
        </p:grpSpPr>
        <p:graphicFrame>
          <p:nvGraphicFramePr>
            <p:cNvPr id="472077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7" imgW="5043902" imgH="3229268" progId="">
                    <p:embed/>
                  </p:oleObj>
                </mc:Choice>
                <mc:Fallback>
                  <p:oleObj name="Paint Shop Pro Image" r:id="rId7" imgW="5043902" imgH="3229268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8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Heap property restored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  <p:bldP spid="4720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145,40,25,65,12,48,1,100,27,7,3,45,9,30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Min Heap: </a:t>
            </a:r>
          </a:p>
        </p:txBody>
      </p:sp>
    </p:spTree>
    <p:extLst>
      <p:ext uri="{BB962C8B-B14F-4D97-AF65-F5344CB8AC3E}">
        <p14:creationId xmlns:p14="http://schemas.microsoft.com/office/powerpoint/2010/main" val="371701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0519BB-E4D1-4B6B-8013-C292538CB867}" type="slidenum">
              <a:rPr lang="en-US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Deleting the root of the Heap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C0F08-F238-46FC-9BE6-F0EA27D287F6}"/>
              </a:ext>
            </a:extLst>
          </p:cNvPr>
          <p:cNvSpPr txBox="1"/>
          <p:nvPr/>
        </p:nvSpPr>
        <p:spPr>
          <a:xfrm>
            <a:off x="1331913" y="1295400"/>
            <a:ext cx="6248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standard deletion operation on Heap is to delete the element present at the root node of the Heap. That is if it is a Max Heap, the standard deletion operation will delete the maximum element and if it is a Min heap, it will delete the minimum element.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Assign the Root R to some variable ITEM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Replace the deleted node R by last node of tree , so that tree is complete binary tree not necessarily Heap Tree.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Re-Heapify.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43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B4C1E7B6-87A2-4044-9B1C-DC24E066140F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6518275" y="1693863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693863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8229600" cy="54371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Goal: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Idea: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Build a </a:t>
            </a:r>
            <a:r>
              <a:rPr lang="en-US" b="1" dirty="0">
                <a:latin typeface="Cambria" pitchFamily="18" charset="0"/>
              </a:rPr>
              <a:t>max-heap</a:t>
            </a:r>
            <a:r>
              <a:rPr lang="en-US" dirty="0">
                <a:latin typeface="Cambria" pitchFamily="18" charset="0"/>
              </a:rPr>
              <a:t> from the array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“Discard” this last node by decreasing the heap size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Call MAX-HEAPIFY on the new root(Re </a:t>
            </a:r>
            <a:r>
              <a:rPr lang="en-US" dirty="0" err="1">
                <a:latin typeface="Cambria" pitchFamily="18" charset="0"/>
              </a:rPr>
              <a:t>heapify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Repeat this process until only one node remains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Sort elements through heapsort </a:t>
            </a:r>
            <a:r>
              <a:rPr lang="en-US" dirty="0">
                <a:sym typeface="Wingdings" panose="05000000000000000000" pitchFamily="2" charset="2"/>
              </a:rPr>
              <a:t>(max heap)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15,20,7,9,30</a:t>
            </a:r>
          </a:p>
          <a:p>
            <a:pPr marL="0" indent="0">
              <a:buNone/>
            </a:pPr>
            <a:r>
              <a:rPr lang="en-US" b="1" dirty="0"/>
              <a:t>81,89,9,11,14,76,54,22</a:t>
            </a:r>
          </a:p>
        </p:txBody>
      </p:sp>
    </p:spTree>
    <p:extLst>
      <p:ext uri="{BB962C8B-B14F-4D97-AF65-F5344CB8AC3E}">
        <p14:creationId xmlns:p14="http://schemas.microsoft.com/office/powerpoint/2010/main" val="408961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Efficiency – </a:t>
            </a:r>
            <a:r>
              <a:rPr lang="en-US" dirty="0"/>
              <a:t> The time required to perform Heap sort increases logarithmically while other algorithms may grow exponentially slower as the number of items to sort increases. This sorting algorithm is very efficient.</a:t>
            </a:r>
          </a:p>
          <a:p>
            <a:pPr fontAlgn="base"/>
            <a:r>
              <a:rPr lang="en-US" b="1" dirty="0"/>
              <a:t>Memory Usage – </a:t>
            </a:r>
            <a:r>
              <a:rPr lang="en-US" dirty="0"/>
              <a:t>Memory usage is minimal because apart from what is necessary to hold the initial list of items to be sorted, it needs no additional memory space to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9165-3FB7-4C13-8EF9-863CEFBB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E3D9-6685-405D-9EF0-64D91604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HEAPS</a:t>
            </a:r>
          </a:p>
          <a:p>
            <a:r>
              <a:rPr lang="en-IN" dirty="0"/>
              <a:t>ARRAY REPRESENTATION OF HEAPS</a:t>
            </a:r>
          </a:p>
          <a:p>
            <a:r>
              <a:rPr lang="en-IN" dirty="0"/>
              <a:t>HEAP TYPES</a:t>
            </a:r>
          </a:p>
          <a:p>
            <a:r>
              <a:rPr lang="en-IN" dirty="0"/>
              <a:t>ADDING/DELETING NODE FROM A HEAP</a:t>
            </a:r>
          </a:p>
          <a:p>
            <a:r>
              <a:rPr lang="en-IN"/>
              <a:t>MAINTAINING A HEAP PROPERTY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2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1600200"/>
          </a:xfrm>
        </p:spPr>
        <p:txBody>
          <a:bodyPr/>
          <a:lstStyle/>
          <a:p>
            <a:r>
              <a:rPr lang="en-US" b="0" i="1" dirty="0"/>
              <a:t>Disjoint Set Data Structure, Augmented data structure---for self reading</a:t>
            </a:r>
          </a:p>
        </p:txBody>
      </p:sp>
    </p:spTree>
    <p:extLst>
      <p:ext uri="{BB962C8B-B14F-4D97-AF65-F5344CB8AC3E}">
        <p14:creationId xmlns:p14="http://schemas.microsoft.com/office/powerpoint/2010/main" val="229802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Li`pschutz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Seymour, “Data Structures”,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Schaum's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Outline Series, Tata McGraw Hill.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</a:rPr>
              <a:t>Data structure and algorithm by Narasimha </a:t>
            </a:r>
            <a:r>
              <a:rPr lang="en-US" sz="2200" dirty="0" err="1">
                <a:latin typeface="Cambria" pitchFamily="18" charset="0"/>
              </a:rPr>
              <a:t>Karumanchi</a:t>
            </a:r>
            <a:r>
              <a:rPr lang="en-US" sz="2200" dirty="0">
                <a:latin typeface="Cambria" pitchFamily="18" charset="0"/>
              </a:rPr>
              <a:t>.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2"/>
              </a:rPr>
              <a:t>www.tutorialspoint.com</a:t>
            </a:r>
            <a:endParaRPr lang="en-US" sz="2200" dirty="0">
              <a:latin typeface="Cambria" pitchFamily="18" charset="0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3"/>
              </a:rPr>
              <a:t>www.geeksforgeeks.com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2A5B-10F6-41ED-9A2B-03224D407F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Goodrich, Michael T., </a:t>
            </a:r>
            <a:r>
              <a:rPr lang="en-US" dirty="0" err="1"/>
              <a:t>Tamassia</a:t>
            </a:r>
            <a:r>
              <a:rPr lang="en-US" dirty="0"/>
              <a:t>, Roberto, and Mount, David M., “Data Structures and Algorithms in C++”, Wiley Student Edition.</a:t>
            </a:r>
          </a:p>
          <a:p>
            <a:r>
              <a:rPr lang="en-US" dirty="0" err="1"/>
              <a:t>Aho</a:t>
            </a:r>
            <a:r>
              <a:rPr lang="en-US" dirty="0"/>
              <a:t>, Alfred V., </a:t>
            </a:r>
            <a:r>
              <a:rPr lang="en-US" dirty="0" err="1"/>
              <a:t>Ullman</a:t>
            </a:r>
            <a:r>
              <a:rPr lang="en-US" dirty="0"/>
              <a:t>, Jeffrey D., </a:t>
            </a:r>
            <a:r>
              <a:rPr lang="en-US" dirty="0" err="1"/>
              <a:t>Hopcroft</a:t>
            </a:r>
            <a:r>
              <a:rPr lang="en-US" dirty="0"/>
              <a:t> ,John E. “Data Structures and Algorithms”, Addison Wesley</a:t>
            </a:r>
          </a:p>
          <a:p>
            <a:pPr lvl="0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lvl="0"/>
            <a:r>
              <a:rPr lang="en-US" dirty="0" err="1"/>
              <a:t>Gilberg</a:t>
            </a:r>
            <a:r>
              <a:rPr lang="en-US" dirty="0"/>
              <a:t>/</a:t>
            </a:r>
            <a:r>
              <a:rPr lang="en-US" dirty="0" err="1"/>
              <a:t>Forouzan</a:t>
            </a:r>
            <a:r>
              <a:rPr lang="en-US" dirty="0"/>
              <a:t>,” Data Structure with C ,</a:t>
            </a:r>
            <a:r>
              <a:rPr lang="en-US" dirty="0" err="1"/>
              <a:t>Cengage</a:t>
            </a:r>
            <a:r>
              <a:rPr lang="en-US" dirty="0"/>
              <a:t> Learning.</a:t>
            </a:r>
          </a:p>
          <a:p>
            <a:r>
              <a:rPr lang="en-US" dirty="0" err="1"/>
              <a:t>Augenstein,Moshe</a:t>
            </a:r>
            <a:r>
              <a:rPr lang="en-US" dirty="0"/>
              <a:t> J , </a:t>
            </a:r>
            <a:r>
              <a:rPr lang="en-US" dirty="0" err="1"/>
              <a:t>Tanenbaum</a:t>
            </a:r>
            <a:r>
              <a:rPr lang="en-US"/>
              <a:t>, Aaron  M, “Data Structures using C and C++”, Prentice Hall of India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Books Recommended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D4C957C8-3669-4462-ACC1-8949926268FC}" type="slidenum">
              <a:rPr lang="en-US"/>
              <a:pPr/>
              <a:t>3</a:t>
            </a:fld>
            <a:endParaRPr lang="en-US"/>
          </a:p>
        </p:txBody>
      </p:sp>
      <p:sp>
        <p:nvSpPr>
          <p:cNvPr id="316418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9248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Heap Data Structure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01000" cy="5105400"/>
          </a:xfrm>
        </p:spPr>
        <p:txBody>
          <a:bodyPr/>
          <a:lstStyle/>
          <a:p>
            <a:r>
              <a:rPr lang="en-US" dirty="0"/>
              <a:t>Def: A </a:t>
            </a:r>
            <a:r>
              <a:rPr lang="en-US" b="1" dirty="0"/>
              <a:t>heap</a:t>
            </a:r>
            <a:r>
              <a:rPr lang="en-US" dirty="0"/>
              <a:t> is a </a:t>
            </a:r>
            <a:r>
              <a:rPr lang="en-US" u="sng" dirty="0"/>
              <a:t>nearly complete</a:t>
            </a:r>
            <a:r>
              <a:rPr lang="en-US" dirty="0"/>
              <a:t> binary tree with the following two properties:</a:t>
            </a:r>
          </a:p>
          <a:p>
            <a:pPr lvl="1"/>
            <a:r>
              <a:rPr lang="en-US" b="1" dirty="0">
                <a:latin typeface="Cambria" pitchFamily="18" charset="0"/>
              </a:rPr>
              <a:t>Structural property:</a:t>
            </a:r>
            <a:r>
              <a:rPr lang="en-US" dirty="0">
                <a:latin typeface="Cambria" pitchFamily="18" charset="0"/>
              </a:rPr>
              <a:t> all levels are full, except possibly the last one, which is filled from left to right</a:t>
            </a:r>
          </a:p>
          <a:p>
            <a:pPr lvl="1"/>
            <a:r>
              <a:rPr lang="en-US" b="1" dirty="0">
                <a:latin typeface="Cambria" pitchFamily="18" charset="0"/>
              </a:rPr>
              <a:t>Order (heap) property:</a:t>
            </a:r>
            <a:r>
              <a:rPr lang="en-US" dirty="0">
                <a:latin typeface="Cambria" pitchFamily="18" charset="0"/>
              </a:rPr>
              <a:t> for any node x</a:t>
            </a:r>
          </a:p>
          <a:p>
            <a:pPr lvl="1">
              <a:buFontTx/>
              <a:buNone/>
            </a:pPr>
            <a:r>
              <a:rPr lang="en-US" dirty="0">
                <a:latin typeface="Cambria" pitchFamily="18" charset="0"/>
              </a:rPr>
              <a:t>				Parent(x) ≥ x</a:t>
            </a: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668588" y="5983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316423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3810000" y="5486401"/>
            <a:ext cx="533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</a:rPr>
              <a:t>A heap is a binary tree that is filled in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heaps are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Heaps are used when the highest or lowest order/priority element needs to be removed. They allow quick access to this item in O(1) time. One use of a heap is to implement a priority queue.</a:t>
            </a:r>
          </a:p>
          <a:p>
            <a:pPr algn="just"/>
            <a:r>
              <a:rPr lang="en-US" dirty="0"/>
              <a:t>Binary heaps are usually implemented using arrays, which save overhead cost of storing pointers to child nodes.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110B1-6F2B-4C33-B302-4BE3603A07F5}" type="slidenum">
              <a:rPr lang="en-US"/>
              <a:pPr/>
              <a:t>5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100013"/>
            <a:ext cx="6665913" cy="906462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Array Representation of Heaps</a:t>
            </a:r>
          </a:p>
        </p:txBody>
      </p:sp>
      <p:graphicFrame>
        <p:nvGraphicFramePr>
          <p:cNvPr id="3184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26025" y="2743200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829268" imgH="4497561" progId="">
                  <p:embed/>
                </p:oleObj>
              </mc:Choice>
              <mc:Fallback>
                <p:oleObj name="Paint Shop Pro Image" r:id="rId3" imgW="6829268" imgH="4497561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43200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37160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5590244" imgH="1590675" progId="">
                  <p:embed/>
                </p:oleObj>
              </mc:Choice>
              <mc:Fallback>
                <p:oleObj name="Paint Shop Pro Image" r:id="rId5" imgW="5590244" imgH="1590675" progId="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117600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heap can be stored as an array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Root of tree is A[1]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Left child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A[2i]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Right child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A[2i + 1]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Parent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 </a:t>
            </a:r>
            <a:r>
              <a:rPr lang="en-US" sz="2000" dirty="0">
                <a:latin typeface="Cambria" pitchFamily="18" charset="0"/>
                <a:sym typeface="Symbol" pitchFamily="18" charset="2"/>
              </a:rPr>
              <a:t>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/2</a:t>
            </a:r>
            <a:r>
              <a:rPr lang="en-US" sz="2000" dirty="0">
                <a:latin typeface="Cambria" pitchFamily="18" charset="0"/>
                <a:sym typeface="Symbol" pitchFamily="18" charset="2"/>
              </a:rPr>
              <a:t></a:t>
            </a:r>
            <a:r>
              <a:rPr lang="en-US" sz="2000" dirty="0">
                <a:latin typeface="Cambria" pitchFamily="18" charset="0"/>
              </a:rPr>
              <a:t> 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Heap of n elements is based on a complete binary tree so its height is log(n)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complete binary trees, each level is filled up before another level is added and the levels are filled from left to right.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17B64FFB-7B6F-42C3-9831-23CB6DB6345E}" type="slidenum">
              <a:rPr lang="en-US"/>
              <a:pPr/>
              <a:t>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Heap Types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Max-heaps</a:t>
            </a:r>
            <a:r>
              <a:rPr lang="en-US" dirty="0"/>
              <a:t> (largest element at root), have the </a:t>
            </a:r>
            <a:r>
              <a:rPr lang="en-US" i="1" dirty="0"/>
              <a:t>max-heap property:</a:t>
            </a:r>
            <a:r>
              <a:rPr lang="en-US" b="1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itchFamily="18" charset="0"/>
              </a:rPr>
              <a:t>for all nodes 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>
                <a:latin typeface="Cambria" pitchFamily="18" charset="0"/>
              </a:rPr>
              <a:t>			A[PARENT(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)] ≥ A[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Cambria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Min-heaps</a:t>
            </a:r>
            <a:r>
              <a:rPr lang="en-US" dirty="0"/>
              <a:t> (smallest element at root), have the </a:t>
            </a:r>
            <a:r>
              <a:rPr lang="en-US" i="1" dirty="0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itchFamily="18" charset="0"/>
              </a:rPr>
              <a:t>for all nodes 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>
                <a:latin typeface="Cambria" pitchFamily="18" charset="0"/>
              </a:rPr>
              <a:t>			A[PARENT(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)] ≤ A[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5876517A-F1C5-45AA-87A4-BDE17AEB0F2A}" type="slidenum">
              <a:rPr lang="en-US"/>
              <a:pPr/>
              <a:t>8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Adding/Deleting Nodes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New nodes are always inserted at the bottom level (left to right)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Nodes are removed from the bottom level (right to left)</a:t>
            </a:r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1813" y="3308350"/>
            <a:ext cx="5319712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ED53CF56-918B-4377-AC3E-5939EE9A64F9}" type="slidenum">
              <a:rPr lang="en-US"/>
              <a:pPr/>
              <a:t>9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Heaps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Maintain/Restore the max-heap 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Create a max-heap from an unordered array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Sort an array in place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HEAPSORT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6495</TotalTime>
  <Words>1023</Words>
  <Application>Microsoft Office PowerPoint</Application>
  <PresentationFormat>On-screen Show (4:3)</PresentationFormat>
  <Paragraphs>142</Paragraphs>
  <Slides>22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 Black</vt:lpstr>
      <vt:lpstr>Calibri</vt:lpstr>
      <vt:lpstr>Cambria</vt:lpstr>
      <vt:lpstr>Casper</vt:lpstr>
      <vt:lpstr>Raleway ExtraBold</vt:lpstr>
      <vt:lpstr>Tahoma</vt:lpstr>
      <vt:lpstr>Times New Roman</vt:lpstr>
      <vt:lpstr>var(--bs-font-monospace)</vt:lpstr>
      <vt:lpstr>Wingdings</vt:lpstr>
      <vt:lpstr>Office Theme</vt:lpstr>
      <vt:lpstr>Custom Design</vt:lpstr>
      <vt:lpstr>CorelDRAW</vt:lpstr>
      <vt:lpstr>Paint Shop Pro Image</vt:lpstr>
      <vt:lpstr>PowerPoint Presentation</vt:lpstr>
      <vt:lpstr>TOPICS TO BE COVERED</vt:lpstr>
      <vt:lpstr>The Heap Data Structure</vt:lpstr>
      <vt:lpstr>When heaps are useful?</vt:lpstr>
      <vt:lpstr>Array Representation of Heaps</vt:lpstr>
      <vt:lpstr>PowerPoint Presentation</vt:lpstr>
      <vt:lpstr>Heap Types</vt:lpstr>
      <vt:lpstr>Adding/Deleting Nodes</vt:lpstr>
      <vt:lpstr>Operations on Heaps</vt:lpstr>
      <vt:lpstr>Construction of heap tree and insertion</vt:lpstr>
      <vt:lpstr>Insertion in Heap Tree</vt:lpstr>
      <vt:lpstr>Maintaining the Heap Property</vt:lpstr>
      <vt:lpstr>35 33 42 10 14 19 27 44 26 31 </vt:lpstr>
      <vt:lpstr>Example</vt:lpstr>
      <vt:lpstr>145,40,25,65,12,48,1,100,27,7,3,45,9,30</vt:lpstr>
      <vt:lpstr>Deleting the root of the Heap </vt:lpstr>
      <vt:lpstr>Heapsort</vt:lpstr>
      <vt:lpstr>Example..</vt:lpstr>
      <vt:lpstr>Advantages of Heap sort</vt:lpstr>
      <vt:lpstr>Disjoint Set Data Structure, Augmented data structure---for self reading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Kamna Sharma</cp:lastModifiedBy>
  <cp:revision>536</cp:revision>
  <dcterms:created xsi:type="dcterms:W3CDTF">2013-12-12T17:34:34Z</dcterms:created>
  <dcterms:modified xsi:type="dcterms:W3CDTF">2023-07-03T10:51:29Z</dcterms:modified>
</cp:coreProperties>
</file>