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4"/>
  </p:notesMasterIdLst>
  <p:handoutMasterIdLst>
    <p:handoutMasterId r:id="rId15"/>
  </p:handoutMasterIdLst>
  <p:sldIdLst>
    <p:sldId id="385" r:id="rId3"/>
    <p:sldId id="500" r:id="rId4"/>
    <p:sldId id="501" r:id="rId5"/>
    <p:sldId id="502" r:id="rId6"/>
    <p:sldId id="503" r:id="rId7"/>
    <p:sldId id="504" r:id="rId8"/>
    <p:sldId id="505" r:id="rId9"/>
    <p:sldId id="506" r:id="rId10"/>
    <p:sldId id="497" r:id="rId11"/>
    <p:sldId id="498" r:id="rId12"/>
    <p:sldId id="4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44" autoAdjust="0"/>
    <p:restoredTop sz="94660"/>
  </p:normalViewPr>
  <p:slideViewPr>
    <p:cSldViewPr snapToGrid="0">
      <p:cViewPr varScale="1">
        <p:scale>
          <a:sx n="66" d="100"/>
          <a:sy n="66" d="100"/>
        </p:scale>
        <p:origin x="10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E75BCC-52BF-479D-8785-ECCB0FF1F3F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C0FE975D-B82C-4DE5-8545-B3DA12DEB69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6" r:id="rId13"/>
    <p:sldLayoutId id="2147483707" r:id="rId14"/>
    <p:sldLayoutId id="2147483708"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339447"/>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8"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2"/>
          <a:ext cx="3303056"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0" name="Picture 4"/>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2"/>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6" y="2025527"/>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
        <p:nvSpPr>
          <p:cNvPr id="43" name="Right Triangle 42"/>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2"/>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2" y="6014158"/>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TREES </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1841501" y="1498600"/>
            <a:ext cx="9063319" cy="651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defRPr/>
            </a:pPr>
            <a:r>
              <a:rPr lang="en-US" sz="3200" b="1" dirty="0">
                <a:latin typeface="Arial Black" panose="020B0A04020102020204" pitchFamily="34" charset="0"/>
                <a:ea typeface="Karla" pitchFamily="2" charset="0"/>
                <a:cs typeface="Karla" pitchFamily="2" charset="0"/>
              </a:rPr>
              <a:t>UNIVERSITY INSTITUTE OF ENGINEERING</a:t>
            </a:r>
          </a:p>
          <a:p>
            <a:pPr algn="ctr" defTabSz="622300">
              <a:lnSpc>
                <a:spcPct val="90000"/>
              </a:lnSpc>
              <a:spcBef>
                <a:spcPct val="0"/>
              </a:spcBef>
              <a:spcAft>
                <a:spcPct val="35000"/>
              </a:spcAft>
              <a:defRPr/>
            </a:pPr>
            <a:r>
              <a:rPr lang="en-US" sz="3200" b="1" dirty="0">
                <a:latin typeface="Arial Black" panose="020B0A04020102020204" pitchFamily="34" charset="0"/>
                <a:ea typeface="Karla" pitchFamily="2" charset="0"/>
                <a:cs typeface="Karla" pitchFamily="2" charset="0"/>
              </a:rPr>
              <a:t>DEPARTMENT OF  COMPUTER SCIENCE AND  ENGG.</a:t>
            </a:r>
            <a:br>
              <a:rPr lang="en-US" sz="3200" b="1" dirty="0">
                <a:latin typeface="Arial Black" panose="020B0A04020102020204" pitchFamily="34" charset="0"/>
                <a:ea typeface="Karla" pitchFamily="2" charset="0"/>
                <a:cs typeface="Karla" pitchFamily="2" charset="0"/>
              </a:rPr>
            </a:b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DATA STRUCTURES 22CSH-211/22ITH-211</a:t>
            </a:r>
          </a:p>
          <a:p>
            <a:pPr algn="ctr" defTabSz="622300">
              <a:lnSpc>
                <a:spcPct val="90000"/>
              </a:lnSpc>
              <a:spcBef>
                <a:spcPct val="0"/>
              </a:spcBef>
              <a:spcAft>
                <a:spcPct val="350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p>
          <a:p>
            <a:pPr lvl="0" algn="ctr" defTabSz="622300">
              <a:lnSpc>
                <a:spcPct val="90000"/>
              </a:lnSpc>
              <a:spcBef>
                <a:spcPct val="0"/>
              </a:spcBef>
              <a:spcAft>
                <a:spcPct val="35000"/>
              </a:spcAft>
            </a:pPr>
            <a:endParaRPr lang="en-US" sz="3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3600" b="1" dirty="0">
                <a:solidFill>
                  <a:prstClr val="black">
                    <a:lumMod val="85000"/>
                    <a:lumOff val="15000"/>
                  </a:prstClr>
                </a:solidFill>
                <a:latin typeface="Times New Roman" panose="02020603050405020304" pitchFamily="18" charset="0"/>
                <a:cs typeface="Times New Roman" panose="02020603050405020304" pitchFamily="18" charset="0"/>
              </a:rPr>
              <a:t>THREADS</a:t>
            </a: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14" name="Slide Number Placeholder 13"/>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1"/>
          <p:cNvSpPr>
            <a:spLocks noGrp="1"/>
          </p:cNvSpPr>
          <p:nvPr>
            <p:ph sz="half" idx="1"/>
          </p:nvPr>
        </p:nvSpPr>
        <p:spPr/>
        <p:txBody>
          <a:bodyPr/>
          <a:lstStyle/>
          <a:p>
            <a:r>
              <a:rPr lang="en-US"/>
              <a:t>Goodrich, Michael T., Tamassia, Roberto, and Mount, David M., “Data Structures and Algorithms in C++”, Wiley Student Edition.</a:t>
            </a:r>
          </a:p>
          <a:p>
            <a:r>
              <a:rPr lang="en-US"/>
              <a:t>Aho, Alfred V., Ullman, Jeffrey D., Hopcroft ,John E. “Data Structures and Algorithms”, Addison Wesley</a:t>
            </a:r>
          </a:p>
          <a:p>
            <a:r>
              <a:rPr lang="en-US"/>
              <a:t>Lipschutz, Seymour, “Data Structures”, Schaum's Outline Series, Tata McGraw Hill.</a:t>
            </a:r>
          </a:p>
          <a:p>
            <a:r>
              <a:rPr lang="en-US"/>
              <a:t>Gilberg/Forouzan,” Data Structure with C ,Cengage Learning.</a:t>
            </a:r>
          </a:p>
          <a:p>
            <a:r>
              <a:rPr lang="en-US"/>
              <a:t>Augenstein,Moshe J , Tanenbaum, Aaron  M, “Data Structures using C and C++”, Prentice Hall of India</a:t>
            </a:r>
          </a:p>
        </p:txBody>
      </p:sp>
      <p:sp>
        <p:nvSpPr>
          <p:cNvPr id="3" name="Text Placeholder 2"/>
          <p:cNvSpPr>
            <a:spLocks noGrp="1"/>
          </p:cNvSpPr>
          <p:nvPr>
            <p:ph type="body" sz="quarter" idx="10"/>
          </p:nvPr>
        </p:nvSpPr>
        <p:spPr/>
        <p:txBody>
          <a:bodyPr rtlCol="0">
            <a:noAutofit/>
          </a:bodyPr>
          <a:lstStyle/>
          <a:p>
            <a:pPr algn="l" fontAlgn="auto">
              <a:spcBef>
                <a:spcPct val="0"/>
              </a:spcBef>
              <a:spcAft>
                <a:spcPts val="0"/>
              </a:spcAft>
              <a:defRPr/>
            </a:pPr>
            <a:r>
              <a:rPr lang="en-US" altLang="zh-TW" sz="4400" dirty="0">
                <a:solidFill>
                  <a:schemeClr val="tx1"/>
                </a:solidFill>
                <a:latin typeface="Casper Bold"/>
                <a:cs typeface="+mj-cs"/>
              </a:rPr>
              <a:t>Books Recommended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fontAlgn="auto">
              <a:spcBef>
                <a:spcPts val="0"/>
              </a:spcBef>
              <a:spcAft>
                <a:spcPts val="0"/>
              </a:spcAft>
              <a:defRPr/>
            </a:pPr>
            <a:r>
              <a:rPr lang="en-US" dirty="0">
                <a:solidFill>
                  <a:prstClr val="white"/>
                </a:solidFill>
                <a:latin typeface="Calibri Light"/>
                <a:cs typeface="+mn-cs"/>
              </a:rPr>
              <a:t> </a:t>
            </a:r>
          </a:p>
        </p:txBody>
      </p:sp>
      <p:cxnSp>
        <p:nvCxnSpPr>
          <p:cNvPr id="18" name="Straight Connector 17"/>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10169525" y="0"/>
            <a:ext cx="663575"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6983" name="Title 1"/>
          <p:cNvSpPr txBox="1">
            <a:spLocks/>
          </p:cNvSpPr>
          <p:nvPr/>
        </p:nvSpPr>
        <p:spPr bwMode="auto">
          <a:xfrm>
            <a:off x="1485900" y="2249488"/>
            <a:ext cx="10725150" cy="1230312"/>
          </a:xfrm>
          <a:prstGeom prst="rect">
            <a:avLst/>
          </a:prstGeom>
          <a:noFill/>
          <a:ln w="9525">
            <a:noFill/>
            <a:miter lim="800000"/>
            <a:headEnd/>
            <a:tailEnd/>
          </a:ln>
        </p:spPr>
        <p:txBody>
          <a:bodyPr lIns="0" tIns="0" rIns="0" bIns="0" anchor="ctr">
            <a:spAutoFit/>
          </a:bodyPr>
          <a:lstStyle/>
          <a:p>
            <a:pPr algn="ctr"/>
            <a:r>
              <a:rPr lang="en-US" sz="8000">
                <a:solidFill>
                  <a:srgbClr val="FFFFFF"/>
                </a:solidFill>
                <a:latin typeface="Casper"/>
                <a:cs typeface="Segoe UI" pitchFamily="34" charset="0"/>
              </a:rPr>
              <a:t>THANK YOU</a:t>
            </a:r>
          </a:p>
        </p:txBody>
      </p:sp>
      <p:sp>
        <p:nvSpPr>
          <p:cNvPr id="126984" name="Diamond 6"/>
          <p:cNvSpPr>
            <a:spLocks/>
          </p:cNvSpPr>
          <p:nvPr/>
        </p:nvSpPr>
        <p:spPr bwMode="auto">
          <a:xfrm>
            <a:off x="2641600" y="1214438"/>
            <a:ext cx="2430463" cy="3225800"/>
          </a:xfrm>
          <a:custGeom>
            <a:avLst/>
            <a:gdLst>
              <a:gd name="T0" fmla="*/ 2430463 w 2430463"/>
              <a:gd name="T1" fmla="*/ 2413000 h 3225800"/>
              <a:gd name="T2" fmla="*/ 1612901 w 2430463"/>
              <a:gd name="T3" fmla="*/ 3225800 h 3225800"/>
              <a:gd name="T4" fmla="*/ 0 w 2430463"/>
              <a:gd name="T5" fmla="*/ 1612900 h 3225800"/>
              <a:gd name="T6" fmla="*/ 1612901 w 2430463"/>
              <a:gd name="T7" fmla="*/ 0 h 3225800"/>
              <a:gd name="T8" fmla="*/ 2430463 w 2430463"/>
              <a:gd name="T9" fmla="*/ 817563 h 322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headEnd/>
            <a:tailEnd/>
          </a:ln>
        </p:spPr>
        <p:txBody>
          <a:bodyPr anchor="ctr"/>
          <a:lstStyle/>
          <a:p>
            <a:endParaRPr lang="en-US"/>
          </a:p>
        </p:txBody>
      </p:sp>
      <p:sp>
        <p:nvSpPr>
          <p:cNvPr id="126985" name="Diamond 6"/>
          <p:cNvSpPr>
            <a:spLocks/>
          </p:cNvSpPr>
          <p:nvPr/>
        </p:nvSpPr>
        <p:spPr bwMode="auto">
          <a:xfrm>
            <a:off x="2898775" y="1214438"/>
            <a:ext cx="2430463" cy="3225800"/>
          </a:xfrm>
          <a:custGeom>
            <a:avLst/>
            <a:gdLst>
              <a:gd name="T0" fmla="*/ 2430463 w 2430463"/>
              <a:gd name="T1" fmla="*/ 2413000 h 3225800"/>
              <a:gd name="T2" fmla="*/ 1612901 w 2430463"/>
              <a:gd name="T3" fmla="*/ 3225800 h 3225800"/>
              <a:gd name="T4" fmla="*/ 0 w 2430463"/>
              <a:gd name="T5" fmla="*/ 1612900 h 3225800"/>
              <a:gd name="T6" fmla="*/ 1612901 w 2430463"/>
              <a:gd name="T7" fmla="*/ 0 h 3225800"/>
              <a:gd name="T8" fmla="*/ 2430463 w 2430463"/>
              <a:gd name="T9" fmla="*/ 817563 h 322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rgbClr val="FFFFFF"/>
            </a:solidFill>
            <a:prstDash val="solid"/>
            <a:miter lim="800000"/>
            <a:headEnd/>
            <a:tailEnd/>
          </a:ln>
        </p:spPr>
        <p:txBody>
          <a:bodyPr anchor="ctr"/>
          <a:lstStyle/>
          <a:p>
            <a:endParaRPr lang="en-US"/>
          </a:p>
        </p:txBody>
      </p:sp>
      <p:sp>
        <p:nvSpPr>
          <p:cNvPr id="126986" name="Slide Number Placeholder 10"/>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4145D76-591F-4840-8A90-6D587AD06CE4}" type="slidenum">
              <a:rPr lang="en-US">
                <a:solidFill>
                  <a:srgbClr val="898989"/>
                </a:solidFill>
              </a:rPr>
              <a:pPr fontAlgn="base">
                <a:spcBef>
                  <a:spcPct val="0"/>
                </a:spcBef>
                <a:spcAft>
                  <a:spcPct val="0"/>
                </a:spcAft>
              </a:pPr>
              <a:t>11</a:t>
            </a:fld>
            <a:endParaRPr 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br>
              <a:rPr lang="en-US" dirty="0"/>
            </a:br>
            <a:endParaRPr lang="en-US" dirty="0"/>
          </a:p>
        </p:txBody>
      </p:sp>
      <p:sp>
        <p:nvSpPr>
          <p:cNvPr id="3" name="Content Placeholder 2"/>
          <p:cNvSpPr>
            <a:spLocks noGrp="1"/>
          </p:cNvSpPr>
          <p:nvPr>
            <p:ph idx="1"/>
          </p:nvPr>
        </p:nvSpPr>
        <p:spPr/>
        <p:txBody>
          <a:bodyPr/>
          <a:lstStyle/>
          <a:p>
            <a:pPr algn="just"/>
            <a:r>
              <a:rPr lang="en-US" dirty="0"/>
              <a:t>In the linked representation of binary trees, more than one half of the link fields contain NULL values which results in wastage of storage space. </a:t>
            </a:r>
          </a:p>
          <a:p>
            <a:pPr algn="just"/>
            <a:r>
              <a:rPr lang="en-US" dirty="0"/>
              <a:t>If a binary tree consists of </a:t>
            </a:r>
            <a:r>
              <a:rPr lang="en-US" b="1" dirty="0"/>
              <a:t>n</a:t>
            </a:r>
            <a:r>
              <a:rPr lang="en-US" dirty="0"/>
              <a:t> nodes then </a:t>
            </a:r>
            <a:r>
              <a:rPr lang="en-US" b="1" dirty="0"/>
              <a:t>n+1</a:t>
            </a:r>
            <a:r>
              <a:rPr lang="en-US" dirty="0"/>
              <a:t> link fields contain NULL values. So in order to effectively manage the space, a method was devised by Perlis and Thornton in which the NULL links are replaced with special links known as threads. Such binary trees with threads are known as </a:t>
            </a:r>
            <a:r>
              <a:rPr lang="en-US" b="1" dirty="0"/>
              <a:t>threaded binary trees</a:t>
            </a:r>
            <a:r>
              <a:rPr lang="en-US" dirty="0"/>
              <a:t>. </a:t>
            </a:r>
          </a:p>
          <a:p>
            <a:pPr algn="just"/>
            <a:r>
              <a:rPr lang="en-US" dirty="0"/>
              <a:t>Each node in a threaded binary tree either contains a link to its child node or thread to other nodes in the tree.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79586" name="Picture 2"/>
          <p:cNvPicPr>
            <a:picLocks noGrp="1" noChangeAspect="1" noChangeArrowheads="1"/>
          </p:cNvPicPr>
          <p:nvPr>
            <p:ph idx="1"/>
          </p:nvPr>
        </p:nvPicPr>
        <p:blipFill>
          <a:blip r:embed="rId2" cstate="print"/>
          <a:srcRect/>
          <a:stretch>
            <a:fillRect/>
          </a:stretch>
        </p:blipFill>
        <p:spPr bwMode="auto">
          <a:xfrm>
            <a:off x="1389580" y="319314"/>
            <a:ext cx="9299058" cy="545737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Threaded Binary Tree</a:t>
            </a:r>
            <a:br>
              <a:rPr lang="en-US" dirty="0"/>
            </a:br>
            <a:endParaRPr lang="en-US" dirty="0"/>
          </a:p>
        </p:txBody>
      </p:sp>
      <p:sp>
        <p:nvSpPr>
          <p:cNvPr id="3" name="Content Placeholder 2"/>
          <p:cNvSpPr>
            <a:spLocks noGrp="1"/>
          </p:cNvSpPr>
          <p:nvPr>
            <p:ph idx="1"/>
          </p:nvPr>
        </p:nvSpPr>
        <p:spPr/>
        <p:txBody>
          <a:bodyPr/>
          <a:lstStyle/>
          <a:p>
            <a:r>
              <a:rPr lang="en-US" dirty="0"/>
              <a:t>One-way threaded Binary Tree</a:t>
            </a:r>
          </a:p>
          <a:p>
            <a:r>
              <a:rPr lang="en-US" dirty="0"/>
              <a:t>Two-way threaded Binary Tree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One-way threaded Binary trees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In one-way threaded binary trees, a thread will appear either in the right or left link field of a node. </a:t>
            </a:r>
          </a:p>
          <a:p>
            <a:pPr algn="just"/>
            <a:r>
              <a:rPr lang="en-US" dirty="0"/>
              <a:t>If it appears in the </a:t>
            </a:r>
            <a:r>
              <a:rPr lang="en-US" b="1" dirty="0"/>
              <a:t>right</a:t>
            </a:r>
            <a:r>
              <a:rPr lang="en-US" dirty="0"/>
              <a:t> link field of a node then it will point to the </a:t>
            </a:r>
            <a:r>
              <a:rPr lang="en-US" b="1" dirty="0"/>
              <a:t>next node </a:t>
            </a:r>
            <a:r>
              <a:rPr lang="en-US" dirty="0"/>
              <a:t>that will appear on performing in order traversal. Such trees are called </a:t>
            </a:r>
            <a:r>
              <a:rPr lang="en-US" b="1" dirty="0"/>
              <a:t>Right threaded binary trees</a:t>
            </a:r>
            <a:r>
              <a:rPr lang="en-US" dirty="0"/>
              <a:t>. </a:t>
            </a:r>
          </a:p>
          <a:p>
            <a:pPr algn="just"/>
            <a:r>
              <a:rPr lang="en-US" dirty="0"/>
              <a:t>If thread appears in the </a:t>
            </a:r>
            <a:r>
              <a:rPr lang="en-US" b="1" dirty="0"/>
              <a:t>left</a:t>
            </a:r>
            <a:r>
              <a:rPr lang="en-US" dirty="0"/>
              <a:t> field of a node then it will point to the nodes </a:t>
            </a:r>
            <a:r>
              <a:rPr lang="en-US" b="1" dirty="0" err="1"/>
              <a:t>inorder</a:t>
            </a:r>
            <a:r>
              <a:rPr lang="en-US" b="1" dirty="0"/>
              <a:t> predecessor</a:t>
            </a:r>
            <a:r>
              <a:rPr lang="en-US" dirty="0"/>
              <a:t>. Such trees are called </a:t>
            </a:r>
            <a:r>
              <a:rPr lang="en-US" b="1" dirty="0"/>
              <a:t>Left threaded binary trees.</a:t>
            </a:r>
          </a:p>
          <a:p>
            <a:pPr algn="just"/>
            <a:r>
              <a:rPr lang="en-US" dirty="0"/>
              <a:t> Left threaded binary trees are used less often as they don't yield the last advantages of right threaded binary trees. </a:t>
            </a:r>
          </a:p>
          <a:p>
            <a:pPr algn="just"/>
            <a:r>
              <a:rPr lang="en-US" dirty="0"/>
              <a:t>In one-way threaded binary trees, the right link field of last node and left link field of first node contains a NULL. In order to distinguish threads from normal links they are represented by dotted lines.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80610" name="Picture 2"/>
          <p:cNvPicPr>
            <a:picLocks noGrp="1" noChangeAspect="1" noChangeArrowheads="1"/>
          </p:cNvPicPr>
          <p:nvPr>
            <p:ph idx="1"/>
          </p:nvPr>
        </p:nvPicPr>
        <p:blipFill>
          <a:blip r:embed="rId2" cstate="print"/>
          <a:srcRect/>
          <a:stretch>
            <a:fillRect/>
          </a:stretch>
        </p:blipFill>
        <p:spPr bwMode="auto">
          <a:xfrm>
            <a:off x="720269" y="449943"/>
            <a:ext cx="11268531" cy="4258242"/>
          </a:xfrm>
          <a:prstGeom prst="rect">
            <a:avLst/>
          </a:prstGeom>
          <a:noFill/>
          <a:ln w="9525">
            <a:noFill/>
            <a:miter lim="800000"/>
            <a:headEnd/>
            <a:tailEnd/>
          </a:ln>
        </p:spPr>
      </p:pic>
      <p:sp>
        <p:nvSpPr>
          <p:cNvPr id="6" name="TextBox 5"/>
          <p:cNvSpPr txBox="1"/>
          <p:nvPr/>
        </p:nvSpPr>
        <p:spPr>
          <a:xfrm>
            <a:off x="1828800" y="5050972"/>
            <a:ext cx="8461828" cy="1477328"/>
          </a:xfrm>
          <a:prstGeom prst="rect">
            <a:avLst/>
          </a:prstGeom>
          <a:noFill/>
        </p:spPr>
        <p:txBody>
          <a:bodyPr wrap="square" rtlCol="0">
            <a:spAutoFit/>
          </a:bodyPr>
          <a:lstStyle/>
          <a:p>
            <a:r>
              <a:rPr lang="en-US" dirty="0"/>
              <a:t>The above figure shows the </a:t>
            </a:r>
            <a:r>
              <a:rPr lang="en-US" dirty="0" err="1"/>
              <a:t>inorder</a:t>
            </a:r>
            <a:r>
              <a:rPr lang="en-US" dirty="0"/>
              <a:t> traversal of this binary tree yields D, B, E, A, C, F. When this tree is represented as a right threaded binary tree, the right link field of leaf node D which contains a NULL value is replaced with a thread that points to node B which is the </a:t>
            </a:r>
            <a:r>
              <a:rPr lang="en-US" dirty="0" err="1"/>
              <a:t>inorder</a:t>
            </a:r>
            <a:r>
              <a:rPr lang="en-US" dirty="0"/>
              <a:t> successor of a node D. In the same way other nodes containing values in the right link field will contain NULL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Two-way threaded Binary Trees</a:t>
            </a:r>
            <a:endParaRPr lang="en-US" dirty="0"/>
          </a:p>
        </p:txBody>
      </p:sp>
      <p:sp>
        <p:nvSpPr>
          <p:cNvPr id="3" name="Content Placeholder 2"/>
          <p:cNvSpPr>
            <a:spLocks noGrp="1"/>
          </p:cNvSpPr>
          <p:nvPr>
            <p:ph idx="1"/>
          </p:nvPr>
        </p:nvSpPr>
        <p:spPr/>
        <p:txBody>
          <a:bodyPr/>
          <a:lstStyle/>
          <a:p>
            <a:r>
              <a:rPr lang="en-US" dirty="0"/>
              <a:t>In two-way threaded Binary trees, the right link field of a node containing NULL values is replaced by a thread that points to nodes </a:t>
            </a:r>
            <a:r>
              <a:rPr lang="en-US" dirty="0" err="1"/>
              <a:t>inorder</a:t>
            </a:r>
            <a:r>
              <a:rPr lang="en-US" dirty="0"/>
              <a:t> successor and left field of a node containing NULL values is replaced by a thread that points to nodes </a:t>
            </a:r>
            <a:r>
              <a:rPr lang="en-US" dirty="0" err="1"/>
              <a:t>inorder</a:t>
            </a:r>
            <a:r>
              <a:rPr lang="en-US" dirty="0"/>
              <a:t> predecessor.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8" y="5111296"/>
            <a:ext cx="10515600" cy="1325563"/>
          </a:xfrm>
        </p:spPr>
        <p:txBody>
          <a:bodyPr>
            <a:noAutofit/>
          </a:bodyPr>
          <a:lstStyle/>
          <a:p>
            <a:r>
              <a:rPr lang="en-US" sz="1800" dirty="0">
                <a:latin typeface="Times New Roman" pitchFamily="18" charset="0"/>
                <a:cs typeface="Times New Roman" pitchFamily="18" charset="0"/>
              </a:rPr>
              <a:t>The above figure shows the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 traversal of this binary tree yields D, B, E, G, A, C, F. If we consider the two-way threaded Binary tree, the node E whose left field contains NULL is replaced by a thread pointing to its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 predecessor i.e. node B. Similarly, for node G whose right and left linked fields contain NULL values are replaced by threads such that right link field points to its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 successor and left link field points to its </a:t>
            </a:r>
            <a:r>
              <a:rPr lang="en-US" sz="1800" dirty="0" err="1">
                <a:latin typeface="Times New Roman" pitchFamily="18" charset="0"/>
                <a:cs typeface="Times New Roman" pitchFamily="18" charset="0"/>
              </a:rPr>
              <a:t>inorder</a:t>
            </a:r>
            <a:r>
              <a:rPr lang="en-US" sz="1800" dirty="0">
                <a:latin typeface="Times New Roman" pitchFamily="18" charset="0"/>
                <a:cs typeface="Times New Roman" pitchFamily="18" charset="0"/>
              </a:rPr>
              <a:t> predecessor. In the same way, other nodes containing NULL values in their link fields are filled with threads.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81634" name="Picture 2"/>
          <p:cNvPicPr>
            <a:picLocks noGrp="1" noChangeAspect="1" noChangeArrowheads="1"/>
          </p:cNvPicPr>
          <p:nvPr>
            <p:ph idx="1"/>
          </p:nvPr>
        </p:nvPicPr>
        <p:blipFill>
          <a:blip r:embed="rId2" cstate="print"/>
          <a:srcRect/>
          <a:stretch>
            <a:fillRect/>
          </a:stretch>
        </p:blipFill>
        <p:spPr bwMode="auto">
          <a:xfrm>
            <a:off x="1809749" y="543720"/>
            <a:ext cx="9293679" cy="43330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a:xfrm>
            <a:off x="1103086" y="1857828"/>
            <a:ext cx="10885714" cy="4390571"/>
          </a:xfrm>
          <a:prstGeom prst="rect">
            <a:avLst/>
          </a:prstGeom>
        </p:spPr>
        <p:txBody>
          <a:bodyPr>
            <a:normAutofit/>
          </a:bodyPr>
          <a:lstStyle/>
          <a:p>
            <a:pPr marL="457200" indent="-457200" fontAlgn="auto">
              <a:spcBef>
                <a:spcPct val="20000"/>
              </a:spcBef>
              <a:spcAft>
                <a:spcPts val="0"/>
              </a:spcAft>
              <a:buFont typeface="Arial" pitchFamily="34" charset="0"/>
              <a:buAutoNum type="arabicPeriod"/>
              <a:defRPr/>
            </a:pPr>
            <a:r>
              <a:rPr lang="en-US" sz="2200" dirty="0" err="1">
                <a:latin typeface="Cambria" pitchFamily="18" charset="0"/>
                <a:cs typeface="+mn-cs"/>
              </a:rPr>
              <a:t>Li`pschutz</a:t>
            </a:r>
            <a:r>
              <a:rPr lang="en-US" sz="2200" dirty="0">
                <a:latin typeface="Cambria" pitchFamily="18" charset="0"/>
                <a:cs typeface="+mn-cs"/>
              </a:rPr>
              <a:t>, Seymour, “Data Structures”, </a:t>
            </a:r>
            <a:r>
              <a:rPr lang="en-US" sz="2200" dirty="0" err="1">
                <a:latin typeface="Cambria" pitchFamily="18" charset="0"/>
                <a:cs typeface="+mn-cs"/>
              </a:rPr>
              <a:t>Schaum's</a:t>
            </a:r>
            <a:r>
              <a:rPr lang="en-US" sz="2200" dirty="0">
                <a:latin typeface="Cambria" pitchFamily="18" charset="0"/>
                <a:cs typeface="+mn-cs"/>
              </a:rPr>
              <a:t> Outline Series, Tata McGraw Hill.</a:t>
            </a:r>
          </a:p>
          <a:p>
            <a:pPr marL="457200" indent="-457200" fontAlgn="auto">
              <a:spcBef>
                <a:spcPct val="20000"/>
              </a:spcBef>
              <a:spcAft>
                <a:spcPts val="0"/>
              </a:spcAft>
              <a:buFont typeface="Arial" pitchFamily="34" charset="0"/>
              <a:buAutoNum type="arabicPeriod"/>
              <a:defRPr/>
            </a:pPr>
            <a:r>
              <a:rPr lang="en-US" sz="2200" dirty="0">
                <a:latin typeface="Cambria" pitchFamily="18" charset="0"/>
                <a:cs typeface="+mn-cs"/>
              </a:rPr>
              <a:t>Data structure and algorithm by </a:t>
            </a:r>
            <a:r>
              <a:rPr lang="en-US" sz="2200" dirty="0" err="1">
                <a:latin typeface="Cambria" pitchFamily="18" charset="0"/>
                <a:cs typeface="+mn-cs"/>
              </a:rPr>
              <a:t>Narasimha</a:t>
            </a:r>
            <a:r>
              <a:rPr lang="en-US" sz="2200" dirty="0">
                <a:latin typeface="Cambria" pitchFamily="18" charset="0"/>
                <a:cs typeface="+mn-cs"/>
              </a:rPr>
              <a:t> </a:t>
            </a:r>
            <a:r>
              <a:rPr lang="en-US" sz="2200" dirty="0" err="1">
                <a:latin typeface="Cambria" pitchFamily="18" charset="0"/>
                <a:cs typeface="+mn-cs"/>
              </a:rPr>
              <a:t>Karumanchi</a:t>
            </a:r>
            <a:r>
              <a:rPr lang="en-US" sz="2200" dirty="0">
                <a:latin typeface="Cambria" pitchFamily="18" charset="0"/>
                <a:cs typeface="+mn-cs"/>
              </a:rPr>
              <a:t>.</a:t>
            </a:r>
          </a:p>
          <a:p>
            <a:pPr marL="457200" indent="-457200" fontAlgn="auto">
              <a:spcBef>
                <a:spcPct val="20000"/>
              </a:spcBef>
              <a:spcAft>
                <a:spcPts val="0"/>
              </a:spcAft>
              <a:buFont typeface="Arial" pitchFamily="34" charset="0"/>
              <a:buAutoNum type="arabicPeriod"/>
              <a:defRPr/>
            </a:pPr>
            <a:r>
              <a:rPr lang="en-US" sz="2200" dirty="0">
                <a:latin typeface="Cambria" pitchFamily="18" charset="0"/>
                <a:cs typeface="+mn-cs"/>
                <a:hlinkClick r:id="rId2"/>
              </a:rPr>
              <a:t>www.tutorialspoint.com</a:t>
            </a:r>
            <a:endParaRPr lang="en-US" sz="2200" dirty="0">
              <a:latin typeface="Cambria" pitchFamily="18" charset="0"/>
              <a:cs typeface="+mn-cs"/>
            </a:endParaRPr>
          </a:p>
          <a:p>
            <a:pPr marL="457200" indent="-457200" fontAlgn="auto">
              <a:spcBef>
                <a:spcPct val="20000"/>
              </a:spcBef>
              <a:spcAft>
                <a:spcPts val="0"/>
              </a:spcAft>
              <a:buFont typeface="Arial" pitchFamily="34" charset="0"/>
              <a:buAutoNum type="arabicPeriod"/>
              <a:defRPr/>
            </a:pPr>
            <a:r>
              <a:rPr lang="en-US" sz="2200" dirty="0">
                <a:latin typeface="Cambria" pitchFamily="18" charset="0"/>
                <a:cs typeface="+mn-cs"/>
                <a:hlinkClick r:id="rId3"/>
              </a:rPr>
              <a:t>www.geeksforgeeks.com</a:t>
            </a:r>
            <a:endParaRPr lang="en-US" sz="2200" dirty="0">
              <a:latin typeface="Cambria" pitchFamily="18" charset="0"/>
              <a:cs typeface="+mn-cs"/>
            </a:endParaRPr>
          </a:p>
          <a:p>
            <a:pPr marL="342900" indent="-342900" fontAlgn="auto">
              <a:spcBef>
                <a:spcPct val="20000"/>
              </a:spcBef>
              <a:spcAft>
                <a:spcPts val="0"/>
              </a:spcAft>
              <a:buFont typeface="Arial" pitchFamily="34" charset="0"/>
              <a:buNone/>
              <a:defRPr/>
            </a:pPr>
            <a:endParaRPr lang="en-US" sz="2200" dirty="0">
              <a:latin typeface="Cambria" pitchFamily="18" charset="0"/>
              <a:cs typeface="+mn-cs"/>
            </a:endParaRPr>
          </a:p>
        </p:txBody>
      </p:sp>
      <p:sp>
        <p:nvSpPr>
          <p:cNvPr id="17" name="Text Placeholder 3"/>
          <p:cNvSpPr txBox="1">
            <a:spLocks/>
          </p:cNvSpPr>
          <p:nvPr/>
        </p:nvSpPr>
        <p:spPr>
          <a:xfrm>
            <a:off x="998889" y="547914"/>
            <a:ext cx="10566400" cy="685800"/>
          </a:xfrm>
          <a:prstGeom prst="rect">
            <a:avLst/>
          </a:prstGeom>
          <a:solidFill>
            <a:schemeClr val="bg1"/>
          </a:solidFill>
        </p:spPr>
        <p:txBody>
          <a:bodyPr anchor="ctr"/>
          <a:lstStyle/>
          <a:p>
            <a:pPr marL="342900" indent="-342900" fontAlgn="auto">
              <a:lnSpc>
                <a:spcPct val="90000"/>
              </a:lnSpc>
              <a:spcAft>
                <a:spcPts val="0"/>
              </a:spcAft>
              <a:defRPr/>
            </a:pPr>
            <a:r>
              <a:rPr lang="en-US" altLang="zh-TW" sz="4400" dirty="0">
                <a:latin typeface="Casper Bold"/>
                <a:cs typeface="+mj-cs"/>
              </a:rPr>
              <a:t>References</a:t>
            </a:r>
          </a:p>
        </p:txBody>
      </p:sp>
      <p:sp>
        <p:nvSpPr>
          <p:cNvPr id="18" name="Slide Number Placeholder 1"/>
          <p:cNvSpPr txBox="1">
            <a:spLocks/>
          </p:cNvSpPr>
          <p:nvPr/>
        </p:nvSpPr>
        <p:spPr>
          <a:xfrm>
            <a:off x="9347200" y="6492875"/>
            <a:ext cx="2844800" cy="365125"/>
          </a:xfrm>
          <a:prstGeom prst="rect">
            <a:avLst/>
          </a:prstGeom>
        </p:spPr>
        <p:txBody>
          <a:bodyPr anchor="ctr"/>
          <a:lstStyle/>
          <a:p>
            <a:pPr algn="r" fontAlgn="auto">
              <a:spcBef>
                <a:spcPts val="0"/>
              </a:spcBef>
              <a:spcAft>
                <a:spcPts val="0"/>
              </a:spcAft>
              <a:defRPr/>
            </a:pPr>
            <a:fld id="{3DDAC38B-825B-49C8-A7A6-F24146436FD3}" type="slidenum">
              <a:rPr lang="en-US" sz="1200">
                <a:solidFill>
                  <a:schemeClr val="tx1">
                    <a:tint val="75000"/>
                  </a:schemeClr>
                </a:solidFill>
                <a:latin typeface="+mn-lt"/>
                <a:cs typeface="+mn-cs"/>
              </a:rPr>
              <a:pPr algn="r" fontAlgn="auto">
                <a:spcBef>
                  <a:spcPts val="0"/>
                </a:spcBef>
                <a:spcAft>
                  <a:spcPts val="0"/>
                </a:spcAft>
                <a:defRPr/>
              </a:pPr>
              <a:t>9</a:t>
            </a:fld>
            <a:endParaRPr lang="en-US" sz="1200">
              <a:solidFill>
                <a:schemeClr val="tx1">
                  <a:tint val="75000"/>
                </a:schemeClr>
              </a:solidFill>
              <a:latin typeface="+mn-lt"/>
              <a:cs typeface="+mn-cs"/>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709</TotalTime>
  <Words>725</Words>
  <Application>Microsoft Office PowerPoint</Application>
  <PresentationFormat>Widescreen</PresentationFormat>
  <Paragraphs>51</Paragraphs>
  <Slides>11</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3" baseType="lpstr">
      <vt:lpstr>Arial</vt:lpstr>
      <vt:lpstr>Arial Black</vt:lpstr>
      <vt:lpstr>Calibri</vt:lpstr>
      <vt:lpstr>Calibri Light</vt:lpstr>
      <vt:lpstr>Cambria</vt:lpstr>
      <vt:lpstr>Casper</vt:lpstr>
      <vt:lpstr>Casper Bold</vt:lpstr>
      <vt:lpstr>Raleway ExtraBold</vt:lpstr>
      <vt:lpstr>Times New Roman</vt:lpstr>
      <vt:lpstr>1_Office Theme</vt:lpstr>
      <vt:lpstr>Contents Slide Master</vt:lpstr>
      <vt:lpstr>CorelDRAW</vt:lpstr>
      <vt:lpstr>PowerPoint Presentation</vt:lpstr>
      <vt:lpstr>Threaded Binary Tree </vt:lpstr>
      <vt:lpstr>PowerPoint Presentation</vt:lpstr>
      <vt:lpstr>Types of Threaded Binary Tree </vt:lpstr>
      <vt:lpstr>One-way threaded Binary trees</vt:lpstr>
      <vt:lpstr>PowerPoint Presentation</vt:lpstr>
      <vt:lpstr>Two-way threaded Binary Trees</vt:lpstr>
      <vt:lpstr>The above figure shows the inorder traversal of this binary tree yields D, B, E, G, A, C, F. If we consider the two-way threaded Binary tree, the node E whose left field contains NULL is replaced by a thread pointing to its inorder predecessor i.e. node B. Similarly, for node G whose right and left linked fields contain NULL values are replaced by threads such that right link field points to its inorder successor and left link field points to its inorder predecessor. In the same way, other nodes containing NULL values in their link fields are filled with threads.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Kamna Sharma</cp:lastModifiedBy>
  <cp:revision>73</cp:revision>
  <dcterms:created xsi:type="dcterms:W3CDTF">2019-01-09T10:33:58Z</dcterms:created>
  <dcterms:modified xsi:type="dcterms:W3CDTF">2023-07-04T05:08:27Z</dcterms:modified>
</cp:coreProperties>
</file>