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228b8944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228b8944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228b8944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228b8944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28b8944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228b8944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d43a190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d43a190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d43a190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d43a190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228b8944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228b8944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28b8944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28b894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98e77c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98e77c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b536815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b536815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28b8944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28b8944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2b536815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2b536815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2b53681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2b53681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228b8944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228b8944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228b8944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228b8944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311700" y="591225"/>
            <a:ext cx="8520600" cy="639600"/>
          </a:xfrm>
          <a:prstGeom prst="rect">
            <a:avLst/>
          </a:prstGeom>
          <a:solidFill>
            <a:srgbClr val="A2C4C9"/>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solidFill>
                  <a:srgbClr val="4C1130"/>
                </a:solidFill>
                <a:latin typeface="Times New Roman"/>
                <a:ea typeface="Times New Roman"/>
                <a:cs typeface="Times New Roman"/>
                <a:sym typeface="Times New Roman"/>
              </a:rPr>
              <a:t>Welcome to all</a:t>
            </a:r>
            <a:endParaRPr sz="3200">
              <a:solidFill>
                <a:srgbClr val="4C1130"/>
              </a:solidFill>
              <a:latin typeface="Times New Roman"/>
              <a:ea typeface="Times New Roman"/>
              <a:cs typeface="Times New Roman"/>
              <a:sym typeface="Times New Roman"/>
            </a:endParaRPr>
          </a:p>
        </p:txBody>
      </p:sp>
      <p:pic>
        <p:nvPicPr>
          <p:cNvPr id="87" name="Google Shape;87;p13"/>
          <p:cNvPicPr preferRelativeResize="0"/>
          <p:nvPr/>
        </p:nvPicPr>
        <p:blipFill>
          <a:blip r:embed="rId4">
            <a:alphaModFix/>
          </a:blip>
          <a:stretch>
            <a:fillRect/>
          </a:stretch>
        </p:blipFill>
        <p:spPr>
          <a:xfrm>
            <a:off x="930875" y="2571750"/>
            <a:ext cx="7147251" cy="252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7650" y="728200"/>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a:t>
            </a:r>
            <a:endParaRPr/>
          </a:p>
        </p:txBody>
      </p:sp>
      <p:sp>
        <p:nvSpPr>
          <p:cNvPr id="140" name="Google Shape;140;p22"/>
          <p:cNvSpPr txBox="1"/>
          <p:nvPr>
            <p:ph idx="1" type="body"/>
          </p:nvPr>
        </p:nvSpPr>
        <p:spPr>
          <a:xfrm>
            <a:off x="729450" y="1555050"/>
            <a:ext cx="7688700" cy="2784900"/>
          </a:xfrm>
          <a:prstGeom prst="rect">
            <a:avLst/>
          </a:prstGeom>
          <a:solidFill>
            <a:srgbClr val="93C47D"/>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2250">
                <a:solidFill>
                  <a:srgbClr val="000000"/>
                </a:solidFill>
                <a:latin typeface="Times New Roman"/>
                <a:ea typeface="Times New Roman"/>
                <a:cs typeface="Times New Roman"/>
                <a:sym typeface="Times New Roman"/>
              </a:rPr>
              <a:t>Direct benefits include economic support for hotels, retail shops, transportation services, entertainment venues and attractions, while indirect benefits include government spending on related infrastructure, plus the domestic spending of Indians employed in the tourism sector</a:t>
            </a:r>
            <a:r>
              <a:rPr lang="en" sz="2550">
                <a:solidFill>
                  <a:srgbClr val="000000"/>
                </a:solidFill>
                <a:latin typeface="Times New Roman"/>
                <a:ea typeface="Times New Roman"/>
                <a:cs typeface="Times New Roman"/>
                <a:sym typeface="Times New Roman"/>
              </a:rPr>
              <a:t>.</a:t>
            </a:r>
            <a:r>
              <a:rPr lang="en" sz="2250">
                <a:solidFill>
                  <a:srgbClr val="000000"/>
                </a:solidFill>
                <a:latin typeface="Times New Roman"/>
                <a:ea typeface="Times New Roman"/>
                <a:cs typeface="Times New Roman"/>
                <a:sym typeface="Times New Roman"/>
              </a:rPr>
              <a:t>When a lively tourism industry induces the government to invest in national parks and preserves, the environment may benefit.</a:t>
            </a:r>
            <a:endParaRPr sz="36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7650" y="754425"/>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a:t>
            </a:r>
            <a:endParaRPr/>
          </a:p>
        </p:txBody>
      </p:sp>
      <p:sp>
        <p:nvSpPr>
          <p:cNvPr id="146" name="Google Shape;146;p23"/>
          <p:cNvSpPr txBox="1"/>
          <p:nvPr>
            <p:ph idx="1" type="body"/>
          </p:nvPr>
        </p:nvSpPr>
        <p:spPr>
          <a:xfrm>
            <a:off x="729450" y="1581275"/>
            <a:ext cx="7688700" cy="2965500"/>
          </a:xfrm>
          <a:prstGeom prst="rect">
            <a:avLst/>
          </a:prstGeom>
          <a:solidFill>
            <a:srgbClr val="93C47D"/>
          </a:solidFill>
        </p:spPr>
        <p:txBody>
          <a:bodyPr anchorCtr="0" anchor="t" bIns="91425" lIns="91425" spcFirstLastPara="1" rIns="91425" wrap="square" tIns="91425">
            <a:normAutofit lnSpcReduction="20000"/>
          </a:bodyPr>
          <a:lstStyle/>
          <a:p>
            <a:pPr indent="-361435" lvl="0" marL="457200" rtl="0" algn="l">
              <a:spcBef>
                <a:spcPts val="0"/>
              </a:spcBef>
              <a:spcAft>
                <a:spcPts val="0"/>
              </a:spcAft>
              <a:buClr>
                <a:srgbClr val="202124"/>
              </a:buClr>
              <a:buSzPts val="2092"/>
              <a:buFont typeface="Times New Roman"/>
              <a:buChar char="●"/>
            </a:pPr>
            <a:r>
              <a:rPr lang="en" sz="2091">
                <a:solidFill>
                  <a:srgbClr val="202124"/>
                </a:solidFill>
                <a:latin typeface="Times New Roman"/>
                <a:ea typeface="Times New Roman"/>
                <a:cs typeface="Times New Roman"/>
                <a:sym typeface="Times New Roman"/>
              </a:rPr>
              <a:t>Loss of Potential Economic Benefits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en" sz="2091">
                <a:solidFill>
                  <a:srgbClr val="202124"/>
                </a:solidFill>
                <a:latin typeface="Times New Roman"/>
                <a:ea typeface="Times New Roman"/>
                <a:cs typeface="Times New Roman"/>
                <a:sym typeface="Times New Roman"/>
              </a:rPr>
              <a:t>Economic and Employment Distortions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en" sz="2091">
                <a:solidFill>
                  <a:srgbClr val="202124"/>
                </a:solidFill>
                <a:latin typeface="Times New Roman"/>
                <a:ea typeface="Times New Roman"/>
                <a:cs typeface="Times New Roman"/>
                <a:sym typeface="Times New Roman"/>
              </a:rPr>
              <a:t>Inflation and Loss of Amenities for Residents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en" sz="2091">
                <a:solidFill>
                  <a:srgbClr val="202124"/>
                </a:solidFill>
                <a:latin typeface="Times New Roman"/>
                <a:ea typeface="Times New Roman"/>
                <a:cs typeface="Times New Roman"/>
                <a:sym typeface="Times New Roman"/>
              </a:rPr>
              <a:t>Fluctuations in Productivity Index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en" sz="2091">
                <a:solidFill>
                  <a:srgbClr val="202124"/>
                </a:solidFill>
                <a:latin typeface="Times New Roman"/>
                <a:ea typeface="Times New Roman"/>
                <a:cs typeface="Times New Roman"/>
                <a:sym typeface="Times New Roman"/>
              </a:rPr>
              <a:t>Water Pollution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en" sz="2091">
                <a:solidFill>
                  <a:srgbClr val="202124"/>
                </a:solidFill>
                <a:latin typeface="Times New Roman"/>
                <a:ea typeface="Times New Roman"/>
                <a:cs typeface="Times New Roman"/>
                <a:sym typeface="Times New Roman"/>
              </a:rPr>
              <a:t>Air Pollution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en" sz="2091">
                <a:solidFill>
                  <a:srgbClr val="202124"/>
                </a:solidFill>
                <a:latin typeface="Times New Roman"/>
                <a:ea typeface="Times New Roman"/>
                <a:cs typeface="Times New Roman"/>
                <a:sym typeface="Times New Roman"/>
              </a:rPr>
              <a:t>Noise Pollution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en" sz="2091">
                <a:solidFill>
                  <a:srgbClr val="202124"/>
                </a:solidFill>
                <a:latin typeface="Times New Roman"/>
                <a:ea typeface="Times New Roman"/>
                <a:cs typeface="Times New Roman"/>
                <a:sym typeface="Times New Roman"/>
              </a:rPr>
              <a:t>Visual Pollution .</a:t>
            </a:r>
            <a:endParaRPr sz="2091">
              <a:solidFill>
                <a:srgbClr val="202124"/>
              </a:solidFill>
              <a:latin typeface="Times New Roman"/>
              <a:ea typeface="Times New Roman"/>
              <a:cs typeface="Times New Roman"/>
              <a:sym typeface="Times New Roman"/>
            </a:endParaRPr>
          </a:p>
          <a:p>
            <a:pPr indent="0" lvl="0" marL="0" rtl="0" algn="l">
              <a:spcBef>
                <a:spcPts val="3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669975" y="753775"/>
            <a:ext cx="7688700" cy="535200"/>
          </a:xfrm>
          <a:prstGeom prst="rect">
            <a:avLst/>
          </a:prstGeom>
          <a:solidFill>
            <a:srgbClr val="F6B26B"/>
          </a:solidFill>
        </p:spPr>
        <p:txBody>
          <a:bodyPr anchorCtr="0" anchor="t" bIns="91425" lIns="91425" spcFirstLastPara="1" rIns="91425" wrap="square" tIns="91425">
            <a:normAutofit/>
          </a:bodyPr>
          <a:lstStyle/>
          <a:p>
            <a:pPr indent="0" lvl="0" marL="0" rtl="0" algn="ctr">
              <a:spcBef>
                <a:spcPts val="0"/>
              </a:spcBef>
              <a:spcAft>
                <a:spcPts val="0"/>
              </a:spcAft>
              <a:buNone/>
            </a:pPr>
            <a:r>
              <a:rPr b="0" lang="en" sz="2050">
                <a:solidFill>
                  <a:srgbClr val="000000"/>
                </a:solidFill>
                <a:latin typeface="Times New Roman"/>
                <a:ea typeface="Times New Roman"/>
                <a:cs typeface="Times New Roman"/>
                <a:sym typeface="Times New Roman"/>
              </a:rPr>
              <a:t>Explore India from Kashmir to Kaniyakumari</a:t>
            </a:r>
            <a:endParaRPr sz="3600">
              <a:solidFill>
                <a:srgbClr val="000000"/>
              </a:solidFill>
              <a:latin typeface="Times New Roman"/>
              <a:ea typeface="Times New Roman"/>
              <a:cs typeface="Times New Roman"/>
              <a:sym typeface="Times New Roman"/>
            </a:endParaRPr>
          </a:p>
        </p:txBody>
      </p:sp>
      <p:sp>
        <p:nvSpPr>
          <p:cNvPr id="152" name="Google Shape;152;p24"/>
          <p:cNvSpPr txBox="1"/>
          <p:nvPr>
            <p:ph idx="1" type="body"/>
          </p:nvPr>
        </p:nvSpPr>
        <p:spPr>
          <a:xfrm>
            <a:off x="727650" y="1621700"/>
            <a:ext cx="7688700" cy="2729700"/>
          </a:xfrm>
          <a:prstGeom prst="rect">
            <a:avLst/>
          </a:prstGeom>
          <a:solidFill>
            <a:srgbClr val="93C47D"/>
          </a:solidFill>
        </p:spPr>
        <p:txBody>
          <a:bodyPr anchorCtr="0" anchor="t" bIns="91425" lIns="91425" spcFirstLastPara="1" rIns="91425" wrap="square" tIns="91425">
            <a:normAutofit/>
          </a:bodyPr>
          <a:lstStyle/>
          <a:p>
            <a:pPr indent="-358775" lvl="0" marL="457200" marR="292100" rtl="0" algn="l">
              <a:spcBef>
                <a:spcPts val="0"/>
              </a:spcBef>
              <a:spcAft>
                <a:spcPts val="0"/>
              </a:spcAft>
              <a:buClr>
                <a:srgbClr val="000000"/>
              </a:buClr>
              <a:buSzPts val="2050"/>
              <a:buFont typeface="Arial"/>
              <a:buChar char="●"/>
            </a:pPr>
            <a:r>
              <a:rPr b="1" lang="en" sz="2050">
                <a:solidFill>
                  <a:srgbClr val="000000"/>
                </a:solidFill>
                <a:latin typeface="Arial"/>
                <a:ea typeface="Arial"/>
                <a:cs typeface="Arial"/>
                <a:sym typeface="Arial"/>
              </a:rPr>
              <a:t> ALL</a:t>
            </a:r>
            <a:endParaRPr b="1" sz="2050">
              <a:solidFill>
                <a:srgbClr val="000000"/>
              </a:solidFill>
              <a:latin typeface="Arial"/>
              <a:ea typeface="Arial"/>
              <a:cs typeface="Arial"/>
              <a:sym typeface="Arial"/>
            </a:endParaRPr>
          </a:p>
          <a:p>
            <a:pPr indent="-358775" lvl="0" marL="457200" marR="292100" rtl="0" algn="l">
              <a:spcBef>
                <a:spcPts val="0"/>
              </a:spcBef>
              <a:spcAft>
                <a:spcPts val="0"/>
              </a:spcAft>
              <a:buClr>
                <a:srgbClr val="000000"/>
              </a:buClr>
              <a:buSzPts val="2050"/>
              <a:buFont typeface="Arial"/>
              <a:buChar char="●"/>
            </a:pPr>
            <a:r>
              <a:rPr b="1" lang="en" sz="2050">
                <a:solidFill>
                  <a:srgbClr val="000000"/>
                </a:solidFill>
                <a:latin typeface="Arial"/>
                <a:ea typeface="Arial"/>
                <a:cs typeface="Arial"/>
                <a:sym typeface="Arial"/>
              </a:rPr>
              <a:t> NORTH</a:t>
            </a:r>
            <a:endParaRPr b="1" sz="2050">
              <a:solidFill>
                <a:srgbClr val="000000"/>
              </a:solidFill>
              <a:latin typeface="Arial"/>
              <a:ea typeface="Arial"/>
              <a:cs typeface="Arial"/>
              <a:sym typeface="Arial"/>
            </a:endParaRPr>
          </a:p>
          <a:p>
            <a:pPr indent="-358775" lvl="0" marL="457200" marR="292100" rtl="0" algn="l">
              <a:spcBef>
                <a:spcPts val="0"/>
              </a:spcBef>
              <a:spcAft>
                <a:spcPts val="0"/>
              </a:spcAft>
              <a:buClr>
                <a:srgbClr val="000000"/>
              </a:buClr>
              <a:buSzPts val="2050"/>
              <a:buFont typeface="Arial"/>
              <a:buChar char="●"/>
            </a:pPr>
            <a:r>
              <a:rPr b="1" lang="en" sz="2050">
                <a:solidFill>
                  <a:srgbClr val="000000"/>
                </a:solidFill>
                <a:latin typeface="Arial"/>
                <a:ea typeface="Arial"/>
                <a:cs typeface="Arial"/>
                <a:sym typeface="Arial"/>
              </a:rPr>
              <a:t> CENTRAL</a:t>
            </a:r>
            <a:endParaRPr b="1" sz="2050">
              <a:solidFill>
                <a:srgbClr val="000000"/>
              </a:solidFill>
              <a:latin typeface="Arial"/>
              <a:ea typeface="Arial"/>
              <a:cs typeface="Arial"/>
              <a:sym typeface="Arial"/>
            </a:endParaRPr>
          </a:p>
          <a:p>
            <a:pPr indent="-358775" lvl="0" marL="457200" marR="292100" rtl="0" algn="l">
              <a:spcBef>
                <a:spcPts val="0"/>
              </a:spcBef>
              <a:spcAft>
                <a:spcPts val="0"/>
              </a:spcAft>
              <a:buClr>
                <a:srgbClr val="000000"/>
              </a:buClr>
              <a:buSzPts val="2050"/>
              <a:buFont typeface="Arial"/>
              <a:buChar char="●"/>
            </a:pPr>
            <a:r>
              <a:rPr b="1" lang="en" sz="2050">
                <a:solidFill>
                  <a:srgbClr val="000000"/>
                </a:solidFill>
                <a:latin typeface="Arial"/>
                <a:ea typeface="Arial"/>
                <a:cs typeface="Arial"/>
                <a:sym typeface="Arial"/>
              </a:rPr>
              <a:t> NORTH-EASTERN</a:t>
            </a:r>
            <a:endParaRPr b="1" sz="2050">
              <a:solidFill>
                <a:srgbClr val="000000"/>
              </a:solidFill>
              <a:latin typeface="Arial"/>
              <a:ea typeface="Arial"/>
              <a:cs typeface="Arial"/>
              <a:sym typeface="Arial"/>
            </a:endParaRPr>
          </a:p>
          <a:p>
            <a:pPr indent="-358775" lvl="0" marL="457200" marR="292100" rtl="0" algn="l">
              <a:spcBef>
                <a:spcPts val="0"/>
              </a:spcBef>
              <a:spcAft>
                <a:spcPts val="0"/>
              </a:spcAft>
              <a:buClr>
                <a:srgbClr val="000000"/>
              </a:buClr>
              <a:buSzPts val="2050"/>
              <a:buFont typeface="Arial"/>
              <a:buChar char="●"/>
            </a:pPr>
            <a:r>
              <a:rPr b="1" lang="en" sz="2050">
                <a:solidFill>
                  <a:srgbClr val="000000"/>
                </a:solidFill>
                <a:latin typeface="Arial"/>
                <a:ea typeface="Arial"/>
                <a:cs typeface="Arial"/>
                <a:sym typeface="Arial"/>
              </a:rPr>
              <a:t> SOUTH</a:t>
            </a:r>
            <a:endParaRPr b="1" sz="20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669975" y="743850"/>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Conclusion </a:t>
            </a:r>
            <a:endParaRPr>
              <a:solidFill>
                <a:srgbClr val="000000"/>
              </a:solidFill>
              <a:latin typeface="Times New Roman"/>
              <a:ea typeface="Times New Roman"/>
              <a:cs typeface="Times New Roman"/>
              <a:sym typeface="Times New Roman"/>
            </a:endParaRPr>
          </a:p>
        </p:txBody>
      </p:sp>
      <p:sp>
        <p:nvSpPr>
          <p:cNvPr id="158" name="Google Shape;158;p25"/>
          <p:cNvSpPr txBox="1"/>
          <p:nvPr>
            <p:ph idx="1" type="body"/>
          </p:nvPr>
        </p:nvSpPr>
        <p:spPr>
          <a:xfrm>
            <a:off x="729450" y="1580600"/>
            <a:ext cx="7688700" cy="27594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00"/>
                </a:solidFill>
                <a:latin typeface="Times New Roman"/>
                <a:ea typeface="Times New Roman"/>
                <a:cs typeface="Times New Roman"/>
                <a:sym typeface="Times New Roman"/>
              </a:rPr>
              <a:t>We are Sticking to it with our statements and the topic is "Tour in India". we all know like at the starting we discuss about the topic and later we told the how it the help the people and how it will ,demand in market and there are so many advantages of this website.Many othere countries people also visited in our country .we shown it using as a graph.</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idx="1" type="body"/>
          </p:nvPr>
        </p:nvSpPr>
        <p:spPr>
          <a:xfrm>
            <a:off x="723300" y="378210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64" name="Google Shape;164;p26"/>
          <p:cNvPicPr preferRelativeResize="0"/>
          <p:nvPr/>
        </p:nvPicPr>
        <p:blipFill>
          <a:blip r:embed="rId3">
            <a:alphaModFix/>
          </a:blip>
          <a:stretch>
            <a:fillRect/>
          </a:stretch>
        </p:blipFill>
        <p:spPr>
          <a:xfrm>
            <a:off x="621600" y="406850"/>
            <a:ext cx="8050227" cy="4329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04250" y="864950"/>
            <a:ext cx="7735500" cy="3924900"/>
          </a:xfrm>
          <a:prstGeom prst="rect">
            <a:avLst/>
          </a:prstGeom>
          <a:solidFill>
            <a:srgbClr val="CFE2F3"/>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38761D"/>
                </a:solidFill>
              </a:rPr>
              <a:t>GLA UNIVERSITY</a:t>
            </a:r>
            <a:endParaRPr>
              <a:solidFill>
                <a:srgbClr val="38761D"/>
              </a:solidFill>
            </a:endParaRPr>
          </a:p>
          <a:p>
            <a:pPr indent="0" lvl="0" marL="0" rtl="0" algn="ctr">
              <a:spcBef>
                <a:spcPts val="0"/>
              </a:spcBef>
              <a:spcAft>
                <a:spcPts val="0"/>
              </a:spcAft>
              <a:buNone/>
            </a:pPr>
            <a:r>
              <a:rPr lang="en"/>
              <a:t>DEPARTMENT OF COMPUTER SCIENCE</a:t>
            </a:r>
            <a:endParaRPr/>
          </a:p>
          <a:p>
            <a:pPr indent="0" lvl="0" marL="0" rtl="0" algn="ctr">
              <a:spcBef>
                <a:spcPts val="0"/>
              </a:spcBef>
              <a:spcAft>
                <a:spcPts val="0"/>
              </a:spcAft>
              <a:buNone/>
            </a:pPr>
            <a:r>
              <a:rPr lang="en"/>
              <a:t>MINI PROJECT II</a:t>
            </a:r>
            <a:endParaRPr/>
          </a:p>
          <a:p>
            <a:pPr indent="0" lvl="0" marL="0" rtl="0" algn="ctr">
              <a:spcBef>
                <a:spcPts val="0"/>
              </a:spcBef>
              <a:spcAft>
                <a:spcPts val="0"/>
              </a:spcAft>
              <a:buNone/>
            </a:pPr>
            <a:r>
              <a:rPr lang="en"/>
              <a:t>ON </a:t>
            </a:r>
            <a:endParaRPr/>
          </a:p>
          <a:p>
            <a:pPr indent="0" lvl="0" marL="0" rtl="0" algn="ctr">
              <a:spcBef>
                <a:spcPts val="0"/>
              </a:spcBef>
              <a:spcAft>
                <a:spcPts val="0"/>
              </a:spcAft>
              <a:buNone/>
            </a:pPr>
            <a:r>
              <a:rPr lang="en">
                <a:solidFill>
                  <a:srgbClr val="FF0000"/>
                </a:solidFill>
              </a:rPr>
              <a:t>TOUR IN INDIA </a:t>
            </a:r>
            <a:endParaRPr>
              <a:solidFill>
                <a:srgbClr val="FF0000"/>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555"/>
              <a:t>By </a:t>
            </a:r>
            <a:endParaRPr sz="1555"/>
          </a:p>
          <a:p>
            <a:pPr indent="0" lvl="0" marL="0" rtl="0" algn="ctr">
              <a:spcBef>
                <a:spcPts val="0"/>
              </a:spcBef>
              <a:spcAft>
                <a:spcPts val="0"/>
              </a:spcAft>
              <a:buNone/>
            </a:pPr>
            <a:r>
              <a:t/>
            </a:r>
            <a:endParaRPr sz="1555"/>
          </a:p>
          <a:p>
            <a:pPr indent="0" lvl="0" marL="0" rtl="0" algn="ctr">
              <a:spcBef>
                <a:spcPts val="0"/>
              </a:spcBef>
              <a:spcAft>
                <a:spcPts val="0"/>
              </a:spcAft>
              <a:buNone/>
            </a:pPr>
            <a:r>
              <a:rPr lang="en" sz="1555"/>
              <a:t>Vedprakash Chaubey ,Nikhil Mishra,Rajan Sharma</a:t>
            </a:r>
            <a:endParaRPr sz="1555"/>
          </a:p>
          <a:p>
            <a:pPr indent="0" lvl="0" marL="0" rtl="0" algn="ctr">
              <a:spcBef>
                <a:spcPts val="0"/>
              </a:spcBef>
              <a:spcAft>
                <a:spcPts val="0"/>
              </a:spcAft>
              <a:buNone/>
            </a:pPr>
            <a:r>
              <a:t/>
            </a:r>
            <a:endParaRPr sz="1555"/>
          </a:p>
          <a:p>
            <a:pPr indent="0" lvl="0" marL="0" rtl="0" algn="r">
              <a:spcBef>
                <a:spcPts val="0"/>
              </a:spcBef>
              <a:spcAft>
                <a:spcPts val="0"/>
              </a:spcAft>
              <a:buNone/>
            </a:pPr>
            <a:r>
              <a:rPr lang="en" sz="1444"/>
              <a:t>Under the </a:t>
            </a:r>
            <a:r>
              <a:rPr lang="en" sz="1444"/>
              <a:t>guidance</a:t>
            </a:r>
            <a:r>
              <a:rPr lang="en" sz="1444"/>
              <a:t> of</a:t>
            </a:r>
            <a:r>
              <a:rPr lang="en" sz="3222"/>
              <a:t> </a:t>
            </a:r>
            <a:endParaRPr sz="3222"/>
          </a:p>
          <a:p>
            <a:pPr indent="0" lvl="0" marL="0" rtl="0" algn="r">
              <a:spcBef>
                <a:spcPts val="0"/>
              </a:spcBef>
              <a:spcAft>
                <a:spcPts val="0"/>
              </a:spcAft>
              <a:buNone/>
            </a:pPr>
            <a:r>
              <a:rPr lang="en" sz="2088">
                <a:solidFill>
                  <a:srgbClr val="FF0000"/>
                </a:solidFill>
                <a:highlight>
                  <a:srgbClr val="FFFFFF"/>
                </a:highlight>
                <a:latin typeface="Calibri"/>
                <a:ea typeface="Calibri"/>
                <a:cs typeface="Calibri"/>
                <a:sym typeface="Calibri"/>
              </a:rPr>
              <a:t>Md.Farman Si</a:t>
            </a:r>
            <a:r>
              <a:rPr lang="en" sz="1866">
                <a:solidFill>
                  <a:srgbClr val="FF0000"/>
                </a:solidFill>
                <a:highlight>
                  <a:srgbClr val="FFFFFF"/>
                </a:highlight>
                <a:latin typeface="Calibri"/>
                <a:ea typeface="Calibri"/>
                <a:cs typeface="Calibri"/>
                <a:sym typeface="Calibri"/>
              </a:rPr>
              <a:t>r</a:t>
            </a:r>
            <a:endParaRPr sz="3666"/>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715525"/>
            <a:ext cx="7688700" cy="535200"/>
          </a:xfrm>
          <a:prstGeom prst="rect">
            <a:avLst/>
          </a:prstGeom>
          <a:solidFill>
            <a:srgbClr val="F6B26B"/>
          </a:solidFill>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40">
                <a:latin typeface="Times New Roman"/>
                <a:ea typeface="Times New Roman"/>
                <a:cs typeface="Times New Roman"/>
                <a:sym typeface="Times New Roman"/>
              </a:rPr>
              <a:t>Which technology used to make this project</a:t>
            </a:r>
            <a:endParaRPr sz="2240">
              <a:latin typeface="Times New Roman"/>
              <a:ea typeface="Times New Roman"/>
              <a:cs typeface="Times New Roman"/>
              <a:sym typeface="Times New Roman"/>
            </a:endParaRPr>
          </a:p>
        </p:txBody>
      </p:sp>
      <p:sp>
        <p:nvSpPr>
          <p:cNvPr id="98" name="Google Shape;98;p15"/>
          <p:cNvSpPr txBox="1"/>
          <p:nvPr>
            <p:ph idx="1" type="body"/>
          </p:nvPr>
        </p:nvSpPr>
        <p:spPr>
          <a:xfrm>
            <a:off x="729450" y="1441200"/>
            <a:ext cx="7688700" cy="29457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We use HTML (hypertext markup language)</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100">
                <a:solidFill>
                  <a:srgbClr val="000000"/>
                </a:solidFill>
                <a:latin typeface="Times New Roman"/>
                <a:ea typeface="Times New Roman"/>
                <a:cs typeface="Times New Roman"/>
                <a:sym typeface="Times New Roman"/>
              </a:rPr>
              <a:t>We use CSS (cascading style sheet)</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100">
                <a:solidFill>
                  <a:srgbClr val="000000"/>
                </a:solidFill>
                <a:latin typeface="Times New Roman"/>
                <a:ea typeface="Times New Roman"/>
                <a:cs typeface="Times New Roman"/>
                <a:sym typeface="Times New Roman"/>
              </a:rPr>
              <a:t>We use PHP (hypertext pre-processor)</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2100">
                <a:solidFill>
                  <a:srgbClr val="000000"/>
                </a:solidFill>
                <a:latin typeface="Times New Roman"/>
                <a:ea typeface="Times New Roman"/>
                <a:cs typeface="Times New Roman"/>
                <a:sym typeface="Times New Roman"/>
              </a:rPr>
              <a:t>We use vs code and sublime text. (source code editor)</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72550" y="738300"/>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PURPOSE</a:t>
            </a:r>
            <a:endParaRPr>
              <a:latin typeface="Times New Roman"/>
              <a:ea typeface="Times New Roman"/>
              <a:cs typeface="Times New Roman"/>
              <a:sym typeface="Times New Roman"/>
            </a:endParaRPr>
          </a:p>
        </p:txBody>
      </p:sp>
      <p:sp>
        <p:nvSpPr>
          <p:cNvPr id="104" name="Google Shape;104;p16"/>
          <p:cNvSpPr txBox="1"/>
          <p:nvPr>
            <p:ph idx="1" type="body"/>
          </p:nvPr>
        </p:nvSpPr>
        <p:spPr>
          <a:xfrm>
            <a:off x="672550" y="1589550"/>
            <a:ext cx="7688700" cy="28428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The purpose of th</a:t>
            </a:r>
            <a:r>
              <a:rPr lang="en" sz="1900">
                <a:solidFill>
                  <a:srgbClr val="000000"/>
                </a:solidFill>
                <a:latin typeface="Times New Roman"/>
                <a:ea typeface="Times New Roman"/>
                <a:cs typeface="Times New Roman"/>
                <a:sym typeface="Times New Roman"/>
              </a:rPr>
              <a:t>is mini - site is to develop  a valuable set of </a:t>
            </a:r>
            <a:r>
              <a:rPr lang="en" sz="1900">
                <a:solidFill>
                  <a:srgbClr val="000000"/>
                </a:solidFill>
                <a:latin typeface="Times New Roman"/>
                <a:ea typeface="Times New Roman"/>
                <a:cs typeface="Times New Roman"/>
                <a:sym typeface="Times New Roman"/>
              </a:rPr>
              <a:t>information</a:t>
            </a:r>
            <a:r>
              <a:rPr lang="en" sz="1900">
                <a:solidFill>
                  <a:srgbClr val="000000"/>
                </a:solidFill>
                <a:latin typeface="Times New Roman"/>
                <a:ea typeface="Times New Roman"/>
                <a:cs typeface="Times New Roman"/>
                <a:sym typeface="Times New Roman"/>
              </a:rPr>
              <a:t> source that provides tourism with information and news about places and current situation about the weather ,climate ,rule of government  which should  have to follow by the tourism .</a:t>
            </a:r>
            <a:endParaRPr sz="19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900">
                <a:solidFill>
                  <a:srgbClr val="000000"/>
                </a:solidFill>
                <a:latin typeface="Times New Roman"/>
                <a:ea typeface="Times New Roman"/>
                <a:cs typeface="Times New Roman"/>
                <a:sym typeface="Times New Roman"/>
              </a:rPr>
              <a:t>This website will also serve as a local as well as for </a:t>
            </a:r>
            <a:r>
              <a:rPr lang="en" sz="1900">
                <a:solidFill>
                  <a:srgbClr val="000000"/>
                </a:solidFill>
                <a:latin typeface="Times New Roman"/>
                <a:ea typeface="Times New Roman"/>
                <a:cs typeface="Times New Roman"/>
                <a:sym typeface="Times New Roman"/>
              </a:rPr>
              <a:t>foreigners</a:t>
            </a:r>
            <a:r>
              <a:rPr lang="en" sz="1900">
                <a:solidFill>
                  <a:srgbClr val="000000"/>
                </a:solidFill>
                <a:latin typeface="Times New Roman"/>
                <a:ea typeface="Times New Roman"/>
                <a:cs typeface="Times New Roman"/>
                <a:sym typeface="Times New Roman"/>
              </a:rPr>
              <a:t> and give social </a:t>
            </a:r>
            <a:r>
              <a:rPr lang="en" sz="1900">
                <a:solidFill>
                  <a:srgbClr val="000000"/>
                </a:solidFill>
                <a:latin typeface="Times New Roman"/>
                <a:ea typeface="Times New Roman"/>
                <a:cs typeface="Times New Roman"/>
                <a:sym typeface="Times New Roman"/>
              </a:rPr>
              <a:t>environment</a:t>
            </a:r>
            <a:r>
              <a:rPr lang="en" sz="1900">
                <a:solidFill>
                  <a:srgbClr val="000000"/>
                </a:solidFill>
                <a:latin typeface="Times New Roman"/>
                <a:ea typeface="Times New Roman"/>
                <a:cs typeface="Times New Roman"/>
                <a:sym typeface="Times New Roman"/>
              </a:rPr>
              <a:t> that allows for tourism to discuss and chat about the place related topics.</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97825" y="619750"/>
            <a:ext cx="8217000" cy="635400"/>
          </a:xfrm>
          <a:prstGeom prst="rect">
            <a:avLst/>
          </a:prstGeom>
          <a:solidFill>
            <a:srgbClr val="F6B26B"/>
          </a:solidFill>
        </p:spPr>
        <p:txBody>
          <a:bodyPr anchorCtr="0" anchor="t" bIns="91425" lIns="91425" spcFirstLastPara="1" rIns="91425" wrap="square" tIns="91425">
            <a:normAutofit/>
          </a:bodyPr>
          <a:lstStyle/>
          <a:p>
            <a:pPr indent="0" lvl="0" marL="0" rtl="0" algn="ctr">
              <a:spcBef>
                <a:spcPts val="0"/>
              </a:spcBef>
              <a:spcAft>
                <a:spcPts val="0"/>
              </a:spcAft>
              <a:buNone/>
            </a:pPr>
            <a:r>
              <a:rPr lang="en"/>
              <a:t>Tour In India</a:t>
            </a:r>
            <a:endParaRPr/>
          </a:p>
        </p:txBody>
      </p:sp>
      <p:sp>
        <p:nvSpPr>
          <p:cNvPr id="110" name="Google Shape;110;p17"/>
          <p:cNvSpPr txBox="1"/>
          <p:nvPr>
            <p:ph idx="1" type="body"/>
          </p:nvPr>
        </p:nvSpPr>
        <p:spPr>
          <a:xfrm>
            <a:off x="577475" y="1516900"/>
            <a:ext cx="8057700" cy="3002400"/>
          </a:xfrm>
          <a:prstGeom prst="rect">
            <a:avLst/>
          </a:prstGeom>
          <a:solidFill>
            <a:srgbClr val="93C47D"/>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2000" u="sng">
                <a:solidFill>
                  <a:srgbClr val="000000"/>
                </a:solidFill>
                <a:latin typeface="Times New Roman"/>
                <a:ea typeface="Times New Roman"/>
                <a:cs typeface="Times New Roman"/>
                <a:sym typeface="Times New Roman"/>
              </a:rPr>
              <a:t>INTODUCTION</a:t>
            </a:r>
            <a:r>
              <a:rPr lang="en" sz="2000">
                <a:solidFill>
                  <a:srgbClr val="000000"/>
                </a:solidFill>
                <a:latin typeface="Times New Roman"/>
                <a:ea typeface="Times New Roman"/>
                <a:cs typeface="Times New Roman"/>
                <a:sym typeface="Times New Roman"/>
              </a:rPr>
              <a:t> : </a:t>
            </a:r>
            <a:endParaRPr sz="2000">
              <a:solidFill>
                <a:srgbClr val="000000"/>
              </a:solidFill>
              <a:latin typeface="Times New Roman"/>
              <a:ea typeface="Times New Roman"/>
              <a:cs typeface="Times New Roman"/>
              <a:sym typeface="Times New Roman"/>
            </a:endParaRPr>
          </a:p>
          <a:p>
            <a:pPr indent="-338023" lvl="0" marL="1420977" marR="934213" rtl="0" algn="l">
              <a:lnSpc>
                <a:spcPct val="99960"/>
              </a:lnSpc>
              <a:spcBef>
                <a:spcPts val="1200"/>
              </a:spcBef>
              <a:spcAft>
                <a:spcPts val="0"/>
              </a:spcAft>
              <a:buNone/>
            </a:pPr>
            <a:r>
              <a:rPr lang="en" sz="2200">
                <a:solidFill>
                  <a:srgbClr val="000000"/>
                </a:solidFill>
                <a:highlight>
                  <a:srgbClr val="C9DAF8"/>
                </a:highlight>
                <a:latin typeface="Arial"/>
                <a:ea typeface="Arial"/>
                <a:cs typeface="Arial"/>
                <a:sym typeface="Arial"/>
              </a:rPr>
              <a:t>•</a:t>
            </a:r>
            <a:r>
              <a:rPr lang="en" sz="2200">
                <a:solidFill>
                  <a:srgbClr val="000000"/>
                </a:solidFill>
                <a:latin typeface="Arial"/>
                <a:ea typeface="Arial"/>
                <a:cs typeface="Arial"/>
                <a:sym typeface="Arial"/>
              </a:rPr>
              <a:t> </a:t>
            </a:r>
            <a:r>
              <a:rPr lang="en" sz="2200">
                <a:solidFill>
                  <a:srgbClr val="000000"/>
                </a:solidFill>
                <a:latin typeface="Times"/>
                <a:ea typeface="Times"/>
                <a:cs typeface="Times"/>
                <a:sym typeface="Times"/>
              </a:rPr>
              <a:t>India as a tourism destination is the toast of the world at the moment. </a:t>
            </a:r>
            <a:endParaRPr sz="2200">
              <a:solidFill>
                <a:srgbClr val="000000"/>
              </a:solidFill>
              <a:latin typeface="Times"/>
              <a:ea typeface="Times"/>
              <a:cs typeface="Times"/>
              <a:sym typeface="Times"/>
            </a:endParaRPr>
          </a:p>
          <a:p>
            <a:pPr indent="-334975" lvl="0" marL="1417929" marR="934213" rtl="0" algn="l">
              <a:lnSpc>
                <a:spcPct val="99960"/>
              </a:lnSpc>
              <a:spcBef>
                <a:spcPts val="659"/>
              </a:spcBef>
              <a:spcAft>
                <a:spcPts val="0"/>
              </a:spcAft>
              <a:buNone/>
            </a:pPr>
            <a:r>
              <a:rPr lang="en" sz="2200">
                <a:solidFill>
                  <a:srgbClr val="000000"/>
                </a:solidFill>
                <a:latin typeface="Arial"/>
                <a:ea typeface="Arial"/>
                <a:cs typeface="Arial"/>
                <a:sym typeface="Arial"/>
              </a:rPr>
              <a:t>• </a:t>
            </a:r>
            <a:r>
              <a:rPr lang="en" sz="2200">
                <a:solidFill>
                  <a:srgbClr val="000000"/>
                </a:solidFill>
                <a:latin typeface="Times"/>
                <a:ea typeface="Times"/>
                <a:cs typeface="Times"/>
                <a:sym typeface="Times"/>
              </a:rPr>
              <a:t>Conde Nast ranked India amongst the </a:t>
            </a:r>
            <a:r>
              <a:rPr b="1" lang="en" sz="2200">
                <a:solidFill>
                  <a:srgbClr val="000000"/>
                </a:solidFill>
                <a:latin typeface="Times"/>
                <a:ea typeface="Times"/>
                <a:cs typeface="Times"/>
                <a:sym typeface="Times"/>
              </a:rPr>
              <a:t>top 10 </a:t>
            </a:r>
            <a:r>
              <a:rPr lang="en" sz="2200">
                <a:solidFill>
                  <a:srgbClr val="000000"/>
                </a:solidFill>
                <a:latin typeface="Times"/>
                <a:ea typeface="Times"/>
                <a:cs typeface="Times"/>
                <a:sym typeface="Times"/>
              </a:rPr>
              <a:t>tourist destinations. </a:t>
            </a:r>
            <a:endParaRPr sz="2200">
              <a:solidFill>
                <a:srgbClr val="000000"/>
              </a:solidFill>
              <a:latin typeface="Times"/>
              <a:ea typeface="Times"/>
              <a:cs typeface="Times"/>
              <a:sym typeface="Times"/>
            </a:endParaRPr>
          </a:p>
          <a:p>
            <a:pPr indent="-332847" lvl="0" marL="1415802" marR="936346" rtl="0" algn="l">
              <a:lnSpc>
                <a:spcPct val="99876"/>
              </a:lnSpc>
              <a:spcBef>
                <a:spcPts val="656"/>
              </a:spcBef>
              <a:spcAft>
                <a:spcPts val="0"/>
              </a:spcAft>
              <a:buNone/>
            </a:pPr>
            <a:r>
              <a:rPr lang="en" sz="2200">
                <a:solidFill>
                  <a:srgbClr val="000000"/>
                </a:solidFill>
                <a:latin typeface="Arial"/>
                <a:ea typeface="Arial"/>
                <a:cs typeface="Arial"/>
                <a:sym typeface="Arial"/>
              </a:rPr>
              <a:t>• </a:t>
            </a:r>
            <a:r>
              <a:rPr lang="en" sz="2200">
                <a:solidFill>
                  <a:srgbClr val="000000"/>
                </a:solidFill>
                <a:latin typeface="Times"/>
                <a:ea typeface="Times"/>
                <a:cs typeface="Times"/>
                <a:sym typeface="Times"/>
              </a:rPr>
              <a:t>Travel and tourism industry is the </a:t>
            </a:r>
            <a:r>
              <a:rPr b="1" lang="en" sz="2200">
                <a:solidFill>
                  <a:srgbClr val="000000"/>
                </a:solidFill>
                <a:latin typeface="Times"/>
                <a:ea typeface="Times"/>
                <a:cs typeface="Times"/>
                <a:sym typeface="Times"/>
              </a:rPr>
              <a:t>second highest </a:t>
            </a:r>
            <a:r>
              <a:rPr lang="en" sz="2202">
                <a:solidFill>
                  <a:srgbClr val="000000"/>
                </a:solidFill>
                <a:latin typeface="Times"/>
                <a:ea typeface="Times"/>
                <a:cs typeface="Times"/>
                <a:sym typeface="Times"/>
              </a:rPr>
              <a:t>foreign exchange earner for India.</a:t>
            </a:r>
            <a:endParaRPr sz="1400">
              <a:solidFill>
                <a:srgbClr val="000000"/>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754700"/>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SITE MAP</a:t>
            </a:r>
            <a:endParaRPr/>
          </a:p>
        </p:txBody>
      </p:sp>
      <p:sp>
        <p:nvSpPr>
          <p:cNvPr id="116" name="Google Shape;116;p18"/>
          <p:cNvSpPr txBox="1"/>
          <p:nvPr>
            <p:ph idx="1" type="body"/>
          </p:nvPr>
        </p:nvSpPr>
        <p:spPr>
          <a:xfrm>
            <a:off x="727650" y="1602450"/>
            <a:ext cx="7688700" cy="2874900"/>
          </a:xfrm>
          <a:prstGeom prst="rect">
            <a:avLst/>
          </a:prstGeom>
          <a:solidFill>
            <a:srgbClr val="93C47D"/>
          </a:solidFill>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4240">
                <a:solidFill>
                  <a:srgbClr val="000000"/>
                </a:solidFill>
                <a:latin typeface="Times New Roman"/>
                <a:ea typeface="Times New Roman"/>
                <a:cs typeface="Times New Roman"/>
                <a:sym typeface="Times New Roman"/>
              </a:rPr>
              <a:t>The following site map is proposed .This site map change during the development of the website.</a:t>
            </a:r>
            <a:endParaRPr sz="3505">
              <a:solidFill>
                <a:srgbClr val="000000"/>
              </a:solidFill>
              <a:latin typeface="Times New Roman"/>
              <a:ea typeface="Times New Roman"/>
              <a:cs typeface="Times New Roman"/>
              <a:sym typeface="Times New Roman"/>
            </a:endParaRPr>
          </a:p>
          <a:p>
            <a:pPr indent="-351037" lvl="0" marL="457200" rtl="0" algn="l">
              <a:spcBef>
                <a:spcPts val="1200"/>
              </a:spcBef>
              <a:spcAft>
                <a:spcPts val="0"/>
              </a:spcAft>
              <a:buClr>
                <a:srgbClr val="000000"/>
              </a:buClr>
              <a:buSzPct val="100000"/>
              <a:buFont typeface="Times New Roman"/>
              <a:buChar char="●"/>
            </a:pPr>
            <a:r>
              <a:rPr lang="en" sz="3505">
                <a:solidFill>
                  <a:srgbClr val="000000"/>
                </a:solidFill>
                <a:latin typeface="Times New Roman"/>
                <a:ea typeface="Times New Roman"/>
                <a:cs typeface="Times New Roman"/>
                <a:sym typeface="Times New Roman"/>
              </a:rPr>
              <a:t>Home page</a:t>
            </a:r>
            <a:endParaRPr sz="3505">
              <a:solidFill>
                <a:srgbClr val="000000"/>
              </a:solidFill>
              <a:latin typeface="Times New Roman"/>
              <a:ea typeface="Times New Roman"/>
              <a:cs typeface="Times New Roman"/>
              <a:sym typeface="Times New Roman"/>
            </a:endParaRPr>
          </a:p>
          <a:p>
            <a:pPr indent="-351037" lvl="0" marL="457200" rtl="0" algn="l">
              <a:spcBef>
                <a:spcPts val="0"/>
              </a:spcBef>
              <a:spcAft>
                <a:spcPts val="0"/>
              </a:spcAft>
              <a:buClr>
                <a:srgbClr val="000000"/>
              </a:buClr>
              <a:buSzPct val="100000"/>
              <a:buFont typeface="Times New Roman"/>
              <a:buChar char="●"/>
            </a:pPr>
            <a:r>
              <a:rPr lang="en" sz="3505">
                <a:solidFill>
                  <a:srgbClr val="000000"/>
                </a:solidFill>
                <a:latin typeface="Times New Roman"/>
                <a:ea typeface="Times New Roman"/>
                <a:cs typeface="Times New Roman"/>
                <a:sym typeface="Times New Roman"/>
              </a:rPr>
              <a:t>A web blog</a:t>
            </a:r>
            <a:endParaRPr sz="3505">
              <a:solidFill>
                <a:srgbClr val="000000"/>
              </a:solidFill>
              <a:latin typeface="Times New Roman"/>
              <a:ea typeface="Times New Roman"/>
              <a:cs typeface="Times New Roman"/>
              <a:sym typeface="Times New Roman"/>
            </a:endParaRPr>
          </a:p>
          <a:p>
            <a:pPr indent="-351037" lvl="0" marL="457200" rtl="0" algn="l">
              <a:spcBef>
                <a:spcPts val="0"/>
              </a:spcBef>
              <a:spcAft>
                <a:spcPts val="0"/>
              </a:spcAft>
              <a:buClr>
                <a:srgbClr val="000000"/>
              </a:buClr>
              <a:buSzPct val="100000"/>
              <a:buFont typeface="Times New Roman"/>
              <a:buChar char="●"/>
            </a:pPr>
            <a:r>
              <a:rPr lang="en" sz="3505">
                <a:solidFill>
                  <a:srgbClr val="000000"/>
                </a:solidFill>
                <a:latin typeface="Times New Roman"/>
                <a:ea typeface="Times New Roman"/>
                <a:cs typeface="Times New Roman"/>
                <a:sym typeface="Times New Roman"/>
              </a:rPr>
              <a:t>A contact us page.</a:t>
            </a:r>
            <a:endParaRPr sz="3505">
              <a:solidFill>
                <a:srgbClr val="000000"/>
              </a:solidFill>
              <a:latin typeface="Times New Roman"/>
              <a:ea typeface="Times New Roman"/>
              <a:cs typeface="Times New Roman"/>
              <a:sym typeface="Times New Roman"/>
            </a:endParaRPr>
          </a:p>
          <a:p>
            <a:pPr indent="-351037" lvl="0" marL="457200" rtl="0" algn="l">
              <a:spcBef>
                <a:spcPts val="0"/>
              </a:spcBef>
              <a:spcAft>
                <a:spcPts val="0"/>
              </a:spcAft>
              <a:buClr>
                <a:srgbClr val="000000"/>
              </a:buClr>
              <a:buSzPct val="100000"/>
              <a:buFont typeface="Times New Roman"/>
              <a:buChar char="●"/>
            </a:pPr>
            <a:r>
              <a:rPr lang="en" sz="3505">
                <a:solidFill>
                  <a:srgbClr val="000000"/>
                </a:solidFill>
                <a:latin typeface="Times New Roman"/>
                <a:ea typeface="Times New Roman"/>
                <a:cs typeface="Times New Roman"/>
                <a:sym typeface="Times New Roman"/>
              </a:rPr>
              <a:t>A detailed site map</a:t>
            </a:r>
            <a:endParaRPr sz="3505">
              <a:solidFill>
                <a:srgbClr val="000000"/>
              </a:solidFill>
              <a:latin typeface="Times New Roman"/>
              <a:ea typeface="Times New Roman"/>
              <a:cs typeface="Times New Roman"/>
              <a:sym typeface="Times New Roman"/>
            </a:endParaRPr>
          </a:p>
          <a:p>
            <a:pPr indent="0" lvl="0" marL="457200" rtl="0" algn="l">
              <a:spcBef>
                <a:spcPts val="300"/>
              </a:spcBef>
              <a:spcAft>
                <a:spcPts val="0"/>
              </a:spcAft>
              <a:buNone/>
            </a:pPr>
            <a:r>
              <a:t/>
            </a:r>
            <a:endParaRPr sz="3505">
              <a:solidFill>
                <a:srgbClr val="202124"/>
              </a:solidFill>
              <a:latin typeface="Times New Roman"/>
              <a:ea typeface="Times New Roman"/>
              <a:cs typeface="Times New Roman"/>
              <a:sym typeface="Times New Roman"/>
            </a:endParaRPr>
          </a:p>
          <a:p>
            <a:pPr indent="0" lvl="0" marL="0" rtl="0" algn="l">
              <a:spcBef>
                <a:spcPts val="3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661175" y="749675"/>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How it help the </a:t>
            </a:r>
            <a:r>
              <a:rPr lang="en">
                <a:latin typeface="Times New Roman"/>
                <a:ea typeface="Times New Roman"/>
                <a:cs typeface="Times New Roman"/>
                <a:sym typeface="Times New Roman"/>
              </a:rPr>
              <a:t>Tourist</a:t>
            </a:r>
            <a:endParaRPr>
              <a:latin typeface="Times New Roman"/>
              <a:ea typeface="Times New Roman"/>
              <a:cs typeface="Times New Roman"/>
              <a:sym typeface="Times New Roman"/>
            </a:endParaRPr>
          </a:p>
        </p:txBody>
      </p:sp>
      <p:sp>
        <p:nvSpPr>
          <p:cNvPr id="122" name="Google Shape;122;p19"/>
          <p:cNvSpPr txBox="1"/>
          <p:nvPr>
            <p:ph idx="1" type="body"/>
          </p:nvPr>
        </p:nvSpPr>
        <p:spPr>
          <a:xfrm>
            <a:off x="727650" y="1612300"/>
            <a:ext cx="7688700" cy="28722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It will secure the life.</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100">
                <a:solidFill>
                  <a:srgbClr val="000000"/>
                </a:solidFill>
                <a:latin typeface="Times New Roman"/>
                <a:ea typeface="Times New Roman"/>
                <a:cs typeface="Times New Roman"/>
                <a:sym typeface="Times New Roman"/>
              </a:rPr>
              <a:t>It will show the right path to the touristers.</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100">
                <a:solidFill>
                  <a:srgbClr val="000000"/>
                </a:solidFill>
                <a:latin typeface="Times New Roman"/>
                <a:ea typeface="Times New Roman"/>
                <a:cs typeface="Times New Roman"/>
                <a:sym typeface="Times New Roman"/>
              </a:rPr>
              <a:t>Reduce the treacherous.</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682425" y="731875"/>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553821" rtl="0" algn="ctr">
              <a:spcBef>
                <a:spcPts val="0"/>
              </a:spcBef>
              <a:spcAft>
                <a:spcPts val="0"/>
              </a:spcAft>
              <a:buNone/>
            </a:pPr>
            <a:r>
              <a:rPr b="0" lang="en" sz="2400">
                <a:solidFill>
                  <a:srgbClr val="000000"/>
                </a:solidFill>
                <a:latin typeface="Times"/>
                <a:ea typeface="Times"/>
                <a:cs typeface="Times"/>
                <a:sym typeface="Times"/>
              </a:rPr>
              <a:t>The number of FTAs in India during:</a:t>
            </a:r>
            <a:endParaRPr>
              <a:solidFill>
                <a:srgbClr val="000000"/>
              </a:solidFill>
            </a:endParaRPr>
          </a:p>
        </p:txBody>
      </p:sp>
      <p:sp>
        <p:nvSpPr>
          <p:cNvPr id="128" name="Google Shape;128;p20"/>
          <p:cNvSpPr txBox="1"/>
          <p:nvPr>
            <p:ph idx="1" type="body"/>
          </p:nvPr>
        </p:nvSpPr>
        <p:spPr>
          <a:xfrm>
            <a:off x="682425" y="1445825"/>
            <a:ext cx="7688700" cy="3043500"/>
          </a:xfrm>
          <a:prstGeom prst="rect">
            <a:avLst/>
          </a:prstGeom>
          <a:solidFill>
            <a:srgbClr val="93C47D"/>
          </a:solidFill>
        </p:spPr>
        <p:txBody>
          <a:bodyPr anchorCtr="0" anchor="t" bIns="91425" lIns="91425" spcFirstLastPara="1" rIns="91425" wrap="square" tIns="91425">
            <a:normAutofit lnSpcReduction="20000"/>
          </a:bodyPr>
          <a:lstStyle/>
          <a:p>
            <a:pPr indent="0" lvl="0" marL="553821" rtl="0" algn="l">
              <a:lnSpc>
                <a:spcPct val="100000"/>
              </a:lnSpc>
              <a:spcBef>
                <a:spcPts val="0"/>
              </a:spcBef>
              <a:spcAft>
                <a:spcPts val="0"/>
              </a:spcAft>
              <a:buNone/>
            </a:pPr>
            <a:r>
              <a:t/>
            </a:r>
            <a:endParaRPr sz="2400">
              <a:solidFill>
                <a:srgbClr val="DA5003"/>
              </a:solidFill>
              <a:latin typeface="Times"/>
              <a:ea typeface="Times"/>
              <a:cs typeface="Times"/>
              <a:sym typeface="Times"/>
            </a:endParaRPr>
          </a:p>
          <a:p>
            <a:pPr indent="0" lvl="0" marL="1019633" rtl="0" algn="l">
              <a:lnSpc>
                <a:spcPct val="100000"/>
              </a:lnSpc>
              <a:spcBef>
                <a:spcPts val="571"/>
              </a:spcBef>
              <a:spcAft>
                <a:spcPts val="0"/>
              </a:spcAft>
              <a:buNone/>
            </a:pPr>
            <a:r>
              <a:rPr lang="en" sz="2004">
                <a:solidFill>
                  <a:srgbClr val="000000"/>
                </a:solidFill>
                <a:latin typeface="Arial"/>
                <a:ea typeface="Arial"/>
                <a:cs typeface="Arial"/>
                <a:sym typeface="Arial"/>
              </a:rPr>
              <a:t>• </a:t>
            </a:r>
            <a:r>
              <a:rPr lang="en" sz="2004">
                <a:solidFill>
                  <a:srgbClr val="000000"/>
                </a:solidFill>
                <a:latin typeface="Times"/>
                <a:ea typeface="Times"/>
                <a:cs typeface="Times"/>
                <a:sym typeface="Times"/>
              </a:rPr>
              <a:t>2010: </a:t>
            </a:r>
            <a:r>
              <a:rPr b="1" lang="en" sz="2004">
                <a:solidFill>
                  <a:srgbClr val="000000"/>
                </a:solidFill>
                <a:latin typeface="Times"/>
                <a:ea typeface="Times"/>
                <a:cs typeface="Times"/>
                <a:sym typeface="Times"/>
              </a:rPr>
              <a:t>5.78 million </a:t>
            </a:r>
            <a:endParaRPr b="1" sz="2004">
              <a:solidFill>
                <a:srgbClr val="000000"/>
              </a:solidFill>
              <a:latin typeface="Times"/>
              <a:ea typeface="Times"/>
              <a:cs typeface="Times"/>
              <a:sym typeface="Times"/>
            </a:endParaRPr>
          </a:p>
          <a:p>
            <a:pPr indent="0" lvl="0" marL="1019633" rtl="0" algn="l">
              <a:lnSpc>
                <a:spcPct val="100000"/>
              </a:lnSpc>
              <a:spcBef>
                <a:spcPts val="571"/>
              </a:spcBef>
              <a:spcAft>
                <a:spcPts val="0"/>
              </a:spcAft>
              <a:buNone/>
            </a:pPr>
            <a:r>
              <a:rPr b="1" lang="en" sz="2004">
                <a:solidFill>
                  <a:srgbClr val="000000"/>
                </a:solidFill>
                <a:latin typeface="Times"/>
                <a:ea typeface="Times"/>
                <a:cs typeface="Times"/>
                <a:sym typeface="Times"/>
              </a:rPr>
              <a:t>………...</a:t>
            </a:r>
            <a:endParaRPr b="1" sz="2004">
              <a:solidFill>
                <a:srgbClr val="000000"/>
              </a:solidFill>
              <a:latin typeface="Times"/>
              <a:ea typeface="Times"/>
              <a:cs typeface="Times"/>
              <a:sym typeface="Times"/>
            </a:endParaRPr>
          </a:p>
          <a:p>
            <a:pPr indent="0" lvl="0" marL="1019650" rtl="0" algn="l">
              <a:lnSpc>
                <a:spcPct val="100000"/>
              </a:lnSpc>
              <a:spcBef>
                <a:spcPts val="539"/>
              </a:spcBef>
              <a:spcAft>
                <a:spcPts val="0"/>
              </a:spcAft>
              <a:buNone/>
            </a:pPr>
            <a:r>
              <a:rPr lang="en" sz="2006">
                <a:solidFill>
                  <a:srgbClr val="000000"/>
                </a:solidFill>
                <a:latin typeface="Arial"/>
                <a:ea typeface="Arial"/>
                <a:cs typeface="Arial"/>
                <a:sym typeface="Arial"/>
              </a:rPr>
              <a:t>• </a:t>
            </a:r>
            <a:r>
              <a:rPr lang="en" sz="2006">
                <a:solidFill>
                  <a:srgbClr val="000000"/>
                </a:solidFill>
                <a:latin typeface="Times"/>
                <a:ea typeface="Times"/>
                <a:cs typeface="Times"/>
                <a:sym typeface="Times"/>
              </a:rPr>
              <a:t>2018: </a:t>
            </a:r>
            <a:r>
              <a:rPr b="1" lang="en" sz="2006">
                <a:solidFill>
                  <a:srgbClr val="000000"/>
                </a:solidFill>
                <a:latin typeface="Times"/>
                <a:ea typeface="Times"/>
                <a:cs typeface="Times"/>
                <a:sym typeface="Times"/>
              </a:rPr>
              <a:t>10.29 million </a:t>
            </a:r>
            <a:endParaRPr b="1" sz="2006">
              <a:solidFill>
                <a:srgbClr val="000000"/>
              </a:solidFill>
              <a:latin typeface="Times"/>
              <a:ea typeface="Times"/>
              <a:cs typeface="Times"/>
              <a:sym typeface="Times"/>
            </a:endParaRPr>
          </a:p>
          <a:p>
            <a:pPr indent="0" lvl="0" marL="1019633" rtl="0" algn="l">
              <a:lnSpc>
                <a:spcPct val="100000"/>
              </a:lnSpc>
              <a:spcBef>
                <a:spcPts val="543"/>
              </a:spcBef>
              <a:spcAft>
                <a:spcPts val="0"/>
              </a:spcAft>
              <a:buNone/>
            </a:pPr>
            <a:r>
              <a:rPr lang="en" sz="2004">
                <a:solidFill>
                  <a:srgbClr val="000000"/>
                </a:solidFill>
                <a:latin typeface="Arial"/>
                <a:ea typeface="Arial"/>
                <a:cs typeface="Arial"/>
                <a:sym typeface="Arial"/>
              </a:rPr>
              <a:t>• </a:t>
            </a:r>
            <a:r>
              <a:rPr lang="en" sz="2004">
                <a:solidFill>
                  <a:srgbClr val="000000"/>
                </a:solidFill>
                <a:latin typeface="Times"/>
                <a:ea typeface="Times"/>
                <a:cs typeface="Times"/>
                <a:sym typeface="Times"/>
              </a:rPr>
              <a:t>2019: </a:t>
            </a:r>
            <a:r>
              <a:rPr b="1" lang="en" sz="2004">
                <a:solidFill>
                  <a:srgbClr val="000000"/>
                </a:solidFill>
                <a:latin typeface="Times"/>
                <a:ea typeface="Times"/>
                <a:cs typeface="Times"/>
                <a:sym typeface="Times"/>
              </a:rPr>
              <a:t>10</a:t>
            </a:r>
            <a:r>
              <a:rPr b="1" lang="en" sz="2004">
                <a:solidFill>
                  <a:srgbClr val="000000"/>
                </a:solidFill>
                <a:latin typeface="Times"/>
                <a:ea typeface="Times"/>
                <a:cs typeface="Times"/>
                <a:sym typeface="Times"/>
              </a:rPr>
              <a:t>.86 million </a:t>
            </a:r>
            <a:endParaRPr b="1" sz="2004">
              <a:solidFill>
                <a:srgbClr val="000000"/>
              </a:solidFill>
              <a:latin typeface="Times"/>
              <a:ea typeface="Times"/>
              <a:cs typeface="Times"/>
              <a:sym typeface="Times"/>
            </a:endParaRPr>
          </a:p>
          <a:p>
            <a:pPr indent="-10363" lvl="0" marL="667207" marR="316637" rtl="0" algn="l">
              <a:lnSpc>
                <a:spcPct val="99960"/>
              </a:lnSpc>
              <a:spcBef>
                <a:spcPts val="3200"/>
              </a:spcBef>
              <a:spcAft>
                <a:spcPts val="0"/>
              </a:spcAft>
              <a:buNone/>
            </a:pPr>
            <a:r>
              <a:rPr lang="en" sz="2400">
                <a:solidFill>
                  <a:srgbClr val="000000"/>
                </a:solidFill>
                <a:latin typeface="Times"/>
                <a:ea typeface="Times"/>
                <a:cs typeface="Times"/>
                <a:sym typeface="Times"/>
              </a:rPr>
              <a:t>The number of foreign tourist arrivals in the country in </a:t>
            </a:r>
            <a:r>
              <a:rPr b="1" lang="en" sz="2400">
                <a:solidFill>
                  <a:srgbClr val="000000"/>
                </a:solidFill>
                <a:latin typeface="Times"/>
                <a:ea typeface="Times"/>
                <a:cs typeface="Times"/>
                <a:sym typeface="Times"/>
              </a:rPr>
              <a:t>2020 </a:t>
            </a:r>
            <a:r>
              <a:rPr lang="en" sz="2400">
                <a:solidFill>
                  <a:srgbClr val="000000"/>
                </a:solidFill>
                <a:latin typeface="Times"/>
                <a:ea typeface="Times"/>
                <a:cs typeface="Times"/>
                <a:sym typeface="Times"/>
              </a:rPr>
              <a:t>showed an increase of about 4.1 % over 2010.</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132" name="Shape 132"/>
        <p:cNvGrpSpPr/>
        <p:nvPr/>
      </p:nvGrpSpPr>
      <p:grpSpPr>
        <a:xfrm>
          <a:off x="0" y="0"/>
          <a:ext cx="0" cy="0"/>
          <a:chOff x="0" y="0"/>
          <a:chExt cx="0" cy="0"/>
        </a:xfrm>
      </p:grpSpPr>
      <p:sp>
        <p:nvSpPr>
          <p:cNvPr id="133" name="Google Shape;133;p21"/>
          <p:cNvSpPr txBox="1"/>
          <p:nvPr>
            <p:ph idx="1" type="body"/>
          </p:nvPr>
        </p:nvSpPr>
        <p:spPr>
          <a:xfrm>
            <a:off x="659325" y="4329976"/>
            <a:ext cx="7697400" cy="460500"/>
          </a:xfrm>
          <a:prstGeom prst="rect">
            <a:avLst/>
          </a:prstGeom>
          <a:solidFill>
            <a:srgbClr val="F6B26B"/>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rgbClr val="000000"/>
                </a:solidFill>
              </a:rPr>
              <a:t>G</a:t>
            </a:r>
            <a:r>
              <a:rPr b="1" lang="en" sz="2700">
                <a:solidFill>
                  <a:srgbClr val="000000"/>
                </a:solidFill>
              </a:rPr>
              <a:t>raph</a:t>
            </a:r>
            <a:endParaRPr b="1" sz="2700">
              <a:solidFill>
                <a:srgbClr val="000000"/>
              </a:solidFill>
            </a:endParaRPr>
          </a:p>
        </p:txBody>
      </p:sp>
      <p:pic>
        <p:nvPicPr>
          <p:cNvPr id="134" name="Google Shape;134;p21"/>
          <p:cNvPicPr preferRelativeResize="0"/>
          <p:nvPr/>
        </p:nvPicPr>
        <p:blipFill>
          <a:blip r:embed="rId3">
            <a:alphaModFix/>
          </a:blip>
          <a:stretch>
            <a:fillRect/>
          </a:stretch>
        </p:blipFill>
        <p:spPr>
          <a:xfrm>
            <a:off x="978438" y="361525"/>
            <a:ext cx="7059175" cy="365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